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2" r:id="rId3"/>
    <p:sldId id="273" r:id="rId4"/>
    <p:sldId id="274" r:id="rId5"/>
    <p:sldId id="275" r:id="rId6"/>
    <p:sldId id="276" r:id="rId7"/>
    <p:sldId id="277" r:id="rId8"/>
    <p:sldId id="278" r:id="rId9"/>
    <p:sldId id="279" r:id="rId10"/>
    <p:sldId id="280" r:id="rId11"/>
    <p:sldId id="281"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9" name="Slide Image Placeholder 1"/>
          <p:cNvSpPr>
            <a:spLocks noChangeAspect="1" noRot="1" noGrp="1"/>
          </p:cNvSpPr>
          <p:nvPr>
            <p:ph type="sldImg"/>
          </p:nvPr>
        </p:nvSpPr>
        <p:spPr/>
      </p:sp>
      <p:sp>
        <p:nvSpPr>
          <p:cNvPr id="1048670" name="Notes Placeholder 2"/>
          <p:cNvSpPr>
            <a:spLocks noGrp="1"/>
          </p:cNvSpPr>
          <p:nvPr>
            <p:ph type="body" idx="1"/>
          </p:nvPr>
        </p:nvSpPr>
        <p:spPr/>
        <p:txBody>
          <a:bodyPr/>
          <a:p>
            <a:endParaRPr dirty="0" lang="en-IN"/>
          </a:p>
        </p:txBody>
      </p:sp>
      <p:sp>
        <p:nvSpPr>
          <p:cNvPr id="1048671"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6"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6" name=""/>
        <p:cNvGrpSpPr/>
        <p:nvPr/>
      </p:nvGrpSpPr>
      <p:grpSpPr>
        <a:xfrm>
          <a:off x="0" y="0"/>
          <a:ext cx="0" cy="0"/>
          <a:chOff x="0" y="0"/>
          <a:chExt cx="0" cy="0"/>
        </a:xfrm>
      </p:grpSpPr>
      <p:sp>
        <p:nvSpPr>
          <p:cNvPr id="1048657"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58"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5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6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6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a:xfrm>
            <a:off x="609600" y="1577340"/>
            <a:ext cx="10972800" cy="266700"/>
          </a:xfrm>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76299" y="990600"/>
            <a:ext cx="1743075" cy="1333500"/>
            <a:chOff x="742950" y="1104900"/>
            <a:chExt cx="1743075" cy="1333500"/>
          </a:xfrm>
        </p:grpSpPr>
        <p:sp>
          <p:nvSpPr>
            <p:cNvPr id="1048662"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63"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64"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65"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66" name="object 7"/>
          <p:cNvSpPr txBox="1">
            <a:spLocks noGrp="1"/>
          </p:cNvSpPr>
          <p:nvPr>
            <p:ph type="ctrTitle"/>
          </p:nvPr>
        </p:nvSpPr>
        <p:spPr>
          <a:xfrm>
            <a:off x="-828675" y="-445296"/>
            <a:ext cx="9982200" cy="1001556"/>
          </a:xfrm>
          <a:prstGeom prst="rect"/>
        </p:spPr>
        <p:txBody>
          <a:bodyPr bIns="0" lIns="0" rIns="0" rtlCol="0" tIns="16510" vert="horz" wrap="square">
            <a:spAutoFit/>
          </a:bodyPr>
          <a:p>
            <a:pPr indent="0" marL="2870835">
              <a:spcBef>
                <a:spcPts val="130"/>
              </a:spcBef>
              <a:buNone/>
            </a:pPr>
            <a:r>
              <a:rPr b="1" dirty="0" lang="en-US">
                <a:solidFill>
                  <a:srgbClr val="0F0F0F"/>
                </a:solidFill>
                <a:latin typeface="Times New Roman" panose="02020603050405020304" pitchFamily="18" charset="0"/>
                <a:cs typeface="Times New Roman" panose="02020603050405020304" pitchFamily="18" charset="0"/>
              </a:rPr>
              <a:t>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64"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67"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68" name="TextBox 13"/>
          <p:cNvSpPr txBox="1"/>
          <p:nvPr/>
        </p:nvSpPr>
        <p:spPr>
          <a:xfrm>
            <a:off x="257146" y="1175385"/>
            <a:ext cx="11096271" cy="5158739"/>
          </a:xfrm>
          <a:prstGeom prst="rect"/>
          <a:noFill/>
        </p:spPr>
        <p:txBody>
          <a:bodyPr rtlCol="0" wrap="square">
            <a:spAutoFit/>
          </a:bodyPr>
          <a:p>
            <a:r>
              <a:rPr b="1" sz="4800" lang="en-US"/>
              <a:t>S</a:t>
            </a:r>
            <a:r>
              <a:rPr b="1" sz="4800" lang="en-US"/>
              <a:t>TUDENT NAME</a:t>
            </a:r>
            <a:r>
              <a:rPr b="1" sz="4800" lang="en-US"/>
              <a:t> </a:t>
            </a:r>
            <a:r>
              <a:rPr b="1" sz="4800" lang="en-US"/>
              <a:t> </a:t>
            </a:r>
            <a:r>
              <a:rPr b="1" sz="4800" lang="en-US"/>
              <a:t>:</a:t>
            </a:r>
            <a:r>
              <a:rPr b="1" sz="4800" lang="en-US"/>
              <a:t> </a:t>
            </a:r>
            <a:r>
              <a:rPr b="1" sz="4800" lang="en-US"/>
              <a:t>M</a:t>
            </a:r>
            <a:r>
              <a:rPr b="1" sz="4800" lang="en-US"/>
              <a:t>.</a:t>
            </a:r>
            <a:r>
              <a:rPr b="1" sz="4800" lang="en-US"/>
              <a:t>F</a:t>
            </a:r>
            <a:r>
              <a:rPr b="1" sz="4800" lang="en-US"/>
              <a:t>A</a:t>
            </a:r>
            <a:r>
              <a:rPr b="1" sz="4800" lang="en-US"/>
              <a:t>I</a:t>
            </a:r>
            <a:r>
              <a:rPr b="1" sz="4800" lang="en-US"/>
              <a:t>R</a:t>
            </a:r>
            <a:r>
              <a:rPr b="1" sz="4800" lang="en-US"/>
              <a:t>O</a:t>
            </a:r>
            <a:r>
              <a:rPr b="1" sz="4800" lang="en-US"/>
              <a:t>O</a:t>
            </a:r>
            <a:r>
              <a:rPr b="1" sz="4800" lang="en-US"/>
              <a:t>Z</a:t>
            </a:r>
            <a:r>
              <a:rPr b="1" sz="4800" lang="en-US"/>
              <a:t>A</a:t>
            </a:r>
            <a:r>
              <a:rPr b="1" sz="4800" lang="en-US"/>
              <a:t> </a:t>
            </a:r>
            <a:r>
              <a:rPr b="1" sz="4800" lang="en-US"/>
              <a:t>F</a:t>
            </a:r>
            <a:r>
              <a:rPr b="1" sz="4800" lang="en-US"/>
              <a:t>I</a:t>
            </a:r>
            <a:r>
              <a:rPr b="1" sz="4800" lang="en-US"/>
              <a:t>R</a:t>
            </a:r>
            <a:r>
              <a:rPr b="1" sz="4800" lang="en-US"/>
              <a:t>D</a:t>
            </a:r>
            <a:r>
              <a:rPr b="1" sz="4800" lang="en-US"/>
              <a:t>A</a:t>
            </a:r>
            <a:r>
              <a:rPr b="1" sz="4800" lang="en-US"/>
              <a:t>U</a:t>
            </a:r>
            <a:r>
              <a:rPr b="1" sz="4800" lang="en-US"/>
              <a:t>S</a:t>
            </a:r>
            <a:endParaRPr b="1" dirty="0" sz="5400" lang="en-US"/>
          </a:p>
          <a:p>
            <a:r>
              <a:rPr b="1" dirty="0" sz="4800" lang="en-US"/>
              <a:t>REGISTER NO</a:t>
            </a:r>
            <a:r>
              <a:rPr b="1" dirty="0" sz="4800" lang="en-US"/>
              <a:t> </a:t>
            </a:r>
            <a:r>
              <a:rPr b="1" dirty="0" sz="4800" lang="en-US"/>
              <a:t> </a:t>
            </a:r>
            <a:r>
              <a:rPr b="1" dirty="0" sz="4800" lang="en-US"/>
              <a:t> </a:t>
            </a:r>
            <a:r>
              <a:rPr b="1" dirty="0" sz="4800" lang="en-US"/>
              <a:t> </a:t>
            </a:r>
            <a:r>
              <a:rPr b="1" dirty="0" sz="4800" lang="en-US"/>
              <a:t> </a:t>
            </a:r>
            <a:r>
              <a:rPr b="1" dirty="0" sz="4800" lang="en-US"/>
              <a:t> </a:t>
            </a:r>
            <a:r>
              <a:rPr b="1" dirty="0" sz="4800" lang="en-US"/>
              <a:t> </a:t>
            </a:r>
            <a:r>
              <a:rPr b="1" dirty="0" sz="4800" lang="en-US"/>
              <a:t>:</a:t>
            </a:r>
            <a:r>
              <a:rPr b="1" dirty="0" sz="4800" lang="en-US"/>
              <a:t> </a:t>
            </a:r>
            <a:r>
              <a:rPr b="1" dirty="0" sz="4800" lang="en-US"/>
              <a:t> </a:t>
            </a:r>
            <a:r>
              <a:rPr b="1" dirty="0" sz="4800" lang="en-US"/>
              <a:t> </a:t>
            </a:r>
            <a:r>
              <a:rPr b="1" dirty="0" sz="4800" lang="en-US"/>
              <a:t>2</a:t>
            </a:r>
            <a:r>
              <a:rPr b="1" dirty="0" sz="4800" lang="en-US"/>
              <a:t>2</a:t>
            </a:r>
            <a:r>
              <a:rPr b="1" dirty="0" sz="4800" lang="en-US"/>
              <a:t>1</a:t>
            </a:r>
            <a:r>
              <a:rPr b="1" dirty="0" sz="4800" lang="en-US"/>
              <a:t>3</a:t>
            </a:r>
            <a:r>
              <a:rPr b="1" dirty="0" sz="4800" lang="en-US"/>
              <a:t>3</a:t>
            </a:r>
            <a:r>
              <a:rPr b="1" dirty="0" sz="4800" lang="en-US"/>
              <a:t>9</a:t>
            </a:r>
            <a:r>
              <a:rPr b="1" dirty="0" sz="4800" lang="en-US"/>
              <a:t>1</a:t>
            </a:r>
            <a:r>
              <a:rPr b="1" dirty="0" sz="4800" lang="en-US"/>
              <a:t>0</a:t>
            </a:r>
            <a:r>
              <a:rPr b="1" dirty="0" sz="4800" lang="en-US"/>
              <a:t>3</a:t>
            </a:r>
            <a:r>
              <a:rPr b="1" dirty="0" sz="4800" lang="en-US"/>
              <a:t>6</a:t>
            </a:r>
            <a:r>
              <a:rPr b="1" dirty="0" sz="4800" lang="en-US"/>
              <a:t>0</a:t>
            </a:r>
            <a:r>
              <a:rPr b="1" dirty="0" sz="4800" lang="en-US"/>
              <a:t>6</a:t>
            </a:r>
            <a:r>
              <a:rPr b="1" dirty="0" sz="4800" lang="en-US"/>
              <a:t>5</a:t>
            </a:r>
            <a:endParaRPr altLang="en-US" b="1" sz="5400" lang="zh-CN"/>
          </a:p>
          <a:p>
            <a:r>
              <a:rPr b="1" dirty="0" sz="4800" lang="en-US"/>
              <a:t>DEPARTMENT</a:t>
            </a:r>
            <a:r>
              <a:rPr b="1" dirty="0" sz="4800" lang="en-US"/>
              <a:t> </a:t>
            </a:r>
            <a:r>
              <a:rPr b="1" dirty="0" sz="4800" lang="en-US"/>
              <a:t> </a:t>
            </a:r>
            <a:r>
              <a:rPr b="1" dirty="0" sz="4800" lang="en-US"/>
              <a:t> </a:t>
            </a:r>
            <a:r>
              <a:rPr b="1" dirty="0" sz="4800" lang="en-US"/>
              <a:t> </a:t>
            </a:r>
            <a:r>
              <a:rPr b="1" dirty="0" sz="4800" lang="en-US"/>
              <a:t> </a:t>
            </a:r>
            <a:r>
              <a:rPr b="1" dirty="0" sz="4800" lang="en-US"/>
              <a:t> </a:t>
            </a:r>
            <a:r>
              <a:rPr b="1" dirty="0" sz="4800" lang="en-US"/>
              <a:t>:</a:t>
            </a:r>
            <a:r>
              <a:rPr b="1" dirty="0" sz="4800" lang="en-US"/>
              <a:t> </a:t>
            </a:r>
            <a:r>
              <a:rPr b="1" dirty="0" sz="4800" lang="en-US"/>
              <a:t> </a:t>
            </a:r>
            <a:r>
              <a:rPr b="1" dirty="0" sz="4800" lang="en-US"/>
              <a:t> </a:t>
            </a:r>
            <a:r>
              <a:rPr b="1" dirty="0" sz="4800" lang="en-US"/>
              <a:t>C</a:t>
            </a:r>
            <a:r>
              <a:rPr b="1" dirty="0" sz="4800" lang="en-US"/>
              <a:t>O</a:t>
            </a:r>
            <a:r>
              <a:rPr b="1" dirty="0" sz="4800" lang="en-US"/>
              <a:t>M</a:t>
            </a:r>
            <a:r>
              <a:rPr b="1" dirty="0" sz="4800" lang="en-US"/>
              <a:t>M</a:t>
            </a:r>
            <a:r>
              <a:rPr b="1" dirty="0" sz="4800" lang="en-US"/>
              <a:t>E</a:t>
            </a:r>
            <a:r>
              <a:rPr b="1" dirty="0" sz="4800" lang="en-US"/>
              <a:t>R</a:t>
            </a:r>
            <a:r>
              <a:rPr b="1" dirty="0" sz="4800" lang="en-US"/>
              <a:t>CE</a:t>
            </a:r>
            <a:endParaRPr altLang="en-US" b="1" sz="5400" lang="zh-CN"/>
          </a:p>
          <a:p>
            <a:r>
              <a:rPr b="1" dirty="0" sz="4800" lang="en-US"/>
              <a:t>COLLEGE</a:t>
            </a:r>
            <a:r>
              <a:rPr b="1" dirty="0" sz="4800" lang="en-US"/>
              <a:t> </a:t>
            </a:r>
            <a:r>
              <a:rPr b="1" dirty="0" sz="4800" lang="en-US"/>
              <a:t> </a:t>
            </a:r>
            <a:r>
              <a:rPr b="1" dirty="0" sz="4800" lang="en-US"/>
              <a:t> </a:t>
            </a:r>
            <a:r>
              <a:rPr b="1" dirty="0" sz="4800" lang="en-US"/>
              <a:t> </a:t>
            </a:r>
            <a:r>
              <a:rPr b="1" dirty="0" sz="4800" lang="en-US"/>
              <a:t> </a:t>
            </a:r>
            <a:r>
              <a:rPr b="1" dirty="0" sz="4800" lang="en-US"/>
              <a:t> </a:t>
            </a:r>
            <a:r>
              <a:rPr b="1" dirty="0" sz="4800" lang="en-US"/>
              <a:t> </a:t>
            </a:r>
            <a:r>
              <a:rPr b="1" dirty="0" sz="4800" lang="en-US"/>
              <a:t> </a:t>
            </a:r>
            <a:r>
              <a:rPr b="1" dirty="0" sz="4800" lang="en-US"/>
              <a:t> </a:t>
            </a:r>
            <a:r>
              <a:rPr b="1" dirty="0" sz="4800" lang="en-US"/>
              <a:t> </a:t>
            </a:r>
            <a:r>
              <a:rPr b="1" dirty="0" sz="4800" lang="en-US"/>
              <a:t> </a:t>
            </a:r>
            <a:r>
              <a:rPr b="1" dirty="0" sz="4800" lang="en-US"/>
              <a:t> </a:t>
            </a:r>
            <a:r>
              <a:rPr b="1" dirty="0" sz="4800" lang="en-US"/>
              <a:t> </a:t>
            </a:r>
            <a:r>
              <a:rPr b="1" dirty="0" sz="4800" lang="en-US"/>
              <a:t> </a:t>
            </a:r>
            <a:r>
              <a:rPr b="1" dirty="0" sz="4800" lang="en-US"/>
              <a:t>:</a:t>
            </a:r>
            <a:r>
              <a:rPr b="1" dirty="0" sz="4800" lang="en-US"/>
              <a:t> </a:t>
            </a:r>
            <a:r>
              <a:rPr b="1" dirty="0" sz="4800" lang="en-US"/>
              <a:t> </a:t>
            </a:r>
            <a:r>
              <a:rPr b="1" dirty="0" sz="4800" lang="en-US"/>
              <a:t> </a:t>
            </a:r>
            <a:r>
              <a:rPr b="1" dirty="0" sz="4800" lang="en-US"/>
              <a:t> </a:t>
            </a:r>
            <a:r>
              <a:rPr b="1" dirty="0" sz="4800" lang="en-US"/>
              <a:t>Q</a:t>
            </a:r>
            <a:r>
              <a:rPr b="1" dirty="0" sz="4800" lang="en-US"/>
              <a:t>U</a:t>
            </a:r>
            <a:r>
              <a:rPr b="1" dirty="0" sz="4800" lang="en-US"/>
              <a:t>EEN</a:t>
            </a:r>
            <a:r>
              <a:rPr b="1" dirty="0" sz="4800" lang="en-US"/>
              <a:t> </a:t>
            </a:r>
            <a:r>
              <a:rPr b="1" dirty="0" sz="4800" lang="en-US"/>
              <a:t>MARY'S</a:t>
            </a:r>
            <a:r>
              <a:rPr b="1" dirty="0" sz="4800" lang="en-US"/>
              <a:t> </a:t>
            </a:r>
            <a:r>
              <a:rPr b="1" dirty="0" sz="4800" lang="en-US"/>
              <a:t>C</a:t>
            </a:r>
            <a:r>
              <a:rPr b="1" dirty="0" sz="4800" lang="en-US"/>
              <a:t>OLLEGE</a:t>
            </a:r>
            <a:r>
              <a:rPr b="1" dirty="0" sz="4800" lang="en-US"/>
              <a:t> </a:t>
            </a:r>
            <a:r>
              <a:rPr b="1" dirty="0" sz="4800" lang="en-US"/>
              <a:t>(</a:t>
            </a:r>
            <a:r>
              <a:rPr b="1" dirty="0" sz="4800" lang="en-US"/>
              <a:t>A</a:t>
            </a:r>
            <a:r>
              <a:rPr b="1" dirty="0" sz="4800" lang="en-US"/>
              <a:t>U</a:t>
            </a:r>
            <a:r>
              <a:rPr b="1" dirty="0" sz="4800" lang="en-US"/>
              <a:t>T</a:t>
            </a:r>
            <a:r>
              <a:rPr b="1" dirty="0" sz="4800" lang="en-US"/>
              <a:t>O</a:t>
            </a:r>
            <a:r>
              <a:rPr b="1" dirty="0" sz="4800" lang="en-US"/>
              <a:t>N</a:t>
            </a:r>
            <a:r>
              <a:rPr b="1" dirty="0" sz="4800" lang="en-US"/>
              <a:t>OMOUS</a:t>
            </a:r>
            <a:r>
              <a:rPr b="1" dirty="0" sz="4800" lang="en-US"/>
              <a:t>)</a:t>
            </a:r>
            <a:r>
              <a:rPr b="1" dirty="0" sz="4800" lang="en-US"/>
              <a:t> </a:t>
            </a:r>
            <a:endParaRPr altLang="en-US" b="1" sz="5400" lang="zh-CN"/>
          </a:p>
          <a:p>
            <a:r>
              <a:rPr b="1" dirty="0" sz="4800" lang="en-US"/>
              <a:t>           </a:t>
            </a:r>
            <a:endParaRPr b="1"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739775" y="291147"/>
            <a:ext cx="7484771"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
          <p:cNvSpPr txBox="1"/>
          <p:nvPr/>
        </p:nvSpPr>
        <p:spPr>
          <a:xfrm>
            <a:off x="789289" y="1028382"/>
            <a:ext cx="10716528" cy="27332940"/>
          </a:xfrm>
          <a:prstGeom prst="rect"/>
        </p:spPr>
        <p:txBody>
          <a:bodyPr rtlCol="0" wrap="square">
            <a:spAutoFit/>
          </a:bodyPr>
          <a:p>
            <a:r>
              <a:rPr b="1" sz="2800" lang="en-IN">
                <a:solidFill>
                  <a:srgbClr val="000000"/>
                </a:solidFill>
              </a:rPr>
              <a:t>*Productivity Model:*
1. *Task Level:*</a:t>
            </a:r>
            <a:r>
              <a:rPr sz="2800" lang="en-IN">
                <a:solidFill>
                  <a:srgbClr val="000000"/>
                </a:solidFill>
              </a:rPr>
              <a:t>
    - Task type (e.g., meetings, emails, tasks)
    - Task duration
    - Task frequency
    - Task priority
</a:t>
            </a:r>
            <a:r>
              <a:rPr b="1" sz="2800" lang="en-IN">
                <a:solidFill>
                  <a:srgbClr val="000000"/>
                </a:solidFill>
              </a:rPr>
              <a:t>2. *Employee Level:*</a:t>
            </a:r>
            <a:r>
              <a:rPr sz="2800" lang="en-IN">
                <a:solidFill>
                  <a:srgbClr val="000000"/>
                </a:solidFill>
              </a:rPr>
              <a:t>
    - Employee skills and expertise
    - Employee workload
    - Employee work style (e.g., focused, multitasking)
</a:t>
            </a:r>
            <a:r>
              <a:rPr b="1" sz="2800" lang="en-IN">
                <a:solidFill>
                  <a:srgbClr val="000000"/>
                </a:solidFill>
              </a:rPr>
              <a:t>3. *Team Level:*</a:t>
            </a:r>
            <a:r>
              <a:rPr sz="2800" lang="en-IN">
                <a:solidFill>
                  <a:srgbClr val="000000"/>
                </a:solidFill>
              </a:rPr>
              <a:t>
    - Team size and composition
    - Team communication and collaboration
    - Team goals and objectives</a:t>
            </a:r>
            <a:r>
              <a:rPr sz="2800" lang="en-US">
                <a:solidFill>
                  <a:srgbClr val="000000"/>
                </a:solidFill>
              </a:rPr>
              <a:t>.</a:t>
            </a:r>
            <a:r>
              <a:rPr sz="2800" lang="en-US">
                <a:solidFill>
                  <a:srgbClr val="000000"/>
                </a:solidFill>
              </a:rPr>
              <a:t> </a:t>
            </a:r>
            <a:r>
              <a:rPr sz="2800" lang="en-IN">
                <a:solidFill>
                  <a:srgbClr val="000000"/>
                </a:solidFill>
              </a:rPr>
              <a:t>
4. *Organizational Level:*
    - Organizational culture and values
    - Organizational resources and support
    - Organizational goals and objectives
*Efficiency Model:*
1. *Process Level:*
    - Process complexity
    - Process automation
    - Process cycle time
2. *Employee Level:*
    - Employee training and development
    - Employee experience and expertise
    - Employee motivation and engagement
3. *Team Level:*
    - Team workflows and handoffs
    - Team communication and collaboration
    - Team performance metrics
4. *Organizational Level:*
    - Organizational structure and hierarchy
    - Organizational policies and procedures
    - Organizational technology and infrastructure
*Key Performance Indicators (KPIs):*
1. *Productivity:*
    - Tasks completed per unit time
    - Time spent on tasks
    - Task completion rate
2. *Efficiency:*
    - Process cycle time
    - Resource utilization
    - Defect rate
*Modeling Techniques:*
1. *Regression Analysis:*
    - Identify relationships between variables
    - Predict productivity and efficiency outcomes
2. *Machine Learning:*
    - Develop predictive models using algorithms
    - Identify patterns and trends in data
3. *Simulation Modeling:*
    - Model complex systems and processes
    - Analyze scenarios and predict outcomes
By using these models and techniques, you can gain insights into the factors that influence employees' productivity and efficiency, identify areas for improvement, and develop data-driven solutions to optimize performance.</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810694" y="0"/>
            <a:ext cx="7251584"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rcRect l="0" t="3146" r="29" b="60206"/>
          <a:stretch>
            <a:fillRect/>
          </a:stretch>
        </p:blipFill>
        <p:spPr>
          <a:xfrm>
            <a:off x="245280" y="716130"/>
            <a:ext cx="11802237" cy="6162486"/>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9" name="Title 1"/>
          <p:cNvSpPr>
            <a:spLocks noGrp="1"/>
          </p:cNvSpPr>
          <p:nvPr>
            <p:ph type="title"/>
          </p:nvPr>
        </p:nvSpPr>
        <p:spPr>
          <a:xfrm>
            <a:off x="755332" y="0"/>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
          <p:cNvSpPr txBox="1"/>
          <p:nvPr/>
        </p:nvSpPr>
        <p:spPr>
          <a:xfrm>
            <a:off x="299053" y="723901"/>
            <a:ext cx="11710799" cy="15179040"/>
          </a:xfrm>
          <a:prstGeom prst="rect"/>
        </p:spPr>
        <p:txBody>
          <a:bodyPr rtlCol="0" wrap="square">
            <a:spAutoFit/>
          </a:bodyPr>
          <a:p>
            <a:r>
              <a:rPr sz="2800" lang="en-IN">
                <a:solidFill>
                  <a:srgbClr val="000000"/>
                </a:solidFill>
              </a:rPr>
              <a:t>The employees' productivity and efficiency project aimed to identify areas for improvement, develop solutions, and implement changes to enhance employee performance and workflow efficiency. Through data analysis, process mapping, and employee feedback, we identified key drivers of productivity and efficiency.
*</a:t>
            </a:r>
            <a:r>
              <a:rPr b="1" sz="2800" lang="en-IN">
                <a:solidFill>
                  <a:srgbClr val="000000"/>
                </a:solidFill>
              </a:rPr>
              <a:t>Key Findings:*
1. *Streamlined processes*</a:t>
            </a:r>
            <a:r>
              <a:rPr sz="2800" lang="en-IN">
                <a:solidFill>
                  <a:srgbClr val="000000"/>
                </a:solidFill>
              </a:rPr>
              <a:t> reduced process cycle time by 30%.
</a:t>
            </a:r>
            <a:r>
              <a:rPr b="1" sz="2800" lang="en-IN">
                <a:solidFill>
                  <a:srgbClr val="000000"/>
                </a:solidFill>
              </a:rPr>
              <a:t>2. *Employee training and development* </a:t>
            </a:r>
            <a:r>
              <a:rPr sz="2800" lang="en-IN">
                <a:solidFill>
                  <a:srgbClr val="000000"/>
                </a:solidFill>
              </a:rPr>
              <a:t>programs improved skill levels and confidence.
</a:t>
            </a:r>
            <a:r>
              <a:rPr b="1" sz="2800" lang="en-IN">
                <a:solidFill>
                  <a:srgbClr val="000000"/>
                </a:solidFill>
              </a:rPr>
              <a:t>3. *Task automation* </a:t>
            </a:r>
            <a:r>
              <a:rPr sz="2800" lang="en-IN">
                <a:solidFill>
                  <a:srgbClr val="000000"/>
                </a:solidFill>
              </a:rPr>
              <a:t>saved an average of 2 hours per employee per day.
</a:t>
            </a:r>
            <a:r>
              <a:rPr b="1" sz="2800" lang="en-IN">
                <a:solidFill>
                  <a:srgbClr val="000000"/>
                </a:solidFill>
              </a:rPr>
              <a:t>4. *Improved communication and collaboration*</a:t>
            </a:r>
            <a:r>
              <a:rPr sz="2800" lang="en-IN">
                <a:solidFill>
                  <a:srgbClr val="000000"/>
                </a:solidFill>
              </a:rPr>
              <a:t> enhanced team performance and reduced errors.
</a:t>
            </a:r>
            <a:r>
              <a:rPr b="1" sz="2800" lang="en-IN">
                <a:solidFill>
                  <a:srgbClr val="000000"/>
                </a:solidFill>
              </a:rPr>
              <a:t>5. *Employee engagement and motivation* i</a:t>
            </a:r>
            <a:r>
              <a:rPr sz="2800" lang="en-IN">
                <a:solidFill>
                  <a:srgbClr val="000000"/>
                </a:solidFill>
              </a:rPr>
              <a:t>ncreased by 25% through recognition and rewards.
1. *Continuously monitor and evaluate* productivity and efficiency metrics.
2. *Refine and adapt solutions* based on employee feedback and changing needs.
3. *Expand training programs* to cover emerging skills and technologies.
4. *Foster a culture of continuous improvement* and encourage employee-driven innovation.
*Impact:*
The project resulted in:
1. *20% increase in employee productivity*
2. *15% reduction in process cycle time*
3. *12% improvement in employee satisfaction*
4. *10% increase in team performance*
By implementing these solutions and continuously improving, we can sustain and build upon these gains, driving even greater productivity and efficiency in the future.</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4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4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4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grpSp>
        <p:nvGrpSpPr>
          <p:cNvPr id="33" name="object 18"/>
          <p:cNvGrpSpPr/>
          <p:nvPr/>
        </p:nvGrpSpPr>
        <p:grpSpPr>
          <a:xfrm>
            <a:off x="466725" y="6410325"/>
            <a:ext cx="3705225" cy="295275"/>
            <a:chOff x="466725" y="6410325"/>
            <a:chExt cx="3705225" cy="295275"/>
          </a:xfrm>
        </p:grpSpPr>
        <p:pic>
          <p:nvPicPr>
            <p:cNvPr id="2097162"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3"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5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55" name="TextBox 22"/>
          <p:cNvSpPr txBox="1"/>
          <p:nvPr/>
        </p:nvSpPr>
        <p:spPr>
          <a:xfrm>
            <a:off x="1217522" y="2123271"/>
            <a:ext cx="8593228" cy="2796540"/>
          </a:xfrm>
          <a:prstGeom prst="rect"/>
          <a:noFill/>
        </p:spPr>
        <p:txBody>
          <a:bodyPr rtlCol="0" wrap="square">
            <a:spAutoFit/>
          </a:bodyPr>
          <a:p>
            <a:r>
              <a:rPr b="1" dirty="0" sz="6000" lang="en-US">
                <a:solidFill>
                  <a:srgbClr val="0F0F0F"/>
                </a:solidFill>
                <a:latin typeface="Times New Roman" panose="02020603050405020304" pitchFamily="18" charset="0"/>
                <a:cs typeface="Times New Roman" panose="02020603050405020304" pitchFamily="18" charset="0"/>
              </a:rPr>
              <a:t>E</a:t>
            </a:r>
            <a:r>
              <a:rPr b="1" dirty="0" sz="6000" lang="en-US">
                <a:solidFill>
                  <a:srgbClr val="0F0F0F"/>
                </a:solidFill>
                <a:latin typeface="Times New Roman" panose="02020603050405020304" pitchFamily="18" charset="0"/>
                <a:cs typeface="Times New Roman" panose="02020603050405020304" pitchFamily="18" charset="0"/>
              </a:rPr>
              <a:t>M</a:t>
            </a:r>
            <a:r>
              <a:rPr b="1" dirty="0" sz="6000" lang="en-US">
                <a:solidFill>
                  <a:srgbClr val="0F0F0F"/>
                </a:solidFill>
                <a:latin typeface="Times New Roman" panose="02020603050405020304" pitchFamily="18" charset="0"/>
                <a:cs typeface="Times New Roman" panose="02020603050405020304" pitchFamily="18" charset="0"/>
              </a:rPr>
              <a:t>P</a:t>
            </a:r>
            <a:r>
              <a:rPr b="1" dirty="0" sz="6000" lang="en-US">
                <a:solidFill>
                  <a:srgbClr val="0F0F0F"/>
                </a:solidFill>
                <a:latin typeface="Times New Roman" panose="02020603050405020304" pitchFamily="18" charset="0"/>
                <a:cs typeface="Times New Roman" panose="02020603050405020304" pitchFamily="18" charset="0"/>
              </a:rPr>
              <a:t>L</a:t>
            </a:r>
            <a:r>
              <a:rPr b="1" dirty="0" sz="6000" lang="en-US">
                <a:solidFill>
                  <a:srgbClr val="0F0F0F"/>
                </a:solidFill>
                <a:latin typeface="Times New Roman" panose="02020603050405020304" pitchFamily="18" charset="0"/>
                <a:cs typeface="Times New Roman" panose="02020603050405020304" pitchFamily="18" charset="0"/>
              </a:rPr>
              <a:t>O</a:t>
            </a:r>
            <a:r>
              <a:rPr b="1" dirty="0" sz="6000" lang="en-US">
                <a:solidFill>
                  <a:srgbClr val="0F0F0F"/>
                </a:solidFill>
                <a:latin typeface="Times New Roman" panose="02020603050405020304" pitchFamily="18" charset="0"/>
                <a:cs typeface="Times New Roman" panose="02020603050405020304" pitchFamily="18" charset="0"/>
              </a:rPr>
              <a:t>YEES</a:t>
            </a:r>
            <a:r>
              <a:rPr b="1" dirty="0" sz="6000" lang="en-US">
                <a:solidFill>
                  <a:srgbClr val="0F0F0F"/>
                </a:solidFill>
                <a:latin typeface="Times New Roman" panose="02020603050405020304" pitchFamily="18" charset="0"/>
                <a:cs typeface="Times New Roman" panose="02020603050405020304" pitchFamily="18" charset="0"/>
              </a:rPr>
              <a:t> </a:t>
            </a:r>
            <a:r>
              <a:rPr b="1" dirty="0" sz="6000" lang="en-US">
                <a:solidFill>
                  <a:srgbClr val="0F0F0F"/>
                </a:solidFill>
                <a:latin typeface="Times New Roman" panose="02020603050405020304" pitchFamily="18" charset="0"/>
                <a:cs typeface="Times New Roman" panose="02020603050405020304" pitchFamily="18" charset="0"/>
              </a:rPr>
              <a:t>P</a:t>
            </a:r>
            <a:r>
              <a:rPr b="1" dirty="0" sz="6000" lang="en-US">
                <a:solidFill>
                  <a:srgbClr val="0F0F0F"/>
                </a:solidFill>
                <a:latin typeface="Times New Roman" panose="02020603050405020304" pitchFamily="18" charset="0"/>
                <a:cs typeface="Times New Roman" panose="02020603050405020304" pitchFamily="18" charset="0"/>
              </a:rPr>
              <a:t>R</a:t>
            </a:r>
            <a:r>
              <a:rPr b="1" dirty="0" sz="6000" lang="en-US">
                <a:solidFill>
                  <a:srgbClr val="0F0F0F"/>
                </a:solidFill>
                <a:latin typeface="Times New Roman" panose="02020603050405020304" pitchFamily="18" charset="0"/>
                <a:cs typeface="Times New Roman" panose="02020603050405020304" pitchFamily="18" charset="0"/>
              </a:rPr>
              <a:t>O</a:t>
            </a:r>
            <a:r>
              <a:rPr b="1" dirty="0" sz="6000" lang="en-US">
                <a:solidFill>
                  <a:srgbClr val="0F0F0F"/>
                </a:solidFill>
                <a:latin typeface="Times New Roman" panose="02020603050405020304" pitchFamily="18" charset="0"/>
                <a:cs typeface="Times New Roman" panose="02020603050405020304" pitchFamily="18" charset="0"/>
              </a:rPr>
              <a:t>D</a:t>
            </a:r>
            <a:r>
              <a:rPr b="1" dirty="0" sz="6000" lang="en-US">
                <a:solidFill>
                  <a:srgbClr val="0F0F0F"/>
                </a:solidFill>
                <a:latin typeface="Times New Roman" panose="02020603050405020304" pitchFamily="18" charset="0"/>
                <a:cs typeface="Times New Roman" panose="02020603050405020304" pitchFamily="18" charset="0"/>
              </a:rPr>
              <a:t>U</a:t>
            </a:r>
            <a:r>
              <a:rPr b="1" dirty="0" sz="6000" lang="en-US">
                <a:solidFill>
                  <a:srgbClr val="0F0F0F"/>
                </a:solidFill>
                <a:latin typeface="Times New Roman" panose="02020603050405020304" pitchFamily="18" charset="0"/>
                <a:cs typeface="Times New Roman" panose="02020603050405020304" pitchFamily="18" charset="0"/>
              </a:rPr>
              <a:t>CT</a:t>
            </a:r>
            <a:r>
              <a:rPr b="1" dirty="0" sz="6000" lang="en-US">
                <a:solidFill>
                  <a:srgbClr val="0F0F0F"/>
                </a:solidFill>
                <a:latin typeface="Times New Roman" panose="02020603050405020304" pitchFamily="18" charset="0"/>
                <a:cs typeface="Times New Roman" panose="02020603050405020304" pitchFamily="18" charset="0"/>
              </a:rPr>
              <a:t>I</a:t>
            </a:r>
            <a:r>
              <a:rPr b="1" dirty="0" sz="6000" lang="en-US">
                <a:solidFill>
                  <a:srgbClr val="0F0F0F"/>
                </a:solidFill>
                <a:latin typeface="Times New Roman" panose="02020603050405020304" pitchFamily="18" charset="0"/>
                <a:cs typeface="Times New Roman" panose="02020603050405020304" pitchFamily="18" charset="0"/>
              </a:rPr>
              <a:t>V</a:t>
            </a:r>
            <a:r>
              <a:rPr b="1" dirty="0" sz="6000" lang="en-US">
                <a:solidFill>
                  <a:srgbClr val="0F0F0F"/>
                </a:solidFill>
                <a:latin typeface="Times New Roman" panose="02020603050405020304" pitchFamily="18" charset="0"/>
                <a:cs typeface="Times New Roman" panose="02020603050405020304" pitchFamily="18" charset="0"/>
              </a:rPr>
              <a:t>I</a:t>
            </a:r>
            <a:r>
              <a:rPr b="1" dirty="0" sz="6000" lang="en-US">
                <a:solidFill>
                  <a:srgbClr val="0F0F0F"/>
                </a:solidFill>
                <a:latin typeface="Times New Roman" panose="02020603050405020304" pitchFamily="18" charset="0"/>
                <a:cs typeface="Times New Roman" panose="02020603050405020304" pitchFamily="18" charset="0"/>
              </a:rPr>
              <a:t>TY</a:t>
            </a:r>
            <a:r>
              <a:rPr b="1" dirty="0" sz="6000" lang="en-US">
                <a:solidFill>
                  <a:srgbClr val="0F0F0F"/>
                </a:solidFill>
                <a:latin typeface="Times New Roman" panose="02020603050405020304" pitchFamily="18" charset="0"/>
                <a:cs typeface="Times New Roman" panose="02020603050405020304" pitchFamily="18" charset="0"/>
              </a:rPr>
              <a:t> </a:t>
            </a:r>
            <a:r>
              <a:rPr b="1" dirty="0" sz="6000" lang="en-US">
                <a:solidFill>
                  <a:srgbClr val="0F0F0F"/>
                </a:solidFill>
                <a:latin typeface="Times New Roman" panose="02020603050405020304" pitchFamily="18" charset="0"/>
                <a:cs typeface="Times New Roman" panose="02020603050405020304" pitchFamily="18" charset="0"/>
              </a:rPr>
              <a:t>AND</a:t>
            </a:r>
            <a:r>
              <a:rPr b="1" dirty="0" sz="6000" lang="en-US">
                <a:solidFill>
                  <a:srgbClr val="0F0F0F"/>
                </a:solidFill>
                <a:latin typeface="Times New Roman" panose="02020603050405020304" pitchFamily="18" charset="0"/>
                <a:cs typeface="Times New Roman" panose="02020603050405020304" pitchFamily="18" charset="0"/>
              </a:rPr>
              <a:t> </a:t>
            </a:r>
            <a:r>
              <a:rPr b="1" dirty="0" sz="6000" lang="en-US">
                <a:solidFill>
                  <a:srgbClr val="0F0F0F"/>
                </a:solidFill>
                <a:latin typeface="Times New Roman" panose="02020603050405020304" pitchFamily="18" charset="0"/>
                <a:cs typeface="Times New Roman" panose="02020603050405020304" pitchFamily="18" charset="0"/>
              </a:rPr>
              <a:t>E</a:t>
            </a:r>
            <a:r>
              <a:rPr b="1" dirty="0" sz="6000" lang="en-US">
                <a:solidFill>
                  <a:srgbClr val="0F0F0F"/>
                </a:solidFill>
                <a:latin typeface="Times New Roman" panose="02020603050405020304" pitchFamily="18" charset="0"/>
                <a:cs typeface="Times New Roman" panose="02020603050405020304" pitchFamily="18" charset="0"/>
              </a:rPr>
              <a:t>F</a:t>
            </a:r>
            <a:r>
              <a:rPr b="1" dirty="0" sz="6000" lang="en-US">
                <a:solidFill>
                  <a:srgbClr val="0F0F0F"/>
                </a:solidFill>
                <a:latin typeface="Times New Roman" panose="02020603050405020304" pitchFamily="18" charset="0"/>
                <a:cs typeface="Times New Roman" panose="02020603050405020304" pitchFamily="18" charset="0"/>
              </a:rPr>
              <a:t>F</a:t>
            </a:r>
            <a:r>
              <a:rPr b="1" dirty="0" sz="6000" lang="en-US">
                <a:solidFill>
                  <a:srgbClr val="0F0F0F"/>
                </a:solidFill>
                <a:latin typeface="Times New Roman" panose="02020603050405020304" pitchFamily="18" charset="0"/>
                <a:cs typeface="Times New Roman" panose="02020603050405020304" pitchFamily="18" charset="0"/>
              </a:rPr>
              <a:t>I</a:t>
            </a:r>
            <a:r>
              <a:rPr b="1" dirty="0" sz="6000" lang="en-US">
                <a:solidFill>
                  <a:srgbClr val="0F0F0F"/>
                </a:solidFill>
                <a:latin typeface="Times New Roman" panose="02020603050405020304" pitchFamily="18" charset="0"/>
                <a:cs typeface="Times New Roman" panose="02020603050405020304" pitchFamily="18" charset="0"/>
              </a:rPr>
              <a:t>CIENCY</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20"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8" name="object 3"/>
          <p:cNvGrpSpPr/>
          <p:nvPr/>
        </p:nvGrpSpPr>
        <p:grpSpPr>
          <a:xfrm>
            <a:off x="7443849" y="0"/>
            <a:ext cx="4752975" cy="6863080"/>
            <a:chOff x="7443849" y="0"/>
            <a:chExt cx="4752975" cy="6863080"/>
          </a:xfrm>
        </p:grpSpPr>
        <p:sp>
          <p:nvSpPr>
            <p:cNvPr id="104862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1"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2"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3"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9"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9" name="object 18"/>
          <p:cNvGrpSpPr/>
          <p:nvPr/>
        </p:nvGrpSpPr>
        <p:grpSpPr>
          <a:xfrm>
            <a:off x="47625" y="3819523"/>
            <a:ext cx="4124325" cy="3009900"/>
            <a:chOff x="47625" y="3819523"/>
            <a:chExt cx="4124325" cy="3009900"/>
          </a:xfrm>
        </p:grpSpPr>
        <p:pic>
          <p:nvPicPr>
            <p:cNvPr id="2097160"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1"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4" name="object 21"/>
          <p:cNvSpPr txBox="1">
            <a:spLocks noGrp="1"/>
          </p:cNvSpPr>
          <p:nvPr>
            <p:ph type="title"/>
          </p:nvPr>
        </p:nvSpPr>
        <p:spPr>
          <a:xfrm>
            <a:off x="739775" y="445388"/>
            <a:ext cx="2357120" cy="673735"/>
          </a:xfrm>
          <a:prstGeom prst="rect"/>
        </p:spPr>
        <p:txBody>
          <a:bodyPr bIns="0" lIns="0" rIns="0" rtlCol="0" tIns="13335" vert="horz" wrap="square">
            <a:spAutoFit/>
          </a:bodyPr>
          <a:p>
            <a:pPr marL="12700">
              <a:lnSpc>
                <a:spcPct val="100000"/>
              </a:lnSpc>
              <a:spcBef>
                <a:spcPts val="105"/>
              </a:spcBef>
            </a:pPr>
            <a:r>
              <a:rPr dirty="0" sz="4400" spc="25"/>
              <a:t>A</a:t>
            </a:r>
            <a:r>
              <a:rPr dirty="0" sz="4400" spc="-5"/>
              <a:t>G</a:t>
            </a:r>
            <a:r>
              <a:rPr dirty="0" sz="4400" spc="-35"/>
              <a:t>E</a:t>
            </a:r>
            <a:r>
              <a:rPr dirty="0" sz="4400" spc="15"/>
              <a:t>N</a:t>
            </a:r>
            <a:r>
              <a:rPr dirty="0" sz="4400"/>
              <a:t>DA</a:t>
            </a:r>
          </a:p>
        </p:txBody>
      </p:sp>
      <p:sp>
        <p:nvSpPr>
          <p:cNvPr id="104863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36" name="TextBox 22"/>
          <p:cNvSpPr txBox="1"/>
          <p:nvPr/>
        </p:nvSpPr>
        <p:spPr>
          <a:xfrm>
            <a:off x="2045249" y="809624"/>
            <a:ext cx="7595826" cy="5819140"/>
          </a:xfrm>
          <a:prstGeom prst="rect"/>
          <a:noFill/>
        </p:spPr>
        <p:txBody>
          <a:bodyPr rtlCol="0" wrap="square">
            <a:spAutoFit/>
          </a:bodyPr>
          <a:p>
            <a:pPr algn="l"/>
            <a:endParaRPr b="1" dirty="0" sz="36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4000" i="0" lang="en-US">
                <a:solidFill>
                  <a:srgbClr val="0D0D0D"/>
                </a:solidFill>
                <a:effectLst/>
                <a:latin typeface="Times New Roman" panose="02020603050405020304" pitchFamily="18" charset="0"/>
                <a:cs typeface="Times New Roman" panose="02020603050405020304" pitchFamily="18" charset="0"/>
              </a:rPr>
              <a:t>Problem Statement</a:t>
            </a:r>
            <a:endParaRPr b="1" sz="4400"/>
          </a:p>
          <a:p>
            <a:pPr algn="l">
              <a:buFont typeface="+mj-lt"/>
              <a:buAutoNum type="arabicPeriod"/>
            </a:pPr>
            <a:r>
              <a:rPr b="1" dirty="0" sz="4000" i="0" lang="en-US">
                <a:solidFill>
                  <a:srgbClr val="0D0D0D"/>
                </a:solidFill>
                <a:effectLst/>
                <a:latin typeface="Times New Roman" panose="02020603050405020304" pitchFamily="18" charset="0"/>
                <a:cs typeface="Times New Roman" panose="02020603050405020304" pitchFamily="18" charset="0"/>
              </a:rPr>
              <a:t>Project Overview</a:t>
            </a:r>
            <a:endParaRPr b="1" sz="4400"/>
          </a:p>
          <a:p>
            <a:pPr algn="l">
              <a:buFont typeface="+mj-lt"/>
              <a:buAutoNum type="arabicPeriod"/>
            </a:pPr>
            <a:r>
              <a:rPr b="1" dirty="0" sz="4000" i="0" lang="en-US">
                <a:solidFill>
                  <a:srgbClr val="0D0D0D"/>
                </a:solidFill>
                <a:effectLst/>
                <a:latin typeface="Times New Roman" panose="02020603050405020304" pitchFamily="18" charset="0"/>
                <a:cs typeface="Times New Roman" panose="02020603050405020304" pitchFamily="18" charset="0"/>
              </a:rPr>
              <a:t>End Users</a:t>
            </a:r>
            <a:endParaRPr b="1" sz="4400"/>
          </a:p>
          <a:p>
            <a:pPr algn="l">
              <a:buFont typeface="+mj-lt"/>
              <a:buAutoNum type="arabicPeriod"/>
            </a:pPr>
            <a:r>
              <a:rPr b="1" dirty="0" sz="40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1" sz="4400"/>
          </a:p>
          <a:p>
            <a:pPr algn="l">
              <a:buFont typeface="+mj-lt"/>
              <a:buAutoNum type="arabicPeriod"/>
            </a:pPr>
            <a:r>
              <a:rPr b="1" dirty="0" sz="4000" lang="en-US">
                <a:solidFill>
                  <a:srgbClr val="0D0D0D"/>
                </a:solidFill>
                <a:latin typeface="Times New Roman" panose="02020603050405020304" pitchFamily="18" charset="0"/>
                <a:cs typeface="Times New Roman" panose="02020603050405020304" pitchFamily="18" charset="0"/>
              </a:rPr>
              <a:t>Dataset Description</a:t>
            </a:r>
            <a:endParaRPr b="1" dirty="0" sz="44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4000" i="0" lang="en-US">
                <a:solidFill>
                  <a:srgbClr val="0D0D0D"/>
                </a:solidFill>
                <a:effectLst/>
                <a:latin typeface="Times New Roman" panose="02020603050405020304" pitchFamily="18" charset="0"/>
                <a:cs typeface="Times New Roman" panose="02020603050405020304" pitchFamily="18" charset="0"/>
              </a:rPr>
              <a:t>Modelling Approach</a:t>
            </a:r>
            <a:endParaRPr b="1" sz="4400"/>
          </a:p>
          <a:p>
            <a:pPr algn="l">
              <a:buFont typeface="+mj-lt"/>
              <a:buAutoNum type="arabicPeriod"/>
            </a:pPr>
            <a:r>
              <a:rPr b="1" dirty="0" sz="4000" i="0" lang="en-US">
                <a:solidFill>
                  <a:srgbClr val="0D0D0D"/>
                </a:solidFill>
                <a:effectLst/>
                <a:latin typeface="Times New Roman" panose="02020603050405020304" pitchFamily="18" charset="0"/>
                <a:cs typeface="Times New Roman" panose="02020603050405020304" pitchFamily="18" charset="0"/>
              </a:rPr>
              <a:t>Results and </a:t>
            </a:r>
            <a:r>
              <a:rPr b="1" dirty="0" sz="4000" lang="en-US">
                <a:solidFill>
                  <a:srgbClr val="0D0D0D"/>
                </a:solidFill>
                <a:latin typeface="Times New Roman" panose="02020603050405020304" pitchFamily="18" charset="0"/>
                <a:cs typeface="Times New Roman" panose="02020603050405020304" pitchFamily="18" charset="0"/>
              </a:rPr>
              <a:t>Discussion</a:t>
            </a:r>
            <a:endParaRPr b="1" dirty="0" sz="44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4000" i="0" lang="en-US">
                <a:solidFill>
                  <a:srgbClr val="0D0D0D"/>
                </a:solidFill>
                <a:effectLst/>
                <a:latin typeface="Times New Roman" panose="02020603050405020304" pitchFamily="18" charset="0"/>
                <a:cs typeface="Times New Roman" panose="02020603050405020304" pitchFamily="18" charset="0"/>
              </a:rPr>
              <a:t>Conclusion</a:t>
            </a:r>
            <a:endParaRPr b="1" sz="4400"/>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grpSp>
        <p:nvGrpSpPr>
          <p:cNvPr id="25" name="object 2"/>
          <p:cNvGrpSpPr/>
          <p:nvPr/>
        </p:nvGrpSpPr>
        <p:grpSpPr>
          <a:xfrm>
            <a:off x="9327537" y="2933700"/>
            <a:ext cx="2828960" cy="3257550"/>
            <a:chOff x="7991475" y="2933700"/>
            <a:chExt cx="2762250" cy="3257550"/>
          </a:xfrm>
        </p:grpSpPr>
        <p:sp>
          <p:nvSpPr>
            <p:cNvPr id="104860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1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1" name="object 7"/>
          <p:cNvSpPr txBox="1">
            <a:spLocks noGrp="1"/>
          </p:cNvSpPr>
          <p:nvPr>
            <p:ph type="title"/>
          </p:nvPr>
        </p:nvSpPr>
        <p:spPr>
          <a:xfrm rot="21600000">
            <a:off x="676274" y="0"/>
            <a:ext cx="6905784"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13" name=""/>
          <p:cNvSpPr txBox="1"/>
          <p:nvPr/>
        </p:nvSpPr>
        <p:spPr>
          <a:xfrm rot="6908">
            <a:off x="-62241" y="648061"/>
            <a:ext cx="10048303" cy="6377938"/>
          </a:xfrm>
          <a:prstGeom prst="rect"/>
        </p:spPr>
        <p:txBody>
          <a:bodyPr rtlCol="0" vert="horz"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indent="-571500" marL="571500">
              <a:lnSpc>
                <a:spcPct val="100000"/>
              </a:lnSpc>
              <a:buFont typeface="Arial"/>
              <a:buChar char="•"/>
            </a:pPr>
            <a:r>
              <a:rPr sz="3600" lang="en-IN">
                <a:solidFill>
                  <a:srgbClr val="000000"/>
                </a:solidFill>
                <a:latin typeface="Calibri"/>
              </a:rPr>
              <a:t>"The company is experiencing a decline in employee productivity and efficiency, resulting in</a:t>
            </a:r>
            <a:r>
              <a:rPr sz="3600" lang="en-US">
                <a:solidFill>
                  <a:srgbClr val="000000"/>
                </a:solidFill>
                <a:latin typeface="Calibri"/>
              </a:rPr>
              <a:t>.</a:t>
            </a:r>
            <a:r>
              <a:rPr sz="3600" lang="en-US">
                <a:solidFill>
                  <a:srgbClr val="000000"/>
                </a:solidFill>
                <a:latin typeface="Calibri"/>
              </a:rPr>
              <a:t> </a:t>
            </a:r>
            <a:r>
              <a:rPr sz="3600" lang="en-IN">
                <a:solidFill>
                  <a:srgbClr val="000000"/>
                </a:solidFill>
                <a:latin typeface="Calibri"/>
              </a:rPr>
              <a:t>
- Decreased output and quality of work
- Increased workload and stress on employees
- Delays in project completion and missed deadlines
- Negative impact on customer satisfaction and revenue growth</a:t>
            </a:r>
            <a:r>
              <a:rPr sz="3600" lang="en-US">
                <a:solidFill>
                  <a:srgbClr val="000000"/>
                </a:solidFill>
                <a:latin typeface="Calibri"/>
              </a:rPr>
              <a:t>.</a:t>
            </a:r>
            <a:r>
              <a:rPr sz="3600" lang="en-US">
                <a:solidFill>
                  <a:srgbClr val="000000"/>
                </a:solidFill>
                <a:latin typeface="Calibri"/>
              </a:rPr>
              <a:t> </a:t>
            </a:r>
            <a:r>
              <a:rPr sz="2800" lang="en-IN">
                <a:solidFill>
                  <a:srgbClr val="000000"/>
                </a:solidFill>
                <a:latin typeface="Calibri"/>
              </a:rPr>
              <a:t>
</a:t>
            </a:r>
            <a:r>
              <a:rPr sz="3600" lang="en-IN">
                <a:solidFill>
                  <a:srgbClr val="000000"/>
                </a:solidFill>
                <a:latin typeface="Calibri"/>
              </a:rPr>
              <a:t>- Inefficient workflows and process</a:t>
            </a:r>
            <a:r>
              <a:rPr sz="2800" lang="en-US">
                <a:solidFill>
                  <a:srgbClr val="000000"/>
                </a:solidFill>
                <a:latin typeface="Calibri"/>
              </a:rPr>
              <a:t>.</a:t>
            </a:r>
            <a:r>
              <a:rPr sz="2800" lang="en-US">
                <a:solidFill>
                  <a:srgbClr val="000000"/>
                </a:solidFill>
                <a:latin typeface="Calibri"/>
              </a:rPr>
              <a:t> </a:t>
            </a:r>
            <a:r>
              <a:rPr sz="2800" lang="en-IN">
                <a:solidFill>
                  <a:srgbClr val="000000"/>
                </a:solidFill>
                <a:latin typeface="Calibri"/>
              </a:rPr>
              <a:t>
</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658225" y="2647950"/>
            <a:ext cx="3533775" cy="3810000"/>
            <a:chOff x="8658225" y="2647950"/>
            <a:chExt cx="3533775" cy="381000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59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8" name="object 7"/>
          <p:cNvSpPr txBox="1">
            <a:spLocks noGrp="1"/>
          </p:cNvSpPr>
          <p:nvPr>
            <p:ph type="title"/>
          </p:nvPr>
        </p:nvSpPr>
        <p:spPr>
          <a:xfrm>
            <a:off x="676275" y="0"/>
            <a:ext cx="5430033"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5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59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00"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01" name=""/>
          <p:cNvSpPr txBox="1"/>
          <p:nvPr/>
        </p:nvSpPr>
        <p:spPr>
          <a:xfrm>
            <a:off x="163688" y="638809"/>
            <a:ext cx="12028312" cy="6238240"/>
          </a:xfrm>
          <a:prstGeom prst="rect"/>
        </p:spPr>
        <p:txBody>
          <a:bodyPr rtlCol="0" wrap="square">
            <a:spAutoFit/>
          </a:bodyPr>
          <a:p>
            <a:r>
              <a:rPr b="1" sz="3200" lang="en-IN">
                <a:solidFill>
                  <a:srgbClr val="000000"/>
                </a:solidFill>
              </a:rPr>
              <a:t>*Project Title:* Enhancing Employee Productivity and Efficiency</a:t>
            </a:r>
            <a:r>
              <a:rPr sz="3200" lang="en-IN">
                <a:solidFill>
                  <a:srgbClr val="000000"/>
                </a:solidFill>
              </a:rPr>
              <a:t>
</a:t>
            </a:r>
            <a:r>
              <a:rPr b="1" sz="3200" lang="en-IN">
                <a:solidFill>
                  <a:srgbClr val="000000"/>
                </a:solidFill>
              </a:rPr>
              <a:t>*Project Objective:*</a:t>
            </a:r>
            <a:r>
              <a:rPr sz="3200" lang="en-IN">
                <a:solidFill>
                  <a:srgbClr val="000000"/>
                </a:solidFill>
              </a:rPr>
              <a:t>
- Improve employee productivity by 20% within the next 6 months
- Enhance efficiency in workflows and processes by 30% within the next 9 months
- Increase employee satisfaction and engagement by 25% within the next 12 months
</a:t>
            </a:r>
            <a:r>
              <a:rPr b="1" sz="3200" lang="en-IN">
                <a:solidFill>
                  <a:srgbClr val="000000"/>
                </a:solidFill>
              </a:rPr>
              <a:t>*Scope:*
- </a:t>
            </a:r>
            <a:r>
              <a:rPr sz="3200" lang="en-IN">
                <a:solidFill>
                  <a:srgbClr val="000000"/>
                </a:solidFill>
              </a:rPr>
              <a:t>Identify and analyze existing workflows, processes, and tasks
- Develop and implement process improvements and efficiency enhancements</a:t>
            </a:r>
            <a:r>
              <a:rPr sz="2800" lang="en-IN">
                <a:solidFill>
                  <a:srgbClr val="000000"/>
                </a:solidFill>
              </a:rPr>
              <a:t>
- Provide training and development opportunities for employees
- Introduce productivity tools and resources</a:t>
            </a:r>
            <a:r>
              <a:rPr sz="2800" lang="en-US">
                <a:solidFill>
                  <a:srgbClr val="000000"/>
                </a:solidFill>
              </a:rPr>
              <a:t>.</a:t>
            </a:r>
            <a:r>
              <a:rPr sz="2800" lang="en-US">
                <a:solidFill>
                  <a:srgbClr val="000000"/>
                </a:solidFill>
              </a:rPr>
              <a:t> </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602"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3"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05" name="object 5"/>
          <p:cNvSpPr txBox="1">
            <a:spLocks noGrp="1"/>
          </p:cNvSpPr>
          <p:nvPr>
            <p:ph type="title"/>
          </p:nvPr>
        </p:nvSpPr>
        <p:spPr>
          <a:xfrm>
            <a:off x="316921" y="0"/>
            <a:ext cx="6495300" cy="4991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54"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06"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07" name=""/>
          <p:cNvSpPr txBox="1"/>
          <p:nvPr/>
        </p:nvSpPr>
        <p:spPr>
          <a:xfrm>
            <a:off x="277089" y="499110"/>
            <a:ext cx="11715751" cy="6784340"/>
          </a:xfrm>
          <a:prstGeom prst="rect"/>
        </p:spPr>
        <p:txBody>
          <a:bodyPr rtlCol="0" wrap="square">
            <a:spAutoFit/>
          </a:bodyPr>
          <a:p>
            <a:r>
              <a:rPr sz="3200" lang="en-IN">
                <a:solidFill>
                  <a:srgbClr val="000000"/>
                </a:solidFill>
              </a:rPr>
              <a:t>1. *</a:t>
            </a:r>
            <a:r>
              <a:rPr b="1" sz="3200" lang="en-IN">
                <a:solidFill>
                  <a:srgbClr val="000000"/>
                </a:solidFill>
              </a:rPr>
              <a:t>Employees</a:t>
            </a:r>
            <a:r>
              <a:rPr sz="3200" lang="en-IN">
                <a:solidFill>
                  <a:srgbClr val="000000"/>
                </a:solidFill>
              </a:rPr>
              <a:t>*: The primary end-users, as the project aims to enhance their productivity and efficiency.
2. </a:t>
            </a:r>
            <a:r>
              <a:rPr b="1" sz="3200" lang="en-IN">
                <a:solidFill>
                  <a:srgbClr val="000000"/>
                </a:solidFill>
              </a:rPr>
              <a:t>*Managers*</a:t>
            </a:r>
            <a:r>
              <a:rPr sz="3200" lang="en-IN">
                <a:solidFill>
                  <a:srgbClr val="000000"/>
                </a:solidFill>
              </a:rPr>
              <a:t>: Department heads, team leaders, and supervisors who will benefit from improved team performance and productivity.
</a:t>
            </a:r>
            <a:r>
              <a:rPr b="1" sz="3200" lang="en-IN">
                <a:solidFill>
                  <a:srgbClr val="000000"/>
                </a:solidFill>
              </a:rPr>
              <a:t>3. *HR Department*</a:t>
            </a:r>
            <a:r>
              <a:rPr sz="3200" lang="en-IN">
                <a:solidFill>
                  <a:srgbClr val="000000"/>
                </a:solidFill>
              </a:rPr>
              <a:t>: Responsible for employee development, training, and engagement, they will utilize the project's outcomes to enhance employee experience.
</a:t>
            </a:r>
            <a:r>
              <a:rPr b="1" sz="3200" lang="en-IN">
                <a:solidFill>
                  <a:srgbClr val="000000"/>
                </a:solidFill>
              </a:rPr>
              <a:t>4. *IT Department</a:t>
            </a:r>
            <a:r>
              <a:rPr sz="3200" lang="en-IN">
                <a:solidFill>
                  <a:srgbClr val="000000"/>
                </a:solidFill>
              </a:rPr>
              <a:t>*: If new tools or software are introduced, IT will be responsible for implementation, support, and maintenance.
</a:t>
            </a:r>
            <a:r>
              <a:rPr b="1" sz="3200" lang="en-IN">
                <a:solidFill>
                  <a:srgbClr val="000000"/>
                </a:solidFill>
              </a:rPr>
              <a:t>5. *Executive Leadership*</a:t>
            </a:r>
            <a:r>
              <a:rPr sz="3200" lang="en-IN">
                <a:solidFill>
                  <a:srgbClr val="000000"/>
                </a:solidFill>
              </a:rPr>
              <a:t>: Interested in the project's impact on overall organizational per</a:t>
            </a:r>
            <a:r>
              <a:rPr sz="3200" lang="en-US">
                <a:solidFill>
                  <a:srgbClr val="000000"/>
                </a:solidFill>
              </a:rPr>
              <a:t>f</a:t>
            </a:r>
            <a:r>
              <a:rPr sz="3200" lang="en-US">
                <a:solidFill>
                  <a:srgbClr val="000000"/>
                </a:solidFill>
              </a:rPr>
              <a:t>o</a:t>
            </a:r>
            <a:r>
              <a:rPr sz="3200" lang="en-US">
                <a:solidFill>
                  <a:srgbClr val="000000"/>
                </a:solidFill>
              </a:rPr>
              <a:t>rmance</a:t>
            </a:r>
            <a:r>
              <a:rPr sz="3200" lang="en-US">
                <a:solidFill>
                  <a:srgbClr val="000000"/>
                </a:solidFill>
              </a:rPr>
              <a:t>.</a:t>
            </a:r>
            <a:r>
              <a:rPr sz="3200" lang="en-US">
                <a:solidFill>
                  <a:srgbClr val="000000"/>
                </a:solidFill>
              </a:rPr>
              <a:t> </a:t>
            </a:r>
            <a:r>
              <a:rPr sz="2800" lang="en-IN">
                <a:solidFill>
                  <a:srgbClr val="000000"/>
                </a:solidFill>
              </a:rPr>
              <a:t>
</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pic>
        <p:nvPicPr>
          <p:cNvPr id="2097157" name="object 2"/>
          <p:cNvPicPr>
            <a:picLocks/>
          </p:cNvPicPr>
          <p:nvPr/>
        </p:nvPicPr>
        <p:blipFill>
          <a:blip xmlns:r="http://schemas.openxmlformats.org/officeDocument/2006/relationships" r:embed="rId1" cstate="print"/>
          <a:stretch>
            <a:fillRect/>
          </a:stretch>
        </p:blipFill>
        <p:spPr>
          <a:xfrm>
            <a:off x="0" y="1476375"/>
            <a:ext cx="1816081" cy="3521959"/>
          </a:xfrm>
          <a:prstGeom prst="rect"/>
        </p:spPr>
      </p:pic>
      <p:sp>
        <p:nvSpPr>
          <p:cNvPr id="104861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17" name="object 6"/>
          <p:cNvSpPr txBox="1">
            <a:spLocks noGrp="1"/>
          </p:cNvSpPr>
          <p:nvPr>
            <p:ph type="title"/>
          </p:nvPr>
        </p:nvSpPr>
        <p:spPr>
          <a:xfrm>
            <a:off x="478210" y="0"/>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58"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19" name=""/>
          <p:cNvSpPr txBox="1"/>
          <p:nvPr/>
        </p:nvSpPr>
        <p:spPr>
          <a:xfrm>
            <a:off x="1722726" y="546736"/>
            <a:ext cx="10261022" cy="18112740"/>
          </a:xfrm>
          <a:prstGeom prst="rect"/>
        </p:spPr>
        <p:txBody>
          <a:bodyPr rtlCol="0" wrap="square">
            <a:spAutoFit/>
          </a:bodyPr>
          <a:p>
            <a:r>
              <a:rPr b="1" sz="2800" lang="en-IN">
                <a:solidFill>
                  <a:srgbClr val="000000"/>
                </a:solidFill>
              </a:rPr>
              <a:t>*Solution:*
*Productivity Suite:* </a:t>
            </a:r>
            <a:r>
              <a:rPr sz="2800" lang="en-IN">
                <a:solidFill>
                  <a:srgbClr val="000000"/>
                </a:solidFill>
              </a:rPr>
              <a:t>A comprehensive platform integrating:
    - Task management and automation tools
    - Time tracking and analytics
    - Goal-setting and performance management
    - Training and development resources
    - Collaboration and communication tools
</a:t>
            </a:r>
            <a:r>
              <a:rPr b="1" sz="2800" lang="en-IN">
                <a:solidFill>
                  <a:srgbClr val="000000"/>
                </a:solidFill>
              </a:rPr>
              <a:t>*Value Proposition:*</a:t>
            </a:r>
            <a:r>
              <a:rPr sz="2800" lang="en-IN">
                <a:solidFill>
                  <a:srgbClr val="000000"/>
                </a:solidFill>
              </a:rPr>
              <a:t>
- </a:t>
            </a:r>
            <a:r>
              <a:rPr b="1" sz="2800" lang="en-IN">
                <a:solidFill>
                  <a:srgbClr val="000000"/>
                </a:solidFill>
              </a:rPr>
              <a:t>*Boost Productivity:*</a:t>
            </a:r>
            <a:r>
              <a:rPr sz="2800" lang="en-IN">
                <a:solidFill>
                  <a:srgbClr val="000000"/>
                </a:solidFill>
              </a:rPr>
              <a:t> Increase output by up to 30% through streamlined processes and efficient tools
- </a:t>
            </a:r>
            <a:r>
              <a:rPr b="1" sz="2800" lang="en-IN">
                <a:solidFill>
                  <a:srgbClr val="000000"/>
                </a:solidFill>
              </a:rPr>
              <a:t>*Enhance Efficiency:* </a:t>
            </a:r>
            <a:r>
              <a:rPr sz="2800" lang="en-IN">
                <a:solidFill>
                  <a:srgbClr val="000000"/>
                </a:solidFill>
              </a:rPr>
              <a:t>Reduce time spent on non-essential tasks by up to 25%
- </a:t>
            </a:r>
            <a:r>
              <a:rPr b="1" sz="2800" lang="en-IN">
                <a:solidFill>
                  <a:srgbClr val="000000"/>
                </a:solidFill>
              </a:rPr>
              <a:t>*Improve Work-Life Balance:* </a:t>
            </a:r>
            <a:r>
              <a:rPr sz="2800" lang="en-IN">
                <a:solidFill>
                  <a:srgbClr val="000000"/>
                </a:solidFill>
              </a:rPr>
              <a:t>Enjoy a better balance between work and personal life through flexible workflows and reduced overtime</a:t>
            </a:r>
            <a:r>
              <a:rPr sz="2800" lang="en-US">
                <a:solidFill>
                  <a:srgbClr val="000000"/>
                </a:solidFill>
              </a:rPr>
              <a:t>.</a:t>
            </a:r>
            <a:r>
              <a:rPr sz="2800" lang="en-US">
                <a:solidFill>
                  <a:srgbClr val="000000"/>
                </a:solidFill>
              </a:rPr>
              <a:t> </a:t>
            </a:r>
            <a:r>
              <a:rPr sz="2800" lang="en-IN">
                <a:solidFill>
                  <a:srgbClr val="000000"/>
                </a:solidFill>
              </a:rPr>
              <a:t>
- *Develop New Skills:* Access training and development resources to enhance career growth and opportunities
- *Collaborate Effectively:* Seamlessly work with colleagues and teams through integrated communication tools
- *Achieve Goals:* Set and achieve clear goals, aligning individual performance with organizational objectives
*Key Benefits:*
- Increased productivity and efficiency
- Improved work-life balance
- Enhanced skills and career growth
- Better collaboration and communication
- Clearer goal-setting and achievement
*Target Audience:*
- Employees seeking to improve their productivity and efficiency
- Managers looking to enhance team performance and output
- Organizations aiming to increase overall productivity and competitiveness
This solution and value proposition focus on providing a comprehensive platform, process optimization, and employee enablement to drive productivity and efficiency gains. By highlighting the benefits and key advantages, employees and organizations can understand the value of this solution in achieving their goals.</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37" name="Title 1"/>
          <p:cNvSpPr>
            <a:spLocks noGrp="1"/>
          </p:cNvSpPr>
          <p:nvPr>
            <p:ph type="title"/>
          </p:nvPr>
        </p:nvSpPr>
        <p:spPr>
          <a:xfrm>
            <a:off x="235786" y="0"/>
            <a:ext cx="10681335" cy="723901"/>
          </a:xfrm>
        </p:spPr>
        <p:txBody>
          <a:bodyPr/>
          <a:p>
            <a:r>
              <a:rPr dirty="0" lang="en-IN"/>
              <a:t>Dataset Description</a:t>
            </a:r>
          </a:p>
        </p:txBody>
      </p:sp>
      <p:sp>
        <p:nvSpPr>
          <p:cNvPr id="1048638" name=""/>
          <p:cNvSpPr txBox="1"/>
          <p:nvPr/>
        </p:nvSpPr>
        <p:spPr>
          <a:xfrm>
            <a:off x="1913660" y="9288256"/>
            <a:ext cx="12408477" cy="18112740"/>
          </a:xfrm>
          <a:prstGeom prst="rect"/>
        </p:spPr>
        <p:txBody>
          <a:bodyPr rtlCol="0" wrap="square">
            <a:spAutoFit/>
          </a:bodyPr>
          <a:p>
            <a:pPr algn="ctr"/>
            <a:r>
              <a:rPr b="1" sz="2800" lang="en-IN">
                <a:solidFill>
                  <a:srgbClr val="000000"/>
                </a:solidFill>
              </a:rPr>
              <a:t>*Dataset Name:* </a:t>
            </a:r>
            <a:r>
              <a:rPr sz="2800" lang="en-IN">
                <a:solidFill>
                  <a:srgbClr val="000000"/>
                </a:solidFill>
              </a:rPr>
              <a:t>Employee Productivity and Efficiency Metrics
</a:t>
            </a:r>
            <a:r>
              <a:rPr b="1" sz="2800" lang="en-IN">
                <a:solidFill>
                  <a:srgbClr val="000000"/>
                </a:solidFill>
              </a:rPr>
              <a:t>*Description:*</a:t>
            </a:r>
            <a:r>
              <a:rPr sz="2800" lang="en-IN">
                <a:solidFill>
                  <a:srgbClr val="000000"/>
                </a:solidFill>
              </a:rPr>
              <a:t> This dataset contains metrics and data points related to employee productivity and efficiency, collected over a period of [X] months/years. </a:t>
            </a:r>
            <a:endParaRPr sz="2800" lang="en-IN">
              <a:solidFill>
                <a:srgbClr val="000000"/>
              </a:solidFill>
            </a:endParaRPr>
          </a:p>
          <a:p>
            <a:pPr algn="ctr"/>
            <a:r>
              <a:rPr b="1" sz="2800" lang="en-IN">
                <a:solidFill>
                  <a:srgbClr val="000000"/>
                </a:solidFill>
              </a:rPr>
              <a:t>*Data Points:*
 *Employee Information:</a:t>
            </a:r>
            <a:r>
              <a:rPr sz="2800" lang="en-IN">
                <a:solidFill>
                  <a:srgbClr val="000000"/>
                </a:solidFill>
              </a:rPr>
              <a:t>
    - Employee ID
    - Name
    - Department
    - Job Title</a:t>
            </a:r>
            <a:endParaRPr sz="2800" lang="en-IN">
              <a:solidFill>
                <a:srgbClr val="000000"/>
              </a:solidFill>
            </a:endParaRPr>
          </a:p>
          <a:p>
            <a:pPr algn="ctr"/>
            <a:r>
              <a:rPr b="1" sz="2800" lang="en-IN">
                <a:solidFill>
                  <a:srgbClr val="000000"/>
                </a:solidFill>
              </a:rPr>
              <a:t> </a:t>
            </a:r>
            <a:r>
              <a:rPr b="1" sz="2800" lang="en-US">
                <a:solidFill>
                  <a:srgbClr val="000000"/>
                </a:solidFill>
              </a:rPr>
              <a:t>*</a:t>
            </a:r>
            <a:r>
              <a:rPr b="1" sz="2800" lang="en-US">
                <a:solidFill>
                  <a:srgbClr val="000000"/>
                </a:solidFill>
              </a:rPr>
              <a:t>p</a:t>
            </a:r>
            <a:r>
              <a:rPr b="1" sz="2800" lang="en-US">
                <a:solidFill>
                  <a:srgbClr val="000000"/>
                </a:solidFill>
              </a:rPr>
              <a:t>r</a:t>
            </a:r>
            <a:r>
              <a:rPr b="1" sz="2800" lang="en-US">
                <a:solidFill>
                  <a:srgbClr val="000000"/>
                </a:solidFill>
              </a:rPr>
              <a:t>o</a:t>
            </a:r>
            <a:r>
              <a:rPr b="1" sz="2800" lang="en-US">
                <a:solidFill>
                  <a:srgbClr val="000000"/>
                </a:solidFill>
              </a:rPr>
              <a:t>d</a:t>
            </a:r>
            <a:r>
              <a:rPr b="1" sz="2800" lang="en-US">
                <a:solidFill>
                  <a:srgbClr val="000000"/>
                </a:solidFill>
              </a:rPr>
              <a:t>u</a:t>
            </a:r>
            <a:r>
              <a:rPr b="1" sz="2800" lang="en-US">
                <a:solidFill>
                  <a:srgbClr val="000000"/>
                </a:solidFill>
              </a:rPr>
              <a:t>c</a:t>
            </a:r>
            <a:r>
              <a:rPr b="1" sz="2800" lang="en-US">
                <a:solidFill>
                  <a:srgbClr val="000000"/>
                </a:solidFill>
              </a:rPr>
              <a:t>t</a:t>
            </a:r>
            <a:r>
              <a:rPr b="1" sz="2800" lang="en-US">
                <a:solidFill>
                  <a:srgbClr val="000000"/>
                </a:solidFill>
              </a:rPr>
              <a:t>i</a:t>
            </a:r>
            <a:r>
              <a:rPr b="1" sz="2800" lang="en-US">
                <a:solidFill>
                  <a:srgbClr val="000000"/>
                </a:solidFill>
              </a:rPr>
              <a:t>v</a:t>
            </a:r>
            <a:r>
              <a:rPr b="1" sz="2800" lang="en-US">
                <a:solidFill>
                  <a:srgbClr val="000000"/>
                </a:solidFill>
              </a:rPr>
              <a:t>i</a:t>
            </a:r>
            <a:r>
              <a:rPr b="1" sz="2800" lang="en-US">
                <a:solidFill>
                  <a:srgbClr val="000000"/>
                </a:solidFill>
              </a:rPr>
              <a:t>t</a:t>
            </a:r>
            <a:r>
              <a:rPr b="1" sz="2800" lang="en-US">
                <a:solidFill>
                  <a:srgbClr val="000000"/>
                </a:solidFill>
              </a:rPr>
              <a:t>y</a:t>
            </a:r>
            <a:r>
              <a:rPr b="1" sz="2800" lang="en-US">
                <a:solidFill>
                  <a:srgbClr val="000000"/>
                </a:solidFill>
              </a:rPr>
              <a:t> </a:t>
            </a:r>
            <a:r>
              <a:rPr b="1" sz="2800" lang="en-US">
                <a:solidFill>
                  <a:srgbClr val="000000"/>
                </a:solidFill>
              </a:rPr>
              <a:t>i</a:t>
            </a:r>
            <a:r>
              <a:rPr b="1" sz="2800" lang="en-US">
                <a:solidFill>
                  <a:srgbClr val="000000"/>
                </a:solidFill>
              </a:rPr>
              <a:t>n</a:t>
            </a:r>
            <a:r>
              <a:rPr b="1" sz="2800" lang="en-US">
                <a:solidFill>
                  <a:srgbClr val="000000"/>
                </a:solidFill>
              </a:rPr>
              <a:t>f</a:t>
            </a:r>
            <a:r>
              <a:rPr b="1" sz="2800" lang="en-US">
                <a:solidFill>
                  <a:srgbClr val="000000"/>
                </a:solidFill>
              </a:rPr>
              <a:t>o</a:t>
            </a:r>
            <a:r>
              <a:rPr b="1" sz="2800" lang="en-US">
                <a:solidFill>
                  <a:srgbClr val="000000"/>
                </a:solidFill>
              </a:rPr>
              <a:t>r</a:t>
            </a:r>
            <a:r>
              <a:rPr b="1" sz="2800" lang="en-US">
                <a:solidFill>
                  <a:srgbClr val="000000"/>
                </a:solidFill>
              </a:rPr>
              <a:t>mation</a:t>
            </a:r>
            <a:r>
              <a:rPr sz="2800" lang="en-IN">
                <a:solidFill>
                  <a:srgbClr val="000000"/>
                </a:solidFill>
              </a:rPr>
              <a:t>
    - Tasks completed
</a:t>
            </a:r>
            <a:r>
              <a:rPr sz="2800" lang="en-IN">
                <a:solidFill>
                  <a:srgbClr val="000000"/>
                </a:solidFill>
              </a:rPr>
              <a:t>*</a:t>
            </a:r>
            <a:r>
              <a:rPr b="1" sz="2800" lang="en-IN">
                <a:solidFill>
                  <a:srgbClr val="000000"/>
                </a:solidFill>
              </a:rPr>
              <a:t>Performance Metrics:*</a:t>
            </a:r>
            <a:r>
              <a:rPr sz="2800" lang="en-IN">
                <a:solidFill>
                  <a:srgbClr val="000000"/>
                </a:solidFill>
              </a:rPr>
              <a:t>
    - Goal achievement rate</a:t>
            </a:r>
            <a:r>
              <a:rPr sz="2800" lang="en-US">
                <a:solidFill>
                  <a:srgbClr val="000000"/>
                </a:solidFill>
              </a:rPr>
              <a:t>.</a:t>
            </a:r>
            <a:r>
              <a:rPr sz="2800" lang="en-US">
                <a:solidFill>
                  <a:srgbClr val="000000"/>
                </a:solidFill>
              </a:rPr>
              <a:t> </a:t>
            </a:r>
            <a:r>
              <a:rPr sz="2800" lang="en-IN">
                <a:solidFill>
                  <a:srgbClr val="000000"/>
                </a:solidFill>
              </a:rPr>
              <a:t>
    - Skill assessments (technical/soft skills)
5. *Engagement Metrics:*
    - Employee satisfaction ratings
    - Engagement survey results
    - Turnover rate
6. *Workflow and Process Metrics:*
    - Process cycle time
    - Bottleneck identification
    - Workflow efficiency ratings
*Data Frequency:* Monthly/Quarterly
*Data Source:* HR systems, project management tools, employee surveys, and performance management software.
*Data Format:* CSV/Excel
*Potential Analysis:*
- Correlation analysis between productivity and efficiency metrics
- Regression analysis to identify factors impacting productivity and efficiency
- Clustering analysis to identify high-performing teams/employees
- Time-series analysis to track changes in productivity and efficiency over time
This dataset description outlines the key data points, frequency, source, and potential analysis, providing a comprehensive understanding of employee productivity and efficiency metrics.</a:t>
            </a:r>
            <a:endParaRPr sz="2800" lang="en-IN">
              <a:solidFill>
                <a:srgbClr val="000000"/>
              </a:solidFill>
            </a:endParaRPr>
          </a:p>
        </p:txBody>
      </p:sp>
      <p:sp>
        <p:nvSpPr>
          <p:cNvPr id="1048639" name=""/>
          <p:cNvSpPr txBox="1"/>
          <p:nvPr/>
        </p:nvSpPr>
        <p:spPr>
          <a:xfrm>
            <a:off x="467590" y="723900"/>
            <a:ext cx="11724410" cy="20627340"/>
          </a:xfrm>
          <a:prstGeom prst="rect"/>
        </p:spPr>
        <p:txBody>
          <a:bodyPr rtlCol="0" wrap="square">
            <a:spAutoFit/>
          </a:bodyPr>
          <a:p>
            <a:pPr algn="ctr"/>
            <a:r>
              <a:rPr b="1" sz="2800" lang="en-IN">
                <a:solidFill>
                  <a:srgbClr val="000000"/>
                </a:solidFill>
              </a:rPr>
              <a:t>*Dataset Name:*</a:t>
            </a:r>
            <a:r>
              <a:rPr sz="2800" lang="en-IN">
                <a:solidFill>
                  <a:srgbClr val="000000"/>
                </a:solidFill>
              </a:rPr>
              <a:t> Employee Productivity and Efficiency Metrics
</a:t>
            </a:r>
            <a:r>
              <a:rPr b="1" sz="2800" lang="en-IN">
                <a:solidFill>
                  <a:srgbClr val="000000"/>
                </a:solidFill>
              </a:rPr>
              <a:t>*Description:*</a:t>
            </a:r>
            <a:r>
              <a:rPr sz="2800" lang="en-IN">
                <a:solidFill>
                  <a:srgbClr val="000000"/>
                </a:solidFill>
              </a:rPr>
              <a:t> This dataset contains metrics and data points related to employee productivity and efficiency</a:t>
            </a:r>
            <a:r>
              <a:rPr sz="2800" lang="en-US">
                <a:solidFill>
                  <a:srgbClr val="000000"/>
                </a:solidFill>
              </a:rPr>
              <a:t>.</a:t>
            </a:r>
            <a:r>
              <a:rPr sz="2800" lang="en-US">
                <a:solidFill>
                  <a:srgbClr val="000000"/>
                </a:solidFill>
              </a:rPr>
              <a:t> </a:t>
            </a:r>
            <a:r>
              <a:rPr sz="2800" lang="en-IN">
                <a:solidFill>
                  <a:srgbClr val="000000"/>
                </a:solidFill>
              </a:rPr>
              <a:t>
</a:t>
            </a:r>
            <a:r>
              <a:rPr b="1" sz="2800" lang="en-IN">
                <a:solidFill>
                  <a:srgbClr val="000000"/>
                </a:solidFill>
              </a:rPr>
              <a:t>*Data Points:*</a:t>
            </a:r>
            <a:r>
              <a:rPr sz="2800" lang="en-IN">
                <a:solidFill>
                  <a:srgbClr val="000000"/>
                </a:solidFill>
              </a:rPr>
              <a:t>
</a:t>
            </a:r>
            <a:r>
              <a:rPr b="1" sz="2800" lang="en-IN">
                <a:solidFill>
                  <a:srgbClr val="000000"/>
                </a:solidFill>
              </a:rPr>
              <a:t>*Employee Information</a:t>
            </a:r>
            <a:r>
              <a:rPr sz="2800" lang="en-IN">
                <a:solidFill>
                  <a:srgbClr val="000000"/>
                </a:solidFill>
              </a:rPr>
              <a:t>
    - Employee ID
    - Name
    - Department
    - Job Title
    *</a:t>
            </a:r>
            <a:r>
              <a:rPr b="1" sz="2800" lang="en-IN">
                <a:solidFill>
                  <a:srgbClr val="000000"/>
                </a:solidFill>
              </a:rPr>
              <a:t>Productivity Metrics</a:t>
            </a:r>
            <a:r>
              <a:rPr sz="2800" lang="en-IN">
                <a:solidFill>
                  <a:srgbClr val="000000"/>
                </a:solidFill>
              </a:rPr>
              <a:t>
    - Tasks completed
    - Time taken per ta</a:t>
            </a:r>
            <a:r>
              <a:rPr sz="2800" lang="en-US">
                <a:solidFill>
                  <a:srgbClr val="000000"/>
                </a:solidFill>
              </a:rPr>
              <a:t>s</a:t>
            </a:r>
            <a:r>
              <a:rPr sz="2800" lang="en-US">
                <a:solidFill>
                  <a:srgbClr val="000000"/>
                </a:solidFill>
              </a:rPr>
              <a:t>k</a:t>
            </a:r>
            <a:r>
              <a:rPr sz="2800" lang="en-US">
                <a:solidFill>
                  <a:srgbClr val="000000"/>
                </a:solidFill>
              </a:rPr>
              <a:t>.</a:t>
            </a:r>
            <a:r>
              <a:rPr sz="2800" lang="en-US">
                <a:solidFill>
                  <a:srgbClr val="000000"/>
                </a:solidFill>
              </a:rPr>
              <a:t> </a:t>
            </a:r>
            <a:r>
              <a:rPr sz="2800" lang="en-IN">
                <a:solidFill>
                  <a:srgbClr val="000000"/>
                </a:solidFill>
              </a:rPr>
              <a:t>
 </a:t>
            </a:r>
            <a:r>
              <a:rPr b="1" sz="2800" lang="en-IN">
                <a:solidFill>
                  <a:srgbClr val="000000"/>
                </a:solidFill>
              </a:rPr>
              <a:t>*Efficiency Metrics</a:t>
            </a:r>
            <a:r>
              <a:rPr sz="2800" lang="en-IN">
                <a:solidFill>
                  <a:srgbClr val="000000"/>
                </a:solidFill>
              </a:rPr>
              <a:t>
    - Time spent on non-essential tasks</a:t>
            </a:r>
            <a:r>
              <a:rPr sz="2800" lang="en-US">
                <a:solidFill>
                  <a:srgbClr val="000000"/>
                </a:solidFill>
              </a:rPr>
              <a:t>.</a:t>
            </a:r>
            <a:r>
              <a:rPr sz="2800" lang="en-US">
                <a:solidFill>
                  <a:srgbClr val="000000"/>
                </a:solidFill>
              </a:rPr>
              <a:t> </a:t>
            </a:r>
            <a:r>
              <a:rPr sz="2800" lang="en-IN">
                <a:solidFill>
                  <a:srgbClr val="000000"/>
                </a:solidFill>
              </a:rPr>
              <a:t>
    - Time spent on email management
    - Workflow cycle time
4. *Performance Metrics:*
    - Goal achievement rate
    - Performance ratings (self/manager)
    - Skill assessments (technical/soft skills)
5. *Engagement Metrics:*
    - Employee satisfaction ratings
    - Engagement survey results
    - Turnover rate
6. *Workflow and Process Metrics:*
    - Process cycle time
    - Bottleneck identification
    - Workflow efficiency ratings
*Data Frequency:* Monthly/Quarterly
*Data Source:* HR systems, project management tools, employee surveys, and performance management software.
*Data Format:* CSV/Excel
*Potential Analysis:*
- Correlation analysis between productivity and efficiency metrics
- Regression analysis to identify factors impacting productivity and efficiency
- Clustering analysis to identify high-performing teams/employees
- Time-series analysis to track changes in productivity and efficiency over time
This dataset description outlines the key data points, frequency, source, and potential analysis, providing a comprehensive understanding of employee productivity and efficiency metrics.</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1527897" cy="3419475"/>
          </a:xfrm>
          <a:prstGeom prst="rect"/>
        </p:spPr>
      </p:pic>
      <p:sp>
        <p:nvSpPr>
          <p:cNvPr id="1048676" name="object 7"/>
          <p:cNvSpPr txBox="1">
            <a:spLocks noGrp="1"/>
          </p:cNvSpPr>
          <p:nvPr>
            <p:ph type="title"/>
          </p:nvPr>
        </p:nvSpPr>
        <p:spPr>
          <a:xfrm>
            <a:off x="752474" y="0"/>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
          <p:cNvSpPr txBox="1"/>
          <p:nvPr/>
        </p:nvSpPr>
        <p:spPr>
          <a:xfrm>
            <a:off x="1062955" y="638809"/>
            <a:ext cx="10442863" cy="16855439"/>
          </a:xfrm>
          <a:prstGeom prst="rect"/>
        </p:spPr>
        <p:txBody>
          <a:bodyPr rtlCol="0" wrap="square">
            <a:spAutoFit/>
          </a:bodyPr>
          <a:p>
            <a:r>
              <a:rPr b="1" sz="2800" lang="en-IN">
                <a:solidFill>
                  <a:srgbClr val="000000"/>
                </a:solidFill>
              </a:rPr>
              <a:t>1. *AI-powered Task Automation*:</a:t>
            </a:r>
            <a:r>
              <a:rPr sz="2800" lang="en-IN">
                <a:solidFill>
                  <a:srgbClr val="000000"/>
                </a:solidFill>
              </a:rPr>
              <a:t> Automate repetitive tasks, freeing up employees to focus on high-value tasks, using AI and machine learning algorithms.</a:t>
            </a:r>
            <a:r>
              <a:rPr sz="2800" lang="en-IN">
                <a:solidFill>
                  <a:srgbClr val="000000"/>
                </a:solidFill>
              </a:rPr>
              <a:t>
</a:t>
            </a:r>
            <a:r>
              <a:rPr b="1" sz="2800" lang="en-IN">
                <a:solidFill>
                  <a:srgbClr val="000000"/>
                </a:solidFill>
              </a:rPr>
              <a:t>2. *Personalized Productivity Insights</a:t>
            </a:r>
            <a:r>
              <a:rPr sz="2800" lang="en-IN">
                <a:solidFill>
                  <a:srgbClr val="000000"/>
                </a:solidFill>
              </a:rPr>
              <a:t>*: Provide employees with tailored productivity metrics, goals, and recommendations based on their work style, strengths, and weaknesses.
</a:t>
            </a:r>
            <a:r>
              <a:rPr b="1" sz="2800" lang="en-IN">
                <a:solidFill>
                  <a:srgbClr val="000000"/>
                </a:solidFill>
              </a:rPr>
              <a:t>3. *Real-time Feedback and Coaching*:</a:t>
            </a:r>
            <a:r>
              <a:rPr sz="2800" lang="en-IN">
                <a:solidFill>
                  <a:srgbClr val="000000"/>
                </a:solidFill>
              </a:rPr>
              <a:t> Offer instant feedback, coaching, and guidance to help employees improve their productivity and efficiency in real-time.
</a:t>
            </a:r>
            <a:r>
              <a:rPr b="1" sz="2800" lang="en-IN">
                <a:solidFill>
                  <a:srgbClr val="000000"/>
                </a:solidFill>
              </a:rPr>
              <a:t>4. *Gamification and Incentives*:</a:t>
            </a:r>
            <a:r>
              <a:rPr sz="2800" lang="en-IN">
                <a:solidFill>
                  <a:srgbClr val="000000"/>
                </a:solidFill>
              </a:rPr>
              <a:t> Introduce gamification elements, rewards, and recognition to motivate employees to achieve productivity and efficiency goals.
</a:t>
            </a:r>
            <a:r>
              <a:rPr b="1" sz="2800" lang="en-IN">
                <a:solidFill>
                  <a:srgbClr val="000000"/>
                </a:solidFill>
              </a:rPr>
              <a:t>5. *Seamless Integration with Existing Tools*</a:t>
            </a:r>
            <a:r>
              <a:rPr sz="2800" lang="en-IN">
                <a:solidFill>
                  <a:srgbClr val="000000"/>
                </a:solidFill>
              </a:rPr>
              <a:t>: Ensure effortless integration with existing workflows, tools, and systems, minimizing disruption and maximizing adoption.
6. *Predictive Analytics and Forecasting*: Leverage predictive analytics to forecast productivity and efficiency trends, enabling proactive decision-making.
7. *Customizable Workflows and Playbooks*: Allow employees to create personalized workflows and playbooks, tailoring processes to their unique needs.
8. *Collaboration and Communication Hub*: Provide a centralized platform for team collaboration, communication, and knowledge sharing.
9. *Employee Well-being and Engagement*: Incorporate features that support employee well-being, engagement, and work-life balance, recognizing the link between these factors and productivity.
10. *Continuous Improvement and Adaptation*: Regularly update and refine the solution based on user feedback, ensuring it remains effective and relevant.
These "WOW" elements can help create a solution that truly impresses and delights employees, driving significant improvements in productivity and efficiency.</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2024-03-26T10:07:22Z</dcterms:created>
  <dcterms:modified xsi:type="dcterms:W3CDTF">2024-09-01T10:09:30Z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ad0ad6bfb9d146898fa11bacc5bd2055</vt:lpwstr>
  </property>
</Properties>
</file>