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chivo Narrow" panose="020B0604020202020204" charset="0"/>
      <p:regular r:id="rId10"/>
    </p:embeddedFont>
    <p:embeddedFont>
      <p:font typeface="DM Sans Bold" panose="020B0604020202020204" charset="0"/>
      <p:regular r:id="rId11"/>
    </p:embeddedFont>
    <p:embeddedFont>
      <p:font typeface="Open Sans" panose="020B0606030504020204" pitchFamily="34" charset="0"/>
      <p:regular r:id="rId12"/>
    </p:embeddedFont>
    <p:embeddedFont>
      <p:font typeface="Open Sans Bold" panose="020B0806030504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27" d="100"/>
          <a:sy n="27" d="100"/>
        </p:scale>
        <p:origin x="84" y="8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2B30"/>
        </a:solidFill>
        <a:effectLst/>
      </p:bgPr>
    </p:bg>
    <p:spTree>
      <p:nvGrpSpPr>
        <p:cNvPr id="1" name=""/>
        <p:cNvGrpSpPr/>
        <p:nvPr/>
      </p:nvGrpSpPr>
      <p:grpSpPr>
        <a:xfrm>
          <a:off x="0" y="0"/>
          <a:ext cx="0" cy="0"/>
          <a:chOff x="0" y="0"/>
          <a:chExt cx="0" cy="0"/>
        </a:xfrm>
      </p:grpSpPr>
      <p:sp>
        <p:nvSpPr>
          <p:cNvPr id="2" name="TextBox 2"/>
          <p:cNvSpPr txBox="1"/>
          <p:nvPr/>
        </p:nvSpPr>
        <p:spPr>
          <a:xfrm>
            <a:off x="2262275" y="2624122"/>
            <a:ext cx="10778600" cy="4867275"/>
          </a:xfrm>
          <a:prstGeom prst="rect">
            <a:avLst/>
          </a:prstGeom>
        </p:spPr>
        <p:txBody>
          <a:bodyPr lIns="0" tIns="0" rIns="0" bIns="0" rtlCol="0" anchor="t">
            <a:spAutoFit/>
          </a:bodyPr>
          <a:lstStyle/>
          <a:p>
            <a:pPr>
              <a:lnSpc>
                <a:spcPts val="12600"/>
              </a:lnSpc>
            </a:pPr>
            <a:r>
              <a:rPr lang="en-US" sz="12000">
                <a:solidFill>
                  <a:srgbClr val="FF914D"/>
                </a:solidFill>
                <a:latin typeface="Archivo Narrow"/>
              </a:rPr>
              <a:t>Système d’information et Web </a:t>
            </a:r>
          </a:p>
        </p:txBody>
      </p:sp>
      <p:sp>
        <p:nvSpPr>
          <p:cNvPr id="3" name="Freeform 3"/>
          <p:cNvSpPr/>
          <p:nvPr/>
        </p:nvSpPr>
        <p:spPr>
          <a:xfrm>
            <a:off x="-3631752" y="7479061"/>
            <a:ext cx="6558303" cy="6522531"/>
          </a:xfrm>
          <a:custGeom>
            <a:avLst/>
            <a:gdLst/>
            <a:ahLst/>
            <a:cxnLst/>
            <a:rect l="l" t="t" r="r" b="b"/>
            <a:pathLst>
              <a:path w="6558303" h="6522531">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69793" y="-614405"/>
            <a:ext cx="6558303" cy="6522531"/>
          </a:xfrm>
          <a:custGeom>
            <a:avLst/>
            <a:gdLst/>
            <a:ahLst/>
            <a:cxnLst/>
            <a:rect l="l" t="t" r="r" b="b"/>
            <a:pathLst>
              <a:path w="6558303" h="6522531">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452215" y="-4852545"/>
            <a:ext cx="6558303" cy="6522531"/>
          </a:xfrm>
          <a:custGeom>
            <a:avLst/>
            <a:gdLst/>
            <a:ahLst/>
            <a:cxnLst/>
            <a:rect l="l" t="t" r="r" b="b"/>
            <a:pathLst>
              <a:path w="6558303" h="6522531">
                <a:moveTo>
                  <a:pt x="0" y="0"/>
                </a:moveTo>
                <a:lnTo>
                  <a:pt x="6558304" y="0"/>
                </a:lnTo>
                <a:lnTo>
                  <a:pt x="6558304"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2B30"/>
        </a:solidFill>
        <a:effectLst/>
      </p:bgPr>
    </p:bg>
    <p:spTree>
      <p:nvGrpSpPr>
        <p:cNvPr id="1" name=""/>
        <p:cNvGrpSpPr/>
        <p:nvPr/>
      </p:nvGrpSpPr>
      <p:grpSpPr>
        <a:xfrm>
          <a:off x="0" y="0"/>
          <a:ext cx="0" cy="0"/>
          <a:chOff x="0" y="0"/>
          <a:chExt cx="0" cy="0"/>
        </a:xfrm>
      </p:grpSpPr>
      <p:sp>
        <p:nvSpPr>
          <p:cNvPr id="2" name="AutoShape 2"/>
          <p:cNvSpPr/>
          <p:nvPr/>
        </p:nvSpPr>
        <p:spPr>
          <a:xfrm>
            <a:off x="1028700" y="7710488"/>
            <a:ext cx="15108918" cy="0"/>
          </a:xfrm>
          <a:prstGeom prst="line">
            <a:avLst/>
          </a:prstGeom>
          <a:ln w="38100" cap="flat">
            <a:solidFill>
              <a:srgbClr val="FFFFFF"/>
            </a:solidFill>
            <a:prstDash val="solid"/>
            <a:headEnd type="none" w="sm" len="sm"/>
            <a:tailEnd type="none" w="sm" len="sm"/>
          </a:ln>
        </p:spPr>
      </p:sp>
      <p:sp>
        <p:nvSpPr>
          <p:cNvPr id="3" name="Freeform 3"/>
          <p:cNvSpPr/>
          <p:nvPr/>
        </p:nvSpPr>
        <p:spPr>
          <a:xfrm>
            <a:off x="1593796" y="3919331"/>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593017" y="3890451"/>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3331904" y="3995531"/>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9592237" y="4014581"/>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2349967" y="7095106"/>
            <a:ext cx="501082" cy="50108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6356249" y="7095106"/>
            <a:ext cx="501082" cy="50108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 name="TextBox 12"/>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10362530" y="7171306"/>
            <a:ext cx="501082" cy="5010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4095136" y="7095106"/>
            <a:ext cx="501082" cy="50108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8" name="TextBox 1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9592237" y="4525494"/>
            <a:ext cx="2027545" cy="1121713"/>
          </a:xfrm>
          <a:prstGeom prst="rect">
            <a:avLst/>
          </a:prstGeom>
        </p:spPr>
        <p:txBody>
          <a:bodyPr lIns="0" tIns="0" rIns="0" bIns="0" rtlCol="0" anchor="t">
            <a:spAutoFit/>
          </a:bodyPr>
          <a:lstStyle/>
          <a:p>
            <a:pPr algn="ctr">
              <a:lnSpc>
                <a:spcPts val="9141"/>
              </a:lnSpc>
            </a:pPr>
            <a:r>
              <a:rPr lang="en-US" sz="6624" spc="649">
                <a:solidFill>
                  <a:srgbClr val="000000"/>
                </a:solidFill>
                <a:latin typeface="DM Sans Bold"/>
              </a:rPr>
              <a:t>03</a:t>
            </a:r>
          </a:p>
        </p:txBody>
      </p:sp>
      <p:sp>
        <p:nvSpPr>
          <p:cNvPr id="20" name="TextBox 20"/>
          <p:cNvSpPr txBox="1"/>
          <p:nvPr/>
        </p:nvSpPr>
        <p:spPr>
          <a:xfrm>
            <a:off x="5593017" y="4433130"/>
            <a:ext cx="2027545" cy="1121713"/>
          </a:xfrm>
          <a:prstGeom prst="rect">
            <a:avLst/>
          </a:prstGeom>
        </p:spPr>
        <p:txBody>
          <a:bodyPr lIns="0" tIns="0" rIns="0" bIns="0" rtlCol="0" anchor="t">
            <a:spAutoFit/>
          </a:bodyPr>
          <a:lstStyle/>
          <a:p>
            <a:pPr algn="ctr">
              <a:lnSpc>
                <a:spcPts val="9141"/>
              </a:lnSpc>
            </a:pPr>
            <a:r>
              <a:rPr lang="en-US" sz="6624" spc="649">
                <a:solidFill>
                  <a:srgbClr val="000000"/>
                </a:solidFill>
                <a:latin typeface="DM Sans Bold"/>
              </a:rPr>
              <a:t>02</a:t>
            </a:r>
          </a:p>
        </p:txBody>
      </p:sp>
      <p:sp>
        <p:nvSpPr>
          <p:cNvPr id="21" name="TextBox 21"/>
          <p:cNvSpPr txBox="1"/>
          <p:nvPr/>
        </p:nvSpPr>
        <p:spPr>
          <a:xfrm>
            <a:off x="13331904" y="4525494"/>
            <a:ext cx="2027545" cy="1121713"/>
          </a:xfrm>
          <a:prstGeom prst="rect">
            <a:avLst/>
          </a:prstGeom>
        </p:spPr>
        <p:txBody>
          <a:bodyPr lIns="0" tIns="0" rIns="0" bIns="0" rtlCol="0" anchor="t">
            <a:spAutoFit/>
          </a:bodyPr>
          <a:lstStyle/>
          <a:p>
            <a:pPr algn="ctr">
              <a:lnSpc>
                <a:spcPts val="9141"/>
              </a:lnSpc>
            </a:pPr>
            <a:r>
              <a:rPr lang="en-US" sz="6624" spc="649">
                <a:solidFill>
                  <a:srgbClr val="000000"/>
                </a:solidFill>
                <a:latin typeface="DM Sans Bold"/>
              </a:rPr>
              <a:t>04</a:t>
            </a:r>
          </a:p>
        </p:txBody>
      </p:sp>
      <p:sp>
        <p:nvSpPr>
          <p:cNvPr id="22" name="TextBox 22"/>
          <p:cNvSpPr txBox="1"/>
          <p:nvPr/>
        </p:nvSpPr>
        <p:spPr>
          <a:xfrm>
            <a:off x="1447942" y="4433130"/>
            <a:ext cx="2027545" cy="1121713"/>
          </a:xfrm>
          <a:prstGeom prst="rect">
            <a:avLst/>
          </a:prstGeom>
        </p:spPr>
        <p:txBody>
          <a:bodyPr lIns="0" tIns="0" rIns="0" bIns="0" rtlCol="0" anchor="t">
            <a:spAutoFit/>
          </a:bodyPr>
          <a:lstStyle/>
          <a:p>
            <a:pPr algn="ctr">
              <a:lnSpc>
                <a:spcPts val="9141"/>
              </a:lnSpc>
            </a:pPr>
            <a:r>
              <a:rPr lang="en-US" sz="6624" spc="649">
                <a:solidFill>
                  <a:srgbClr val="000000"/>
                </a:solidFill>
                <a:latin typeface="DM Sans Bold"/>
              </a:rPr>
              <a:t>01</a:t>
            </a:r>
          </a:p>
        </p:txBody>
      </p:sp>
      <p:sp>
        <p:nvSpPr>
          <p:cNvPr id="23" name="TextBox 23"/>
          <p:cNvSpPr txBox="1"/>
          <p:nvPr/>
        </p:nvSpPr>
        <p:spPr>
          <a:xfrm>
            <a:off x="514447" y="7691438"/>
            <a:ext cx="3894534" cy="1661795"/>
          </a:xfrm>
          <a:prstGeom prst="rect">
            <a:avLst/>
          </a:prstGeom>
        </p:spPr>
        <p:txBody>
          <a:bodyPr lIns="0" tIns="0" rIns="0" bIns="0" rtlCol="0" anchor="t">
            <a:spAutoFit/>
          </a:bodyPr>
          <a:lstStyle/>
          <a:p>
            <a:pPr algn="ctr">
              <a:lnSpc>
                <a:spcPts val="4480"/>
              </a:lnSpc>
            </a:pPr>
            <a:r>
              <a:rPr lang="en-US" sz="3200">
                <a:solidFill>
                  <a:srgbClr val="FF914D"/>
                </a:solidFill>
                <a:latin typeface="Open Sans"/>
              </a:rPr>
              <a:t> Analyse et Extraction des Arguments Clés</a:t>
            </a:r>
          </a:p>
        </p:txBody>
      </p:sp>
      <p:sp>
        <p:nvSpPr>
          <p:cNvPr id="24" name="TextBox 24"/>
          <p:cNvSpPr txBox="1"/>
          <p:nvPr/>
        </p:nvSpPr>
        <p:spPr>
          <a:xfrm>
            <a:off x="4771270" y="7748588"/>
            <a:ext cx="3894534" cy="2223770"/>
          </a:xfrm>
          <a:prstGeom prst="rect">
            <a:avLst/>
          </a:prstGeom>
        </p:spPr>
        <p:txBody>
          <a:bodyPr lIns="0" tIns="0" rIns="0" bIns="0" rtlCol="0" anchor="t">
            <a:spAutoFit/>
          </a:bodyPr>
          <a:lstStyle/>
          <a:p>
            <a:pPr algn="ctr">
              <a:lnSpc>
                <a:spcPts val="4480"/>
              </a:lnSpc>
            </a:pPr>
            <a:r>
              <a:rPr lang="en-US" sz="3200">
                <a:solidFill>
                  <a:srgbClr val="FF914D"/>
                </a:solidFill>
                <a:latin typeface="Open Sans"/>
              </a:rPr>
              <a:t>Classification des Arguments et Formulation Générique</a:t>
            </a:r>
          </a:p>
        </p:txBody>
      </p:sp>
      <p:sp>
        <p:nvSpPr>
          <p:cNvPr id="25" name="TextBox 25"/>
          <p:cNvSpPr txBox="1"/>
          <p:nvPr/>
        </p:nvSpPr>
        <p:spPr>
          <a:xfrm>
            <a:off x="8665804" y="7748588"/>
            <a:ext cx="3894534" cy="1661795"/>
          </a:xfrm>
          <a:prstGeom prst="rect">
            <a:avLst/>
          </a:prstGeom>
        </p:spPr>
        <p:txBody>
          <a:bodyPr lIns="0" tIns="0" rIns="0" bIns="0" rtlCol="0" anchor="t">
            <a:spAutoFit/>
          </a:bodyPr>
          <a:lstStyle/>
          <a:p>
            <a:pPr algn="ctr">
              <a:lnSpc>
                <a:spcPts val="4480"/>
              </a:lnSpc>
            </a:pPr>
            <a:r>
              <a:rPr lang="en-US" sz="3200">
                <a:solidFill>
                  <a:srgbClr val="FF914D"/>
                </a:solidFill>
                <a:latin typeface="Open Sans"/>
              </a:rPr>
              <a:t>Migration des Arguments sur Omeka</a:t>
            </a:r>
          </a:p>
        </p:txBody>
      </p:sp>
      <p:sp>
        <p:nvSpPr>
          <p:cNvPr id="26" name="TextBox 26"/>
          <p:cNvSpPr txBox="1"/>
          <p:nvPr/>
        </p:nvSpPr>
        <p:spPr>
          <a:xfrm>
            <a:off x="12839451" y="7767638"/>
            <a:ext cx="3513534" cy="1661795"/>
          </a:xfrm>
          <a:prstGeom prst="rect">
            <a:avLst/>
          </a:prstGeom>
        </p:spPr>
        <p:txBody>
          <a:bodyPr lIns="0" tIns="0" rIns="0" bIns="0" rtlCol="0" anchor="t">
            <a:spAutoFit/>
          </a:bodyPr>
          <a:lstStyle/>
          <a:p>
            <a:pPr algn="ctr">
              <a:lnSpc>
                <a:spcPts val="4480"/>
              </a:lnSpc>
            </a:pPr>
            <a:r>
              <a:rPr lang="en-US" sz="3200">
                <a:solidFill>
                  <a:srgbClr val="FF914D"/>
                </a:solidFill>
                <a:latin typeface="Open Sans"/>
              </a:rPr>
              <a:t>Partage des Données sur GitHub </a:t>
            </a:r>
          </a:p>
        </p:txBody>
      </p:sp>
      <p:sp>
        <p:nvSpPr>
          <p:cNvPr id="27" name="TextBox 27"/>
          <p:cNvSpPr txBox="1"/>
          <p:nvPr/>
        </p:nvSpPr>
        <p:spPr>
          <a:xfrm>
            <a:off x="0" y="981075"/>
            <a:ext cx="18288000" cy="1920282"/>
          </a:xfrm>
          <a:prstGeom prst="rect">
            <a:avLst/>
          </a:prstGeom>
        </p:spPr>
        <p:txBody>
          <a:bodyPr lIns="0" tIns="0" rIns="0" bIns="0" rtlCol="0" anchor="t">
            <a:spAutoFit/>
          </a:bodyPr>
          <a:lstStyle/>
          <a:p>
            <a:pPr algn="ctr">
              <a:lnSpc>
                <a:spcPts val="3882"/>
              </a:lnSpc>
            </a:pPr>
            <a:endParaRPr/>
          </a:p>
          <a:p>
            <a:pPr algn="ctr">
              <a:lnSpc>
                <a:spcPts val="3882"/>
              </a:lnSpc>
            </a:pPr>
            <a:r>
              <a:rPr lang="en-US" sz="2773">
                <a:solidFill>
                  <a:srgbClr val="FFFFFF"/>
                </a:solidFill>
                <a:latin typeface="Open Sans"/>
              </a:rPr>
              <a:t>Suite à nos recherches approfondies sur le rôle de l'intelligence artificielle dans les métiers des ressources humaines, abordé dans le cadre du cours "Controverse", nous avons entamé le processus de construction d'arguments en nous fondant sur les articles que nous avons étudiés.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2B30"/>
        </a:solidFill>
        <a:effectLst/>
      </p:bgPr>
    </p:bg>
    <p:spTree>
      <p:nvGrpSpPr>
        <p:cNvPr id="1" name=""/>
        <p:cNvGrpSpPr/>
        <p:nvPr/>
      </p:nvGrpSpPr>
      <p:grpSpPr>
        <a:xfrm>
          <a:off x="0" y="0"/>
          <a:ext cx="0" cy="0"/>
          <a:chOff x="0" y="0"/>
          <a:chExt cx="0" cy="0"/>
        </a:xfrm>
      </p:grpSpPr>
      <p:sp>
        <p:nvSpPr>
          <p:cNvPr id="2" name="TextBox 2"/>
          <p:cNvSpPr txBox="1"/>
          <p:nvPr/>
        </p:nvSpPr>
        <p:spPr>
          <a:xfrm>
            <a:off x="323850" y="459527"/>
            <a:ext cx="17259300" cy="4248150"/>
          </a:xfrm>
          <a:prstGeom prst="rect">
            <a:avLst/>
          </a:prstGeom>
        </p:spPr>
        <p:txBody>
          <a:bodyPr lIns="0" tIns="0" rIns="0" bIns="0" rtlCol="0" anchor="t">
            <a:spAutoFit/>
          </a:bodyPr>
          <a:lstStyle/>
          <a:p>
            <a:pPr>
              <a:lnSpc>
                <a:spcPts val="4200"/>
              </a:lnSpc>
            </a:pPr>
            <a:endParaRPr/>
          </a:p>
          <a:p>
            <a:pPr>
              <a:lnSpc>
                <a:spcPts val="4200"/>
              </a:lnSpc>
            </a:pPr>
            <a:r>
              <a:rPr lang="en-US" sz="3000">
                <a:solidFill>
                  <a:srgbClr val="FF914D"/>
                </a:solidFill>
                <a:latin typeface="Open Sans"/>
              </a:rPr>
              <a:t>Utilisation d'un Modèle d'Arguments et Structuration : </a:t>
            </a:r>
          </a:p>
          <a:p>
            <a:pPr>
              <a:lnSpc>
                <a:spcPts val="4200"/>
              </a:lnSpc>
            </a:pPr>
            <a:r>
              <a:rPr lang="en-US" sz="3000">
                <a:solidFill>
                  <a:srgbClr val="FFFFFF"/>
                </a:solidFill>
                <a:latin typeface="Open Sans"/>
              </a:rPr>
              <a:t>En utilisant un modèle d'arguments basé sur une grille pré-existante, nous avons procédé à l'identification des familles et sous-familles d'arguments. Par la suite, nous avons initié le découpage des énoncés d'arguments et élaboré des formes génériques entre crochets qui seront ultérieurement validées et intégrées dans Omeka.</a:t>
            </a:r>
          </a:p>
          <a:p>
            <a:pPr>
              <a:lnSpc>
                <a:spcPts val="4200"/>
              </a:lnSpc>
            </a:pPr>
            <a:endParaRPr lang="en-US" sz="3000">
              <a:solidFill>
                <a:srgbClr val="FFFFFF"/>
              </a:solidFill>
              <a:latin typeface="Open Sans"/>
            </a:endParaRPr>
          </a:p>
          <a:p>
            <a:pPr>
              <a:lnSpc>
                <a:spcPts val="4200"/>
              </a:lnSpc>
            </a:pPr>
            <a:r>
              <a:rPr lang="en-US" sz="3000">
                <a:solidFill>
                  <a:srgbClr val="FFFFFF"/>
                </a:solidFill>
                <a:latin typeface="Open Sans"/>
              </a:rPr>
              <a:t> </a:t>
            </a:r>
          </a:p>
        </p:txBody>
      </p:sp>
      <p:sp>
        <p:nvSpPr>
          <p:cNvPr id="3" name="TextBox 3"/>
          <p:cNvSpPr txBox="1"/>
          <p:nvPr/>
        </p:nvSpPr>
        <p:spPr>
          <a:xfrm>
            <a:off x="323850" y="4268631"/>
            <a:ext cx="15508486" cy="5848350"/>
          </a:xfrm>
          <a:prstGeom prst="rect">
            <a:avLst/>
          </a:prstGeom>
        </p:spPr>
        <p:txBody>
          <a:bodyPr lIns="0" tIns="0" rIns="0" bIns="0" rtlCol="0" anchor="t">
            <a:spAutoFit/>
          </a:bodyPr>
          <a:lstStyle/>
          <a:p>
            <a:pPr>
              <a:lnSpc>
                <a:spcPts val="4200"/>
              </a:lnSpc>
            </a:pPr>
            <a:r>
              <a:rPr lang="en-US" sz="3000">
                <a:solidFill>
                  <a:srgbClr val="FF914D"/>
                </a:solidFill>
                <a:latin typeface="Open Sans"/>
              </a:rPr>
              <a:t>exemple :</a:t>
            </a:r>
          </a:p>
          <a:p>
            <a:pPr>
              <a:lnSpc>
                <a:spcPts val="4200"/>
              </a:lnSpc>
            </a:pPr>
            <a:endParaRPr lang="en-US" sz="3000">
              <a:solidFill>
                <a:srgbClr val="FF914D"/>
              </a:solidFill>
              <a:latin typeface="Open Sans"/>
            </a:endParaRPr>
          </a:p>
          <a:p>
            <a:pPr marL="647702" lvl="1" indent="-323851">
              <a:lnSpc>
                <a:spcPts val="4200"/>
              </a:lnSpc>
              <a:buFont typeface="Arial"/>
              <a:buChar char="•"/>
            </a:pPr>
            <a:r>
              <a:rPr lang="en-US" sz="3000">
                <a:solidFill>
                  <a:srgbClr val="FFFFFF"/>
                </a:solidFill>
                <a:latin typeface="Open Sans"/>
              </a:rPr>
              <a:t>Selon une prédiction d’IDC FutureScape, d’ici 2024, 80% des 2 000 plus grandes entreprises mondiales utilisent l’IA dans leurs processus RH. </a:t>
            </a:r>
          </a:p>
          <a:p>
            <a:pPr>
              <a:lnSpc>
                <a:spcPts val="4200"/>
              </a:lnSpc>
            </a:pPr>
            <a:endParaRPr lang="en-US" sz="3000">
              <a:solidFill>
                <a:srgbClr val="FFFFFF"/>
              </a:solidFill>
              <a:latin typeface="Open Sans"/>
            </a:endParaRPr>
          </a:p>
          <a:p>
            <a:pPr>
              <a:lnSpc>
                <a:spcPts val="4200"/>
              </a:lnSpc>
            </a:pPr>
            <a:r>
              <a:rPr lang="en-US" sz="3000">
                <a:solidFill>
                  <a:srgbClr val="FFFFFF"/>
                </a:solidFill>
                <a:latin typeface="Open Sans"/>
              </a:rPr>
              <a:t>Type d’argument : argument d’autorité basée sur la compétence. </a:t>
            </a:r>
          </a:p>
          <a:p>
            <a:pPr>
              <a:lnSpc>
                <a:spcPts val="4200"/>
              </a:lnSpc>
            </a:pPr>
            <a:r>
              <a:rPr lang="en-US" sz="3000">
                <a:solidFill>
                  <a:srgbClr val="FFFFFF"/>
                </a:solidFill>
                <a:latin typeface="Open Sans"/>
              </a:rPr>
              <a:t>Forme générique: Selon [source][Nom d’organisation][date][pourcentage] [nombre][contenu thématique de l’argument] </a:t>
            </a:r>
          </a:p>
          <a:p>
            <a:pPr>
              <a:lnSpc>
                <a:spcPts val="4200"/>
              </a:lnSpc>
            </a:pPr>
            <a:endParaRPr lang="en-US" sz="3000">
              <a:solidFill>
                <a:srgbClr val="FFFFFF"/>
              </a:solidFill>
              <a:latin typeface="Open Sans"/>
            </a:endParaRPr>
          </a:p>
          <a:p>
            <a:pPr>
              <a:lnSpc>
                <a:spcPts val="4200"/>
              </a:lnSpc>
            </a:pPr>
            <a:endParaRPr lang="en-US" sz="3000">
              <a:solidFill>
                <a:srgbClr val="FFFFFF"/>
              </a:solidFill>
              <a:latin typeface="Open Sans"/>
            </a:endParaRPr>
          </a:p>
          <a:p>
            <a:pPr>
              <a:lnSpc>
                <a:spcPts val="4200"/>
              </a:lnSpc>
            </a:pPr>
            <a:endParaRPr lang="en-US" sz="3000">
              <a:solidFill>
                <a:srgbClr val="FFFFFF"/>
              </a:solidFill>
              <a:latin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2B30"/>
        </a:solidFill>
        <a:effectLst/>
      </p:bgPr>
    </p:bg>
    <p:spTree>
      <p:nvGrpSpPr>
        <p:cNvPr id="1" name=""/>
        <p:cNvGrpSpPr/>
        <p:nvPr/>
      </p:nvGrpSpPr>
      <p:grpSpPr>
        <a:xfrm>
          <a:off x="0" y="0"/>
          <a:ext cx="0" cy="0"/>
          <a:chOff x="0" y="0"/>
          <a:chExt cx="0" cy="0"/>
        </a:xfrm>
      </p:grpSpPr>
      <p:sp>
        <p:nvSpPr>
          <p:cNvPr id="2" name="Freeform 2"/>
          <p:cNvSpPr/>
          <p:nvPr/>
        </p:nvSpPr>
        <p:spPr>
          <a:xfrm>
            <a:off x="433649" y="1648457"/>
            <a:ext cx="17420701" cy="7834776"/>
          </a:xfrm>
          <a:custGeom>
            <a:avLst/>
            <a:gdLst/>
            <a:ahLst/>
            <a:cxnLst/>
            <a:rect l="l" t="t" r="r" b="b"/>
            <a:pathLst>
              <a:path w="17420701" h="7834776">
                <a:moveTo>
                  <a:pt x="0" y="0"/>
                </a:moveTo>
                <a:lnTo>
                  <a:pt x="17420702" y="0"/>
                </a:lnTo>
                <a:lnTo>
                  <a:pt x="17420702" y="7834776"/>
                </a:lnTo>
                <a:lnTo>
                  <a:pt x="0" y="7834776"/>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02B30"/>
        </a:solidFill>
        <a:effectLst/>
      </p:bgPr>
    </p:bg>
    <p:spTree>
      <p:nvGrpSpPr>
        <p:cNvPr id="1" name=""/>
        <p:cNvGrpSpPr/>
        <p:nvPr/>
      </p:nvGrpSpPr>
      <p:grpSpPr>
        <a:xfrm>
          <a:off x="0" y="0"/>
          <a:ext cx="0" cy="0"/>
          <a:chOff x="0" y="0"/>
          <a:chExt cx="0" cy="0"/>
        </a:xfrm>
      </p:grpSpPr>
      <p:sp>
        <p:nvSpPr>
          <p:cNvPr id="2" name="TextBox 2"/>
          <p:cNvSpPr txBox="1"/>
          <p:nvPr/>
        </p:nvSpPr>
        <p:spPr>
          <a:xfrm>
            <a:off x="190500" y="400367"/>
            <a:ext cx="17311688" cy="5155386"/>
          </a:xfrm>
          <a:prstGeom prst="rect">
            <a:avLst/>
          </a:prstGeom>
        </p:spPr>
        <p:txBody>
          <a:bodyPr lIns="0" tIns="0" rIns="0" bIns="0" rtlCol="0" anchor="t">
            <a:spAutoFit/>
          </a:bodyPr>
          <a:lstStyle/>
          <a:p>
            <a:pPr>
              <a:lnSpc>
                <a:spcPts val="4480"/>
              </a:lnSpc>
            </a:pPr>
            <a:r>
              <a:rPr lang="en-US" sz="3200" dirty="0">
                <a:solidFill>
                  <a:srgbClr val="FF914D"/>
                </a:solidFill>
                <a:latin typeface="Open Sans"/>
              </a:rPr>
              <a:t>Gestion sur GitHub et </a:t>
            </a:r>
            <a:r>
              <a:rPr lang="en-US" sz="3200" dirty="0" err="1">
                <a:solidFill>
                  <a:srgbClr val="FF914D"/>
                </a:solidFill>
                <a:latin typeface="Open Sans"/>
              </a:rPr>
              <a:t>Omeka</a:t>
            </a:r>
            <a:r>
              <a:rPr lang="en-US" sz="3200" dirty="0">
                <a:solidFill>
                  <a:srgbClr val="FF914D"/>
                </a:solidFill>
                <a:latin typeface="Open Sans"/>
              </a:rPr>
              <a:t> :</a:t>
            </a:r>
          </a:p>
          <a:p>
            <a:pPr>
              <a:lnSpc>
                <a:spcPts val="4480"/>
              </a:lnSpc>
            </a:pPr>
            <a:endParaRPr lang="en-US" sz="3200" dirty="0">
              <a:solidFill>
                <a:srgbClr val="FF914D"/>
              </a:solidFill>
              <a:latin typeface="Open Sans"/>
            </a:endParaRPr>
          </a:p>
          <a:p>
            <a:pPr>
              <a:lnSpc>
                <a:spcPts val="4480"/>
              </a:lnSpc>
            </a:pPr>
            <a:r>
              <a:rPr lang="en-US" sz="3200" dirty="0">
                <a:solidFill>
                  <a:srgbClr val="FFFFFF"/>
                </a:solidFill>
                <a:latin typeface="Open Sans"/>
              </a:rPr>
              <a:t> Nous </a:t>
            </a:r>
            <a:r>
              <a:rPr lang="en-US" sz="3200" dirty="0" err="1">
                <a:solidFill>
                  <a:srgbClr val="FFFFFF"/>
                </a:solidFill>
                <a:latin typeface="Open Sans"/>
              </a:rPr>
              <a:t>avons</a:t>
            </a:r>
            <a:r>
              <a:rPr lang="en-US" sz="3200" dirty="0">
                <a:solidFill>
                  <a:srgbClr val="FFFFFF"/>
                </a:solidFill>
                <a:latin typeface="Open Sans"/>
              </a:rPr>
              <a:t> </a:t>
            </a:r>
            <a:r>
              <a:rPr lang="en-US" sz="3200" dirty="0" err="1">
                <a:solidFill>
                  <a:srgbClr val="FFFFFF"/>
                </a:solidFill>
                <a:latin typeface="Open Sans"/>
              </a:rPr>
              <a:t>constitué</a:t>
            </a:r>
            <a:r>
              <a:rPr lang="en-US" sz="3200" dirty="0">
                <a:solidFill>
                  <a:srgbClr val="FFFFFF"/>
                </a:solidFill>
                <a:latin typeface="Open Sans"/>
              </a:rPr>
              <a:t> un </a:t>
            </a:r>
            <a:r>
              <a:rPr lang="en-US" sz="3200" dirty="0" err="1">
                <a:solidFill>
                  <a:srgbClr val="FFFFFF"/>
                </a:solidFill>
                <a:latin typeface="Open Sans"/>
              </a:rPr>
              <a:t>dépôt</a:t>
            </a:r>
            <a:r>
              <a:rPr lang="en-US" sz="3200" dirty="0">
                <a:solidFill>
                  <a:srgbClr val="FFFFFF"/>
                </a:solidFill>
                <a:latin typeface="Open Sans"/>
              </a:rPr>
              <a:t> GitHub par </a:t>
            </a:r>
            <a:r>
              <a:rPr lang="en-US" sz="3200" dirty="0" err="1">
                <a:solidFill>
                  <a:srgbClr val="FFFFFF"/>
                </a:solidFill>
                <a:latin typeface="Open Sans"/>
              </a:rPr>
              <a:t>binôme</a:t>
            </a:r>
            <a:r>
              <a:rPr lang="en-US" sz="3200" dirty="0">
                <a:solidFill>
                  <a:srgbClr val="FFFFFF"/>
                </a:solidFill>
                <a:latin typeface="Open Sans"/>
              </a:rPr>
              <a:t>, </a:t>
            </a:r>
            <a:r>
              <a:rPr lang="en-US" sz="3200" dirty="0" err="1">
                <a:solidFill>
                  <a:srgbClr val="FFFFFF"/>
                </a:solidFill>
                <a:latin typeface="Open Sans"/>
              </a:rPr>
              <a:t>suivant</a:t>
            </a:r>
            <a:r>
              <a:rPr lang="en-US" sz="3200" dirty="0">
                <a:solidFill>
                  <a:srgbClr val="FFFFFF"/>
                </a:solidFill>
                <a:latin typeface="Open Sans"/>
              </a:rPr>
              <a:t> </a:t>
            </a:r>
            <a:r>
              <a:rPr lang="en-US" sz="3200" dirty="0" err="1">
                <a:solidFill>
                  <a:srgbClr val="FFFFFF"/>
                </a:solidFill>
                <a:latin typeface="Open Sans"/>
              </a:rPr>
              <a:t>lequel</a:t>
            </a:r>
            <a:r>
              <a:rPr lang="en-US" sz="3200" dirty="0">
                <a:solidFill>
                  <a:srgbClr val="FFFFFF"/>
                </a:solidFill>
                <a:latin typeface="Open Sans"/>
              </a:rPr>
              <a:t> nous </a:t>
            </a:r>
            <a:r>
              <a:rPr lang="en-US" sz="3200" dirty="0" err="1">
                <a:solidFill>
                  <a:srgbClr val="FFFFFF"/>
                </a:solidFill>
                <a:latin typeface="Open Sans"/>
              </a:rPr>
              <a:t>avons</a:t>
            </a:r>
            <a:r>
              <a:rPr lang="en-US" sz="3200" dirty="0">
                <a:solidFill>
                  <a:srgbClr val="FFFFFF"/>
                </a:solidFill>
                <a:latin typeface="Open Sans"/>
              </a:rPr>
              <a:t> </a:t>
            </a:r>
            <a:r>
              <a:rPr lang="en-US" sz="3200" dirty="0" err="1">
                <a:solidFill>
                  <a:srgbClr val="FFFFFF"/>
                </a:solidFill>
                <a:latin typeface="Open Sans"/>
              </a:rPr>
              <a:t>procédé</a:t>
            </a:r>
            <a:r>
              <a:rPr lang="en-US" sz="3200" dirty="0">
                <a:solidFill>
                  <a:srgbClr val="FFFFFF"/>
                </a:solidFill>
                <a:latin typeface="Open Sans"/>
              </a:rPr>
              <a:t> à la configuration et à la </a:t>
            </a:r>
            <a:r>
              <a:rPr lang="en-US" sz="3200" dirty="0" err="1">
                <a:solidFill>
                  <a:srgbClr val="FFFFFF"/>
                </a:solidFill>
                <a:latin typeface="Open Sans"/>
              </a:rPr>
              <a:t>création</a:t>
            </a:r>
            <a:r>
              <a:rPr lang="en-US" sz="3200" dirty="0">
                <a:solidFill>
                  <a:srgbClr val="FFFFFF"/>
                </a:solidFill>
                <a:latin typeface="Open Sans"/>
              </a:rPr>
              <a:t> d'un </a:t>
            </a:r>
            <a:r>
              <a:rPr lang="en-US" sz="3200" dirty="0" err="1">
                <a:solidFill>
                  <a:srgbClr val="FFFFFF"/>
                </a:solidFill>
                <a:latin typeface="Open Sans"/>
              </a:rPr>
              <a:t>fichier</a:t>
            </a:r>
            <a:r>
              <a:rPr lang="en-US" sz="3200" dirty="0">
                <a:solidFill>
                  <a:srgbClr val="FFFFFF"/>
                </a:solidFill>
                <a:latin typeface="Open Sans"/>
              </a:rPr>
              <a:t> Data. Ce </a:t>
            </a:r>
            <a:r>
              <a:rPr lang="en-US" sz="3200" dirty="0" err="1">
                <a:solidFill>
                  <a:srgbClr val="FFFFFF"/>
                </a:solidFill>
                <a:latin typeface="Open Sans"/>
              </a:rPr>
              <a:t>fichier</a:t>
            </a:r>
            <a:r>
              <a:rPr lang="en-US" sz="3200" dirty="0">
                <a:solidFill>
                  <a:srgbClr val="FFFFFF"/>
                </a:solidFill>
                <a:latin typeface="Open Sans"/>
              </a:rPr>
              <a:t> a </a:t>
            </a:r>
            <a:r>
              <a:rPr lang="en-US" sz="3200" dirty="0" err="1">
                <a:solidFill>
                  <a:srgbClr val="FFFFFF"/>
                </a:solidFill>
                <a:latin typeface="Open Sans"/>
              </a:rPr>
              <a:t>été</a:t>
            </a:r>
            <a:r>
              <a:rPr lang="en-US" sz="3200" dirty="0">
                <a:solidFill>
                  <a:srgbClr val="FFFFFF"/>
                </a:solidFill>
                <a:latin typeface="Open Sans"/>
              </a:rPr>
              <a:t> </a:t>
            </a:r>
            <a:r>
              <a:rPr lang="en-US" sz="3200" dirty="0" err="1">
                <a:solidFill>
                  <a:srgbClr val="FFFFFF"/>
                </a:solidFill>
                <a:latin typeface="Open Sans"/>
              </a:rPr>
              <a:t>utilisé</a:t>
            </a:r>
            <a:r>
              <a:rPr lang="en-US" sz="3200" dirty="0">
                <a:solidFill>
                  <a:srgbClr val="FFFFFF"/>
                </a:solidFill>
                <a:latin typeface="Open Sans"/>
              </a:rPr>
              <a:t> pour </a:t>
            </a:r>
            <a:r>
              <a:rPr lang="en-US" sz="3200" dirty="0" err="1">
                <a:solidFill>
                  <a:srgbClr val="FFFFFF"/>
                </a:solidFill>
                <a:latin typeface="Open Sans"/>
              </a:rPr>
              <a:t>réunir</a:t>
            </a:r>
            <a:r>
              <a:rPr lang="en-US" sz="3200" dirty="0">
                <a:solidFill>
                  <a:srgbClr val="FFFFFF"/>
                </a:solidFill>
                <a:latin typeface="Open Sans"/>
              </a:rPr>
              <a:t> les </a:t>
            </a:r>
            <a:r>
              <a:rPr lang="en-US" sz="3200" dirty="0" err="1">
                <a:solidFill>
                  <a:srgbClr val="FFFFFF"/>
                </a:solidFill>
                <a:latin typeface="Open Sans"/>
              </a:rPr>
              <a:t>éléments</a:t>
            </a:r>
            <a:r>
              <a:rPr lang="en-US" sz="3200" dirty="0">
                <a:solidFill>
                  <a:srgbClr val="FFFFFF"/>
                </a:solidFill>
                <a:latin typeface="Open Sans"/>
              </a:rPr>
              <a:t> que nous avions </a:t>
            </a:r>
            <a:r>
              <a:rPr lang="en-US" sz="3200" dirty="0" err="1">
                <a:solidFill>
                  <a:srgbClr val="FFFFFF"/>
                </a:solidFill>
                <a:latin typeface="Open Sans"/>
              </a:rPr>
              <a:t>saisis</a:t>
            </a:r>
            <a:r>
              <a:rPr lang="en-US" sz="3200" dirty="0">
                <a:solidFill>
                  <a:srgbClr val="FFFFFF"/>
                </a:solidFill>
                <a:latin typeface="Open Sans"/>
              </a:rPr>
              <a:t> sur </a:t>
            </a:r>
            <a:r>
              <a:rPr lang="en-US" sz="3200" dirty="0" err="1">
                <a:solidFill>
                  <a:srgbClr val="FFFFFF"/>
                </a:solidFill>
                <a:latin typeface="Open Sans"/>
              </a:rPr>
              <a:t>Omeka</a:t>
            </a:r>
            <a:r>
              <a:rPr lang="en-US" sz="3200" dirty="0">
                <a:solidFill>
                  <a:srgbClr val="FFFFFF"/>
                </a:solidFill>
                <a:latin typeface="Open Sans"/>
              </a:rPr>
              <a:t>, tout </a:t>
            </a:r>
            <a:r>
              <a:rPr lang="en-US" sz="3200" dirty="0" err="1">
                <a:solidFill>
                  <a:srgbClr val="FFFFFF"/>
                </a:solidFill>
                <a:latin typeface="Open Sans"/>
              </a:rPr>
              <a:t>en</a:t>
            </a:r>
            <a:r>
              <a:rPr lang="en-US" sz="3200" dirty="0">
                <a:solidFill>
                  <a:srgbClr val="FFFFFF"/>
                </a:solidFill>
                <a:latin typeface="Open Sans"/>
              </a:rPr>
              <a:t> </a:t>
            </a:r>
            <a:r>
              <a:rPr lang="en-US" sz="3200" dirty="0" err="1">
                <a:solidFill>
                  <a:srgbClr val="FFFFFF"/>
                </a:solidFill>
                <a:latin typeface="Open Sans"/>
              </a:rPr>
              <a:t>appliquant</a:t>
            </a:r>
            <a:r>
              <a:rPr lang="en-US" sz="3200" dirty="0">
                <a:solidFill>
                  <a:srgbClr val="FFFFFF"/>
                </a:solidFill>
                <a:latin typeface="Open Sans"/>
              </a:rPr>
              <a:t> des pratiques </a:t>
            </a:r>
            <a:r>
              <a:rPr lang="en-US" sz="3200" dirty="0" err="1">
                <a:solidFill>
                  <a:srgbClr val="FFFFFF"/>
                </a:solidFill>
                <a:latin typeface="Open Sans"/>
              </a:rPr>
              <a:t>spécifiques</a:t>
            </a:r>
            <a:r>
              <a:rPr lang="en-US" sz="3200" dirty="0">
                <a:solidFill>
                  <a:srgbClr val="FFFFFF"/>
                </a:solidFill>
                <a:latin typeface="Open Sans"/>
              </a:rPr>
              <a:t>.</a:t>
            </a:r>
          </a:p>
          <a:p>
            <a:pPr>
              <a:lnSpc>
                <a:spcPts val="4480"/>
              </a:lnSpc>
            </a:pPr>
            <a:endParaRPr lang="en-US" sz="3200" dirty="0">
              <a:solidFill>
                <a:srgbClr val="FFFFFF"/>
              </a:solidFill>
              <a:latin typeface="Open Sans"/>
            </a:endParaRPr>
          </a:p>
          <a:p>
            <a:pPr>
              <a:lnSpc>
                <a:spcPts val="4480"/>
              </a:lnSpc>
            </a:pPr>
            <a:r>
              <a:rPr lang="en-US" sz="3200" dirty="0">
                <a:solidFill>
                  <a:srgbClr val="FFFFFF"/>
                </a:solidFill>
                <a:latin typeface="Open Sans"/>
              </a:rPr>
              <a:t> </a:t>
            </a:r>
            <a:r>
              <a:rPr lang="en-US" sz="3200" dirty="0" err="1">
                <a:solidFill>
                  <a:srgbClr val="FFFFFF"/>
                </a:solidFill>
                <a:latin typeface="Open Sans"/>
              </a:rPr>
              <a:t>Cette</a:t>
            </a:r>
            <a:r>
              <a:rPr lang="en-US" sz="3200" dirty="0">
                <a:solidFill>
                  <a:srgbClr val="FFFFFF"/>
                </a:solidFill>
                <a:latin typeface="Open Sans"/>
              </a:rPr>
              <a:t> phase nous a </a:t>
            </a:r>
            <a:r>
              <a:rPr lang="en-US" sz="3200" dirty="0" err="1">
                <a:solidFill>
                  <a:srgbClr val="FFFFFF"/>
                </a:solidFill>
                <a:latin typeface="Open Sans"/>
              </a:rPr>
              <a:t>permis</a:t>
            </a:r>
            <a:r>
              <a:rPr lang="en-US" sz="3200" dirty="0">
                <a:solidFill>
                  <a:srgbClr val="FFFFFF"/>
                </a:solidFill>
                <a:latin typeface="Open Sans"/>
              </a:rPr>
              <a:t> </a:t>
            </a:r>
            <a:r>
              <a:rPr lang="en-US" sz="3200" dirty="0" err="1">
                <a:solidFill>
                  <a:srgbClr val="FFFFFF"/>
                </a:solidFill>
                <a:latin typeface="Open Sans"/>
              </a:rPr>
              <a:t>d'explorer</a:t>
            </a:r>
            <a:r>
              <a:rPr lang="en-US" sz="3200" dirty="0">
                <a:solidFill>
                  <a:srgbClr val="FFFFFF"/>
                </a:solidFill>
                <a:latin typeface="Open Sans"/>
              </a:rPr>
              <a:t> les </a:t>
            </a:r>
            <a:r>
              <a:rPr lang="en-US" sz="3200" dirty="0" err="1">
                <a:solidFill>
                  <a:srgbClr val="FFFFFF"/>
                </a:solidFill>
                <a:latin typeface="Open Sans"/>
              </a:rPr>
              <a:t>fonctionnalités</a:t>
            </a:r>
            <a:r>
              <a:rPr lang="en-US" sz="3200" dirty="0">
                <a:solidFill>
                  <a:srgbClr val="FFFFFF"/>
                </a:solidFill>
                <a:latin typeface="Open Sans"/>
              </a:rPr>
              <a:t> de GitHub et </a:t>
            </a:r>
            <a:r>
              <a:rPr lang="en-US" sz="3200" dirty="0" err="1">
                <a:solidFill>
                  <a:srgbClr val="FFFFFF"/>
                </a:solidFill>
                <a:latin typeface="Open Sans"/>
              </a:rPr>
              <a:t>Omeka</a:t>
            </a:r>
            <a:r>
              <a:rPr lang="en-US" sz="3200" dirty="0">
                <a:solidFill>
                  <a:srgbClr val="FFFFFF"/>
                </a:solidFill>
                <a:latin typeface="Open Sans"/>
              </a:rPr>
              <a:t>, </a:t>
            </a:r>
            <a:r>
              <a:rPr lang="en-US" sz="3200" dirty="0" err="1">
                <a:solidFill>
                  <a:srgbClr val="FFFFFF"/>
                </a:solidFill>
                <a:latin typeface="Open Sans"/>
              </a:rPr>
              <a:t>en</a:t>
            </a:r>
            <a:r>
              <a:rPr lang="en-US" sz="3200" dirty="0">
                <a:solidFill>
                  <a:srgbClr val="FFFFFF"/>
                </a:solidFill>
                <a:latin typeface="Open Sans"/>
              </a:rPr>
              <a:t> </a:t>
            </a:r>
            <a:r>
              <a:rPr lang="en-US" sz="3200" dirty="0" err="1">
                <a:solidFill>
                  <a:srgbClr val="FFFFFF"/>
                </a:solidFill>
                <a:latin typeface="Open Sans"/>
              </a:rPr>
              <a:t>assimilant</a:t>
            </a:r>
            <a:r>
              <a:rPr lang="en-US" sz="3200" dirty="0">
                <a:solidFill>
                  <a:srgbClr val="FFFFFF"/>
                </a:solidFill>
                <a:latin typeface="Open Sans"/>
              </a:rPr>
              <a:t> de </a:t>
            </a:r>
            <a:r>
              <a:rPr lang="en-US" sz="3200" dirty="0" err="1">
                <a:solidFill>
                  <a:srgbClr val="FFFFFF"/>
                </a:solidFill>
                <a:latin typeface="Open Sans"/>
              </a:rPr>
              <a:t>nouvelles</a:t>
            </a:r>
            <a:r>
              <a:rPr lang="en-US" sz="3200" dirty="0">
                <a:solidFill>
                  <a:srgbClr val="FFFFFF"/>
                </a:solidFill>
                <a:latin typeface="Open Sans"/>
              </a:rPr>
              <a:t> </a:t>
            </a:r>
            <a:r>
              <a:rPr lang="en-US" sz="3200" dirty="0" err="1">
                <a:solidFill>
                  <a:srgbClr val="FFFFFF"/>
                </a:solidFill>
                <a:latin typeface="Open Sans"/>
              </a:rPr>
              <a:t>méthodes</a:t>
            </a:r>
            <a:r>
              <a:rPr lang="en-US" sz="3200" dirty="0">
                <a:solidFill>
                  <a:srgbClr val="FFFFFF"/>
                </a:solidFill>
                <a:latin typeface="Open Sans"/>
              </a:rPr>
              <a:t> pour </a:t>
            </a:r>
            <a:r>
              <a:rPr lang="en-US" sz="3200" dirty="0" err="1">
                <a:solidFill>
                  <a:srgbClr val="FFFFFF"/>
                </a:solidFill>
                <a:latin typeface="Open Sans"/>
              </a:rPr>
              <a:t>garantir</a:t>
            </a:r>
            <a:r>
              <a:rPr lang="en-US" sz="3200" dirty="0">
                <a:solidFill>
                  <a:srgbClr val="FFFFFF"/>
                </a:solidFill>
                <a:latin typeface="Open Sans"/>
              </a:rPr>
              <a:t> </a:t>
            </a:r>
            <a:r>
              <a:rPr lang="en-US" sz="3200" dirty="0" err="1">
                <a:solidFill>
                  <a:srgbClr val="FFFFFF"/>
                </a:solidFill>
                <a:latin typeface="Open Sans"/>
              </a:rPr>
              <a:t>l'accessibilité</a:t>
            </a:r>
            <a:r>
              <a:rPr lang="en-US" sz="3200" dirty="0">
                <a:solidFill>
                  <a:srgbClr val="FFFFFF"/>
                </a:solidFill>
                <a:latin typeface="Open Sans"/>
              </a:rPr>
              <a:t> </a:t>
            </a:r>
            <a:r>
              <a:rPr lang="en-US" sz="3200" dirty="0" err="1">
                <a:solidFill>
                  <a:srgbClr val="FFFFFF"/>
                </a:solidFill>
                <a:latin typeface="Open Sans"/>
              </a:rPr>
              <a:t>correcte</a:t>
            </a:r>
            <a:r>
              <a:rPr lang="en-US" sz="3200" dirty="0">
                <a:solidFill>
                  <a:srgbClr val="FFFFFF"/>
                </a:solidFill>
                <a:latin typeface="Open Sans"/>
              </a:rPr>
              <a:t> de </a:t>
            </a:r>
            <a:r>
              <a:rPr lang="en-US" sz="3200" dirty="0" err="1">
                <a:solidFill>
                  <a:srgbClr val="FFFFFF"/>
                </a:solidFill>
                <a:latin typeface="Open Sans"/>
              </a:rPr>
              <a:t>ces</a:t>
            </a:r>
            <a:r>
              <a:rPr lang="en-US" sz="3200" dirty="0">
                <a:solidFill>
                  <a:srgbClr val="FFFFFF"/>
                </a:solidFill>
                <a:latin typeface="Open Sans"/>
              </a:rPr>
              <a:t> </a:t>
            </a:r>
            <a:r>
              <a:rPr lang="en-US" sz="3200" dirty="0" err="1">
                <a:solidFill>
                  <a:srgbClr val="FFFFFF"/>
                </a:solidFill>
                <a:latin typeface="Open Sans"/>
              </a:rPr>
              <a:t>éléments</a:t>
            </a:r>
            <a:r>
              <a:rPr lang="en-US" sz="3200" dirty="0">
                <a:solidFill>
                  <a:srgbClr val="FFFFFF"/>
                </a:solidFill>
                <a:latin typeface="Open Sans"/>
              </a:rPr>
              <a:t> </a:t>
            </a:r>
            <a:r>
              <a:rPr lang="en-US" sz="3200">
                <a:solidFill>
                  <a:srgbClr val="FFFFFF"/>
                </a:solidFill>
                <a:latin typeface="Open Sans"/>
              </a:rPr>
              <a:t>sur GitHub.</a:t>
            </a:r>
            <a:endParaRPr lang="en-US" sz="3200" dirty="0">
              <a:solidFill>
                <a:srgbClr val="FFFFFF"/>
              </a:solidFill>
              <a:latin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2B30"/>
        </a:solidFill>
        <a:effectLst/>
      </p:bgPr>
    </p:bg>
    <p:spTree>
      <p:nvGrpSpPr>
        <p:cNvPr id="1" name=""/>
        <p:cNvGrpSpPr/>
        <p:nvPr/>
      </p:nvGrpSpPr>
      <p:grpSpPr>
        <a:xfrm>
          <a:off x="0" y="0"/>
          <a:ext cx="0" cy="0"/>
          <a:chOff x="0" y="0"/>
          <a:chExt cx="0" cy="0"/>
        </a:xfrm>
      </p:grpSpPr>
      <p:sp>
        <p:nvSpPr>
          <p:cNvPr id="2" name="Freeform 2"/>
          <p:cNvSpPr/>
          <p:nvPr/>
        </p:nvSpPr>
        <p:spPr>
          <a:xfrm>
            <a:off x="439831" y="1170303"/>
            <a:ext cx="17408338" cy="7946395"/>
          </a:xfrm>
          <a:custGeom>
            <a:avLst/>
            <a:gdLst/>
            <a:ahLst/>
            <a:cxnLst/>
            <a:rect l="l" t="t" r="r" b="b"/>
            <a:pathLst>
              <a:path w="17408338" h="7946395">
                <a:moveTo>
                  <a:pt x="0" y="0"/>
                </a:moveTo>
                <a:lnTo>
                  <a:pt x="17408338" y="0"/>
                </a:lnTo>
                <a:lnTo>
                  <a:pt x="17408338" y="7946394"/>
                </a:lnTo>
                <a:lnTo>
                  <a:pt x="0" y="7946394"/>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02B30"/>
        </a:solidFill>
        <a:effectLst/>
      </p:bgPr>
    </p:bg>
    <p:spTree>
      <p:nvGrpSpPr>
        <p:cNvPr id="1" name=""/>
        <p:cNvGrpSpPr/>
        <p:nvPr/>
      </p:nvGrpSpPr>
      <p:grpSpPr>
        <a:xfrm>
          <a:off x="0" y="0"/>
          <a:ext cx="0" cy="0"/>
          <a:chOff x="0" y="0"/>
          <a:chExt cx="0" cy="0"/>
        </a:xfrm>
      </p:grpSpPr>
      <p:sp>
        <p:nvSpPr>
          <p:cNvPr id="2" name="TextBox 2"/>
          <p:cNvSpPr txBox="1"/>
          <p:nvPr/>
        </p:nvSpPr>
        <p:spPr>
          <a:xfrm>
            <a:off x="214312" y="209550"/>
            <a:ext cx="18073688" cy="8515350"/>
          </a:xfrm>
          <a:prstGeom prst="rect">
            <a:avLst/>
          </a:prstGeom>
        </p:spPr>
        <p:txBody>
          <a:bodyPr lIns="0" tIns="0" rIns="0" bIns="0" rtlCol="0" anchor="t">
            <a:spAutoFit/>
          </a:bodyPr>
          <a:lstStyle/>
          <a:p>
            <a:pPr>
              <a:lnSpc>
                <a:spcPts val="4200"/>
              </a:lnSpc>
            </a:pPr>
            <a:endParaRPr/>
          </a:p>
          <a:p>
            <a:pPr>
              <a:lnSpc>
                <a:spcPts val="4200"/>
              </a:lnSpc>
            </a:pPr>
            <a:endParaRPr/>
          </a:p>
          <a:p>
            <a:pPr>
              <a:lnSpc>
                <a:spcPts val="4200"/>
              </a:lnSpc>
            </a:pPr>
            <a:endParaRPr/>
          </a:p>
          <a:p>
            <a:pPr>
              <a:lnSpc>
                <a:spcPts val="4200"/>
              </a:lnSpc>
            </a:pPr>
            <a:endParaRPr/>
          </a:p>
          <a:p>
            <a:pPr>
              <a:lnSpc>
                <a:spcPts val="4200"/>
              </a:lnSpc>
            </a:pPr>
            <a:r>
              <a:rPr lang="en-US" sz="3000">
                <a:solidFill>
                  <a:srgbClr val="FF914D"/>
                </a:solidFill>
                <a:latin typeface="Open Sans"/>
              </a:rPr>
              <a:t>Structuration des Arguments sur Omeka</a:t>
            </a:r>
          </a:p>
          <a:p>
            <a:pPr>
              <a:lnSpc>
                <a:spcPts val="4200"/>
              </a:lnSpc>
            </a:pPr>
            <a:r>
              <a:rPr lang="en-US" sz="3000">
                <a:solidFill>
                  <a:srgbClr val="FFFFFF"/>
                </a:solidFill>
                <a:latin typeface="Open Sans"/>
              </a:rPr>
              <a:t>En découpant et intégrant nos arguments sur Omeka, nous avons instauré une organisation claire et structurée. Cette démarche favorise une présentation distincte de chaque argument.</a:t>
            </a:r>
          </a:p>
          <a:p>
            <a:pPr>
              <a:lnSpc>
                <a:spcPts val="4200"/>
              </a:lnSpc>
            </a:pPr>
            <a:endParaRPr lang="en-US" sz="3000">
              <a:solidFill>
                <a:srgbClr val="FFFFFF"/>
              </a:solidFill>
              <a:latin typeface="Open Sans"/>
            </a:endParaRPr>
          </a:p>
          <a:p>
            <a:pPr>
              <a:lnSpc>
                <a:spcPts val="4200"/>
              </a:lnSpc>
            </a:pPr>
            <a:r>
              <a:rPr lang="en-US" sz="3000">
                <a:solidFill>
                  <a:srgbClr val="FF914D"/>
                </a:solidFill>
                <a:latin typeface="Open Sans"/>
              </a:rPr>
              <a:t>Conservation des Données : </a:t>
            </a:r>
            <a:r>
              <a:rPr lang="en-US" sz="3000">
                <a:solidFill>
                  <a:srgbClr val="FFFFFF"/>
                </a:solidFill>
                <a:latin typeface="Open Sans"/>
              </a:rPr>
              <a:t>Omeka garantit une préservation numérique des données, jouant un rôle important dans la sauvegarde à long terme de l'information. </a:t>
            </a:r>
          </a:p>
          <a:p>
            <a:pPr>
              <a:lnSpc>
                <a:spcPts val="4200"/>
              </a:lnSpc>
            </a:pPr>
            <a:endParaRPr lang="en-US" sz="3000">
              <a:solidFill>
                <a:srgbClr val="FFFFFF"/>
              </a:solidFill>
              <a:latin typeface="Open Sans"/>
            </a:endParaRPr>
          </a:p>
          <a:p>
            <a:pPr>
              <a:lnSpc>
                <a:spcPts val="4200"/>
              </a:lnSpc>
            </a:pPr>
            <a:r>
              <a:rPr lang="en-US" sz="3000">
                <a:solidFill>
                  <a:srgbClr val="FF914D"/>
                </a:solidFill>
                <a:latin typeface="Open Sans"/>
              </a:rPr>
              <a:t>Collaboration et Contribution : </a:t>
            </a:r>
            <a:r>
              <a:rPr lang="en-US" sz="3000">
                <a:solidFill>
                  <a:srgbClr val="FFFFFF"/>
                </a:solidFill>
                <a:latin typeface="Open Sans"/>
              </a:rPr>
              <a:t>La structure modulaire d'Omeka  et GIthub facilite la collaboration. </a:t>
            </a:r>
          </a:p>
          <a:p>
            <a:pPr>
              <a:lnSpc>
                <a:spcPts val="4200"/>
              </a:lnSpc>
            </a:pPr>
            <a:r>
              <a:rPr lang="en-US" sz="3000">
                <a:solidFill>
                  <a:srgbClr val="FFFFFF"/>
                </a:solidFill>
                <a:latin typeface="Open Sans"/>
              </a:rPr>
              <a:t>Plusieurs utilisateurs peuvent ajouter ou modifier des arguments. </a:t>
            </a:r>
          </a:p>
          <a:p>
            <a:pPr>
              <a:lnSpc>
                <a:spcPts val="4200"/>
              </a:lnSpc>
            </a:pPr>
            <a:endParaRPr lang="en-US" sz="3000">
              <a:solidFill>
                <a:srgbClr val="FFFFFF"/>
              </a:solidFill>
              <a:latin typeface="Open Sans"/>
            </a:endParaRPr>
          </a:p>
          <a:p>
            <a:pPr>
              <a:lnSpc>
                <a:spcPts val="4200"/>
              </a:lnSpc>
            </a:pPr>
            <a:endParaRPr lang="en-US" sz="3000">
              <a:solidFill>
                <a:srgbClr val="FFFFFF"/>
              </a:solidFill>
              <a:latin typeface="Open Sans"/>
            </a:endParaRPr>
          </a:p>
          <a:p>
            <a:pPr>
              <a:lnSpc>
                <a:spcPts val="4200"/>
              </a:lnSpc>
            </a:pPr>
            <a:endParaRPr lang="en-US" sz="3000">
              <a:solidFill>
                <a:srgbClr val="FFFFFF"/>
              </a:solidFill>
              <a:latin typeface="Open Sans"/>
            </a:endParaRPr>
          </a:p>
        </p:txBody>
      </p:sp>
      <p:sp>
        <p:nvSpPr>
          <p:cNvPr id="3" name="TextBox 3"/>
          <p:cNvSpPr txBox="1"/>
          <p:nvPr/>
        </p:nvSpPr>
        <p:spPr>
          <a:xfrm>
            <a:off x="6649973" y="517843"/>
            <a:ext cx="3707110" cy="919947"/>
          </a:xfrm>
          <a:prstGeom prst="rect">
            <a:avLst/>
          </a:prstGeom>
        </p:spPr>
        <p:txBody>
          <a:bodyPr lIns="0" tIns="0" rIns="0" bIns="0" rtlCol="0" anchor="t">
            <a:spAutoFit/>
          </a:bodyPr>
          <a:lstStyle/>
          <a:p>
            <a:pPr algn="ctr">
              <a:lnSpc>
                <a:spcPts val="7569"/>
              </a:lnSpc>
              <a:spcBef>
                <a:spcPct val="0"/>
              </a:spcBef>
            </a:pPr>
            <a:r>
              <a:rPr lang="en-US" sz="5406">
                <a:solidFill>
                  <a:srgbClr val="FF914D"/>
                </a:solidFill>
                <a:latin typeface="Open Sans"/>
              </a:rPr>
              <a:t>Conclusion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02B30"/>
        </a:solidFill>
        <a:effectLst/>
      </p:bgPr>
    </p:bg>
    <p:spTree>
      <p:nvGrpSpPr>
        <p:cNvPr id="1" name=""/>
        <p:cNvGrpSpPr/>
        <p:nvPr/>
      </p:nvGrpSpPr>
      <p:grpSpPr>
        <a:xfrm>
          <a:off x="0" y="0"/>
          <a:ext cx="0" cy="0"/>
          <a:chOff x="0" y="0"/>
          <a:chExt cx="0" cy="0"/>
        </a:xfrm>
      </p:grpSpPr>
      <p:sp>
        <p:nvSpPr>
          <p:cNvPr id="2" name="TextBox 2"/>
          <p:cNvSpPr txBox="1"/>
          <p:nvPr/>
        </p:nvSpPr>
        <p:spPr>
          <a:xfrm>
            <a:off x="2693194" y="2853816"/>
            <a:ext cx="12901612" cy="3195319"/>
          </a:xfrm>
          <a:prstGeom prst="rect">
            <a:avLst/>
          </a:prstGeom>
        </p:spPr>
        <p:txBody>
          <a:bodyPr lIns="0" tIns="0" rIns="0" bIns="0" rtlCol="0" anchor="t">
            <a:spAutoFit/>
          </a:bodyPr>
          <a:lstStyle/>
          <a:p>
            <a:pPr algn="ctr">
              <a:lnSpc>
                <a:spcPts val="12880"/>
              </a:lnSpc>
            </a:pPr>
            <a:r>
              <a:rPr lang="en-US" sz="9200">
                <a:solidFill>
                  <a:srgbClr val="FFFFFF"/>
                </a:solidFill>
                <a:latin typeface="Open Sans Bold"/>
              </a:rPr>
              <a:t>Merci de votre attention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Personnalisé</PresentationFormat>
  <Paragraphs>42</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Calibri</vt:lpstr>
      <vt:lpstr>Archivo Narrow</vt:lpstr>
      <vt:lpstr>Open Sans</vt:lpstr>
      <vt:lpstr>DM Sans Bold</vt:lpstr>
      <vt:lpstr>Arial</vt:lpstr>
      <vt:lpstr>Open Sans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 Orange Technologie Motifs 5G Technologie Technologie Présentation</dc:title>
  <cp:lastModifiedBy>Zohra SEHIL</cp:lastModifiedBy>
  <cp:revision>2</cp:revision>
  <dcterms:created xsi:type="dcterms:W3CDTF">2006-08-16T00:00:00Z</dcterms:created>
  <dcterms:modified xsi:type="dcterms:W3CDTF">2024-01-26T10:50:28Z</dcterms:modified>
  <dc:identifier>DAF67F1dtHQ</dc:identifier>
</cp:coreProperties>
</file>