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8" r:id="rId3"/>
    <p:sldId id="276" r:id="rId4"/>
    <p:sldId id="277" r:id="rId5"/>
    <p:sldId id="281" r:id="rId6"/>
    <p:sldId id="262" r:id="rId7"/>
    <p:sldId id="259" r:id="rId8"/>
    <p:sldId id="268" r:id="rId9"/>
    <p:sldId id="269" r:id="rId10"/>
    <p:sldId id="270" r:id="rId11"/>
    <p:sldId id="271" r:id="rId12"/>
    <p:sldId id="273" r:id="rId13"/>
    <p:sldId id="272" r:id="rId14"/>
    <p:sldId id="274" r:id="rId15"/>
    <p:sldId id="275" r:id="rId16"/>
    <p:sldId id="265" r:id="rId17"/>
    <p:sldId id="260" r:id="rId18"/>
    <p:sldId id="261" r:id="rId19"/>
    <p:sldId id="263" r:id="rId20"/>
    <p:sldId id="264" r:id="rId21"/>
    <p:sldId id="266" r:id="rId22"/>
    <p:sldId id="279" r:id="rId23"/>
    <p:sldId id="280" r:id="rId24"/>
    <p:sldId id="278"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63" autoAdjust="0"/>
    <p:restoredTop sz="70993" autoAdjust="0"/>
  </p:normalViewPr>
  <p:slideViewPr>
    <p:cSldViewPr>
      <p:cViewPr varScale="1">
        <p:scale>
          <a:sx n="79" d="100"/>
          <a:sy n="79" d="100"/>
        </p:scale>
        <p:origin x="-1050" y="-90"/>
      </p:cViewPr>
      <p:guideLst>
        <p:guide orient="horz" pos="2160"/>
        <p:guide pos="2880"/>
      </p:guideLst>
    </p:cSldViewPr>
  </p:slideViewPr>
  <p:notesTextViewPr>
    <p:cViewPr>
      <p:scale>
        <a:sx n="100" d="100"/>
        <a:sy n="100" d="100"/>
      </p:scale>
      <p:origin x="0" y="0"/>
    </p:cViewPr>
  </p:notesTextViewPr>
  <p:notesViewPr>
    <p:cSldViewPr>
      <p:cViewPr varScale="1">
        <p:scale>
          <a:sx n="96" d="100"/>
          <a:sy n="96" d="100"/>
        </p:scale>
        <p:origin x="-250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EA9EF-81D2-4C4A-A5BC-36E58E3B2B3D}" type="datetimeFigureOut">
              <a:rPr lang="en-US" smtClean="0"/>
              <a:t>12/31/2008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12529F-1C96-4973-8AB4-94291884629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12529F-1C96-4973-8AB4-942918846294}"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Actuators palette – This palette contains built in support for different actuators.  Motor Controllers, Servos, Relay, Solenoid, and Compressor.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of the APIs in the palette work on the same paradigm as the sensor palettes.  Open a reference to the actuator that you would like to use, set one or more values then close the reference to the actuator.  In some cases, you can get a value from the actuator as well as setting it.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may be a good time to talk about how the processor the compressor is spun off.  Also, about how you have to feed the watchdog or shut it off in order to use an actuator.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that there are examples for all of these APIs. </a:t>
            </a:r>
          </a:p>
        </p:txBody>
      </p:sp>
      <p:sp>
        <p:nvSpPr>
          <p:cNvPr id="4" name="Slide Number Placeholder 3"/>
          <p:cNvSpPr>
            <a:spLocks noGrp="1"/>
          </p:cNvSpPr>
          <p:nvPr>
            <p:ph type="sldNum" sz="quarter" idx="10"/>
          </p:nvPr>
        </p:nvSpPr>
        <p:spPr/>
        <p:txBody>
          <a:bodyPr/>
          <a:lstStyle/>
          <a:p>
            <a:fld id="{6B12529F-1C96-4973-8AB4-942918846294}"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IO palette – This palette contains lower level access to the digital and analog modules.  All of these </a:t>
            </a:r>
            <a:r>
              <a:rPr lang="en-US" baseline="0" dirty="0" err="1" smtClean="0"/>
              <a:t>Input/Output</a:t>
            </a:r>
            <a:r>
              <a:rPr lang="en-US" baseline="0" dirty="0" smtClean="0"/>
              <a:t> palettes have very simple Open, Get/Set, Close interfaces.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may want to note here how you do not expect people to be using the PWM API directly with all the stuff that is already provided to them in the Robot Drive palette.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also more advanced analog functions in this palette for using accumulators, doing averaging, and analog triggering.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that there are examples for all of these APIs.</a:t>
            </a:r>
          </a:p>
        </p:txBody>
      </p:sp>
      <p:sp>
        <p:nvSpPr>
          <p:cNvPr id="4" name="Slide Number Placeholder 3"/>
          <p:cNvSpPr>
            <a:spLocks noGrp="1"/>
          </p:cNvSpPr>
          <p:nvPr>
            <p:ph type="sldNum" sz="quarter" idx="10"/>
          </p:nvPr>
        </p:nvSpPr>
        <p:spPr/>
        <p:txBody>
          <a:bodyPr/>
          <a:lstStyle/>
          <a:p>
            <a:fld id="{6B12529F-1C96-4973-8AB4-942918846294}"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Camera Palette:  Note that this palette is only for interfacing with the camera and getting images.  It doesn’t have any functions on it for image processing.  You can find those functions in the FIRST Vision palette.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use most of the functions on this palette to Open and Close references to the camera, Start and Stop the camera from acquiring images and to actually obtain the images from the camera.  There is one function, that is used from the host computer rather than on the </a:t>
            </a:r>
            <a:r>
              <a:rPr lang="en-US" baseline="0" dirty="0" err="1" smtClean="0"/>
              <a:t>cRIO</a:t>
            </a:r>
            <a:r>
              <a:rPr lang="en-US" baseline="0" dirty="0" smtClean="0"/>
              <a:t> Controller:  Get Image from Controller.  You can use this function on the PC side in order to obtain images from the </a:t>
            </a:r>
            <a:r>
              <a:rPr lang="en-US" baseline="0" dirty="0" err="1" smtClean="0"/>
              <a:t>cRIO</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also a </a:t>
            </a:r>
            <a:r>
              <a:rPr lang="en-US" baseline="0" dirty="0" err="1" smtClean="0"/>
              <a:t>subpalette</a:t>
            </a:r>
            <a:r>
              <a:rPr lang="en-US" baseline="0" dirty="0" smtClean="0"/>
              <a:t> for setting properties on the camera.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included a variety of vision examples that use the APIs in the palette in order to obtain images.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B12529F-1C96-4973-8AB4-942918846294}"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Driver Station Palette:  Contains various functions for communicating with the driver station.  You can start and stop communication (this should be handled for you in the starter framework), set the user data that will be sent back to the computer, and get the digital and analog values from devices that are connected to the driver station.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also a link to the joystick </a:t>
            </a:r>
            <a:r>
              <a:rPr lang="en-US" baseline="0" dirty="0" err="1" smtClean="0"/>
              <a:t>subpalette</a:t>
            </a:r>
            <a:r>
              <a:rPr lang="en-US" baseline="0" dirty="0" smtClean="0"/>
              <a:t> to get information from up to 4 joysticks that are connected to the driver station.</a:t>
            </a:r>
          </a:p>
        </p:txBody>
      </p:sp>
      <p:sp>
        <p:nvSpPr>
          <p:cNvPr id="4" name="Slide Number Placeholder 3"/>
          <p:cNvSpPr>
            <a:spLocks noGrp="1"/>
          </p:cNvSpPr>
          <p:nvPr>
            <p:ph type="sldNum" sz="quarter" idx="10"/>
          </p:nvPr>
        </p:nvSpPr>
        <p:spPr/>
        <p:txBody>
          <a:bodyPr/>
          <a:lstStyle/>
          <a:p>
            <a:fld id="{6B12529F-1C96-4973-8AB4-942918846294}"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Communications palette:  This palette contains APIs for Serial, I2C, and SPI interfaces.</a:t>
            </a:r>
          </a:p>
        </p:txBody>
      </p:sp>
      <p:sp>
        <p:nvSpPr>
          <p:cNvPr id="4" name="Slide Number Placeholder 3"/>
          <p:cNvSpPr>
            <a:spLocks noGrp="1"/>
          </p:cNvSpPr>
          <p:nvPr>
            <p:ph type="sldNum" sz="quarter" idx="10"/>
          </p:nvPr>
        </p:nvSpPr>
        <p:spPr/>
        <p:txBody>
          <a:bodyPr/>
          <a:lstStyle/>
          <a:p>
            <a:fld id="{6B12529F-1C96-4973-8AB4-942918846294}"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Utilties</a:t>
            </a:r>
            <a:r>
              <a:rPr lang="en-US" baseline="0" dirty="0" smtClean="0"/>
              <a:t> palette:  This palette contains functions for getting/setting information on the </a:t>
            </a:r>
            <a:r>
              <a:rPr lang="en-US" baseline="0" dirty="0" err="1" smtClean="0"/>
              <a:t>cRIO</a:t>
            </a:r>
            <a:r>
              <a:rPr lang="en-US" baseline="0" dirty="0" smtClean="0"/>
              <a:t> such as the FPGA version number, the state of the LEDs on the front of the </a:t>
            </a:r>
            <a:r>
              <a:rPr lang="en-US" baseline="0" dirty="0" err="1" smtClean="0"/>
              <a:t>cRIO</a:t>
            </a:r>
            <a:r>
              <a:rPr lang="en-US" baseline="0" dirty="0" smtClean="0"/>
              <a:t> and the user switch on the </a:t>
            </a:r>
            <a:r>
              <a:rPr lang="en-US" baseline="0" dirty="0" err="1" smtClean="0"/>
              <a:t>cRIO</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also </a:t>
            </a:r>
            <a:r>
              <a:rPr lang="en-US" baseline="0" dirty="0" err="1" smtClean="0"/>
              <a:t>subpalettes</a:t>
            </a:r>
            <a:r>
              <a:rPr lang="en-US" baseline="0" dirty="0" smtClean="0"/>
              <a:t> for the User Watchdog and Interrupts.  Discuss these as much as you think the audience needs to hear.</a:t>
            </a:r>
          </a:p>
        </p:txBody>
      </p:sp>
      <p:sp>
        <p:nvSpPr>
          <p:cNvPr id="4" name="Slide Number Placeholder 3"/>
          <p:cNvSpPr>
            <a:spLocks noGrp="1"/>
          </p:cNvSpPr>
          <p:nvPr>
            <p:ph type="sldNum" sz="quarter" idx="10"/>
          </p:nvPr>
        </p:nvSpPr>
        <p:spPr/>
        <p:txBody>
          <a:bodyPr/>
          <a:lstStyle/>
          <a:p>
            <a:fld id="{6B12529F-1C96-4973-8AB4-942918846294}"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12529F-1C96-4973-8AB4-942918846294}"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12529F-1C96-4973-8AB4-942918846294}"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12529F-1C96-4973-8AB4-942918846294}"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12529F-1C96-4973-8AB4-942918846294}"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LabVIEW palette – initial view is restricted for new users.  In order to switch to the full palette set – use Switch Palette Set… in the tools menu.  You get the standard LabVIEW palettes as well as 2 palettes that are specific to the FRC competition.  FIRST Vision and WPI Robotics Library.  The FIRST Vision palette will be mainly discussed in a later session.  This session will focus primarily on the WPI Robotics Library.  In addition to standard LabVIEW, we have also included the PID toolkit in the FRC installation.  We will cover PID basics in the sessions as well.</a:t>
            </a:r>
          </a:p>
          <a:p>
            <a:endParaRPr lang="en-US" dirty="0" smtClean="0"/>
          </a:p>
          <a:p>
            <a:r>
              <a:rPr lang="en-US" dirty="0" smtClean="0"/>
              <a:t>All of the functions in the palettes have additional help associated with them.  If you have Context</a:t>
            </a:r>
            <a:r>
              <a:rPr lang="en-US" baseline="0" dirty="0" smtClean="0"/>
              <a:t> Help open (Ctrl-H) you can get a brief description of a palette or function with the option to access more detailed help.</a:t>
            </a:r>
            <a:endParaRPr lang="en-US" dirty="0"/>
          </a:p>
        </p:txBody>
      </p:sp>
      <p:sp>
        <p:nvSpPr>
          <p:cNvPr id="4" name="Slide Number Placeholder 3"/>
          <p:cNvSpPr>
            <a:spLocks noGrp="1"/>
          </p:cNvSpPr>
          <p:nvPr>
            <p:ph type="sldNum" sz="quarter" idx="10"/>
          </p:nvPr>
        </p:nvSpPr>
        <p:spPr/>
        <p:txBody>
          <a:bodyPr/>
          <a:lstStyle/>
          <a:p>
            <a:fld id="{6B12529F-1C96-4973-8AB4-942918846294}"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12529F-1C96-4973-8AB4-942918846294}"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12529F-1C96-4973-8AB4-942918846294}"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12529F-1C96-4973-8AB4-942918846294}"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12529F-1C96-4973-8AB4-942918846294}"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12529F-1C96-4973-8AB4-942918846294}"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12529F-1C96-4973-8AB4-942918846294}" type="slidenum">
              <a:rPr lang="en-US" smtClean="0"/>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12529F-1C96-4973-8AB4-942918846294}"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12529F-1C96-4973-8AB4-942918846294}"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Dependencies</a:t>
            </a:r>
            <a:r>
              <a:rPr lang="en-US" baseline="0" dirty="0" smtClean="0"/>
              <a:t> -&gt; vi.lib - &gt; </a:t>
            </a:r>
            <a:r>
              <a:rPr lang="en-US" baseline="0" dirty="0" err="1" smtClean="0"/>
              <a:t>NI_FPGA_Interface.lvlib</a:t>
            </a:r>
            <a:r>
              <a:rPr lang="en-US" baseline="0" dirty="0" smtClean="0"/>
              <a:t> -&gt; Error Management -&gt; Error Display.vi</a:t>
            </a:r>
          </a:p>
          <a:p>
            <a:r>
              <a:rPr lang="en-US" dirty="0" smtClean="0"/>
              <a:t>C:\Program Files\National Instruments\LabVIEW 8.5\vi.lib\Robotics Library\</a:t>
            </a:r>
            <a:r>
              <a:rPr lang="en-US" dirty="0" err="1" smtClean="0"/>
              <a:t>NIFPGAInterface</a:t>
            </a:r>
            <a:r>
              <a:rPr lang="en-US" dirty="0" smtClean="0"/>
              <a:t>\</a:t>
            </a:r>
            <a:r>
              <a:rPr lang="en-US" dirty="0" err="1" smtClean="0"/>
              <a:t>ErrorManagement</a:t>
            </a:r>
            <a:r>
              <a:rPr lang="en-US" smtClean="0"/>
              <a:t>\ErrorDisplay.vi</a:t>
            </a:r>
            <a:endParaRPr lang="en-US" dirty="0"/>
          </a:p>
        </p:txBody>
      </p:sp>
      <p:sp>
        <p:nvSpPr>
          <p:cNvPr id="4" name="Slide Number Placeholder 3"/>
          <p:cNvSpPr>
            <a:spLocks noGrp="1"/>
          </p:cNvSpPr>
          <p:nvPr>
            <p:ph type="sldNum" sz="quarter" idx="10"/>
          </p:nvPr>
        </p:nvSpPr>
        <p:spPr/>
        <p:txBody>
          <a:bodyPr/>
          <a:lstStyle/>
          <a:p>
            <a:fld id="{6B12529F-1C96-4973-8AB4-942918846294}"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LabVIEW palette – initial view is restricted for new users.  In order to switch to the full palette set – use Switch Palette Set… in the tools menu.  You get the standard LabVIEW palettes as well as 2 palettes that are specific to the FRC competition.  FIRST Vision and WPI Robotics Library.  The FIRST Vision palette will be mainly discussed in a later session.  This session will focus primarily on the WPI Robotics Library.  In addition to standard LabVIEW, we have also included the PID toolkit in the FRC installation.  We will cover PID basics in the sessions as well.</a:t>
            </a:r>
          </a:p>
          <a:p>
            <a:endParaRPr lang="en-US" dirty="0" smtClean="0"/>
          </a:p>
          <a:p>
            <a:r>
              <a:rPr lang="en-US" dirty="0" smtClean="0"/>
              <a:t>All of the functions in the palettes have additional help associated with them.  If you have Context</a:t>
            </a:r>
            <a:r>
              <a:rPr lang="en-US" baseline="0" dirty="0" smtClean="0"/>
              <a:t> Help open (Ctrl-H) you can get a brief description of a palette or function with the option to access more detailed help.</a:t>
            </a:r>
            <a:endParaRPr lang="en-US" dirty="0"/>
          </a:p>
        </p:txBody>
      </p:sp>
      <p:sp>
        <p:nvSpPr>
          <p:cNvPr id="4" name="Slide Number Placeholder 3"/>
          <p:cNvSpPr>
            <a:spLocks noGrp="1"/>
          </p:cNvSpPr>
          <p:nvPr>
            <p:ph type="sldNum" sz="quarter" idx="10"/>
          </p:nvPr>
        </p:nvSpPr>
        <p:spPr/>
        <p:txBody>
          <a:bodyPr/>
          <a:lstStyle/>
          <a:p>
            <a:fld id="{6B12529F-1C96-4973-8AB4-942918846294}"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WPI</a:t>
            </a:r>
            <a:r>
              <a:rPr lang="en-US" baseline="0" dirty="0" smtClean="0"/>
              <a:t> is used to interface with various devices including the </a:t>
            </a:r>
            <a:r>
              <a:rPr lang="en-US" baseline="0" dirty="0" err="1" smtClean="0"/>
              <a:t>cRIO</a:t>
            </a:r>
            <a:r>
              <a:rPr lang="en-US" baseline="0" dirty="0" smtClean="0"/>
              <a:t>, sensors, actuators, the camera, the driver station etc…</a:t>
            </a:r>
          </a:p>
          <a:p>
            <a:endParaRPr lang="en-US" baseline="0" dirty="0" smtClean="0"/>
          </a:p>
          <a:p>
            <a:r>
              <a:rPr lang="en-US" baseline="0" dirty="0" smtClean="0"/>
              <a:t>The functionality will match what is available in the C/C++ version of WPI Lib, but because of language differences, the actual implementation may differ.</a:t>
            </a:r>
          </a:p>
          <a:p>
            <a:endParaRPr lang="en-US" baseline="0" dirty="0" smtClean="0"/>
          </a:p>
          <a:p>
            <a:r>
              <a:rPr lang="en-US" baseline="0" dirty="0" smtClean="0"/>
              <a:t>Talk about the different palettes in a greater detail:</a:t>
            </a:r>
          </a:p>
          <a:p>
            <a:endParaRPr lang="en-US" baseline="0" dirty="0" smtClean="0"/>
          </a:p>
        </p:txBody>
      </p:sp>
      <p:sp>
        <p:nvSpPr>
          <p:cNvPr id="4" name="Slide Number Placeholder 3"/>
          <p:cNvSpPr>
            <a:spLocks noGrp="1"/>
          </p:cNvSpPr>
          <p:nvPr>
            <p:ph type="sldNum" sz="quarter" idx="10"/>
          </p:nvPr>
        </p:nvSpPr>
        <p:spPr/>
        <p:txBody>
          <a:bodyPr/>
          <a:lstStyle/>
          <a:p>
            <a:fld id="{6B12529F-1C96-4973-8AB4-942918846294}"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Robot Drive – This palette gives you APIs for driving the robot.  There are higher level options for 2 and 4 wheel driving, tank, arcade, </a:t>
            </a:r>
            <a:r>
              <a:rPr lang="en-US" baseline="0" dirty="0" err="1" smtClean="0"/>
              <a:t>holonomic</a:t>
            </a:r>
            <a:r>
              <a:rPr lang="en-US" baseline="0" dirty="0" smtClean="0"/>
              <a:t> etc…    You use these by specifying 2 or 4 wheel drive and opening a reference for those motors (specifying type).  Then you can pass the reference into your desired drive mechanism.  Later in this presentation we will take a more in-depth look at how to use the </a:t>
            </a:r>
            <a:r>
              <a:rPr lang="en-US" baseline="0" dirty="0" err="1" smtClean="0"/>
              <a:t>RobotDrive</a:t>
            </a:r>
            <a:r>
              <a:rPr lang="en-US" baseline="0" dirty="0" smtClean="0"/>
              <a:t>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palette also contains </a:t>
            </a:r>
            <a:r>
              <a:rPr lang="en-US" baseline="0" dirty="0" err="1" smtClean="0"/>
              <a:t>subpalettes</a:t>
            </a:r>
            <a:r>
              <a:rPr lang="en-US" baseline="0" dirty="0" smtClean="0"/>
              <a:t> for getting information from up to 4 joysticks (via the DS) and controlling the motor controllers directly using the PWM channel.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that there are existing examples for how to use the arcade drive, tank drive, motor control, getting joystick values, and do custom motor scaling.</a:t>
            </a:r>
          </a:p>
        </p:txBody>
      </p:sp>
      <p:sp>
        <p:nvSpPr>
          <p:cNvPr id="4" name="Slide Number Placeholder 3"/>
          <p:cNvSpPr>
            <a:spLocks noGrp="1"/>
          </p:cNvSpPr>
          <p:nvPr>
            <p:ph type="sldNum" sz="quarter" idx="10"/>
          </p:nvPr>
        </p:nvSpPr>
        <p:spPr/>
        <p:txBody>
          <a:bodyPr/>
          <a:lstStyle/>
          <a:p>
            <a:fld id="{6B12529F-1C96-4973-8AB4-942918846294}"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Sensors palette – This palette contains built in sensor support for different sensors.  Accelerometer, Counter, Encoder, Gyro, and Ultrasonic.  Later in this presentation we will take a more in depth look at two of the more commonly used sensors:  the Gyro and Encoder.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of the APIs in the palette work on the same paradigm.  Open a reference to the sensor that you would like to use, read one or more values from the sensor then close the reference.  Some of the sensors, like Counter and Encoder, will additionally need to be started/stopped/reset in order to take readings.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that there are examples for all of these APIs except ultrasonic.</a:t>
            </a:r>
          </a:p>
        </p:txBody>
      </p:sp>
      <p:sp>
        <p:nvSpPr>
          <p:cNvPr id="4" name="Slide Number Placeholder 3"/>
          <p:cNvSpPr>
            <a:spLocks noGrp="1"/>
          </p:cNvSpPr>
          <p:nvPr>
            <p:ph type="sldNum" sz="quarter" idx="10"/>
          </p:nvPr>
        </p:nvSpPr>
        <p:spPr/>
        <p:txBody>
          <a:bodyPr/>
          <a:lstStyle/>
          <a:p>
            <a:fld id="{6B12529F-1C96-4973-8AB4-942918846294}"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F120E07E-603B-4F48-9B92-FD017F3B6319}" type="datetimeFigureOut">
              <a:rPr lang="en-US" smtClean="0"/>
              <a:t>12/31/2008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F58141E-34C1-4DCB-9831-1E287E9FF48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20E07E-603B-4F48-9B92-FD017F3B6319}" type="datetimeFigureOut">
              <a:rPr lang="en-US" smtClean="0"/>
              <a:t>12/31/2008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58141E-34C1-4DCB-9831-1E287E9FF4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120E07E-603B-4F48-9B92-FD017F3B6319}" type="datetimeFigureOut">
              <a:rPr lang="en-US" smtClean="0"/>
              <a:t>12/31/2008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58141E-34C1-4DCB-9831-1E287E9FF4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183880" cy="670560"/>
          </a:xfrm>
        </p:spPr>
        <p:txBody>
          <a:bodyPr/>
          <a:lstStyle>
            <a:extLst/>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304800" y="1143000"/>
            <a:ext cx="8534400" cy="5410200"/>
          </a:xfrm>
        </p:spPr>
        <p:txBody>
          <a:bodyPr/>
          <a:lstStyle>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Rounded Rectangle 6"/>
          <p:cNvSpPr/>
          <p:nvPr userDrawn="1"/>
        </p:nvSpPr>
        <p:spPr>
          <a:xfrm>
            <a:off x="228600" y="228600"/>
            <a:ext cx="8686800" cy="6400800"/>
          </a:xfrm>
          <a:prstGeom prst="roundRect">
            <a:avLst>
              <a:gd name="adj" fmla="val 3668"/>
            </a:avLst>
          </a:prstGeom>
          <a:noFill/>
          <a:ln w="25400">
            <a:solidFill>
              <a:schemeClr val="tx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120E07E-603B-4F48-9B92-FD017F3B6319}" type="datetimeFigureOut">
              <a:rPr lang="en-US" smtClean="0"/>
              <a:t>12/31/2008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58141E-34C1-4DCB-9831-1E287E9FF48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20E07E-603B-4F48-9B92-FD017F3B6319}" type="datetimeFigureOut">
              <a:rPr lang="en-US" smtClean="0"/>
              <a:t>12/31/2008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F58141E-34C1-4DCB-9831-1E287E9FF48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120E07E-603B-4F48-9B92-FD017F3B6319}" type="datetimeFigureOut">
              <a:rPr lang="en-US" smtClean="0"/>
              <a:t>12/31/2008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F58141E-34C1-4DCB-9831-1E287E9FF4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120E07E-603B-4F48-9B92-FD017F3B6319}" type="datetimeFigureOut">
              <a:rPr lang="en-US" smtClean="0"/>
              <a:t>12/31/2008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F58141E-34C1-4DCB-9831-1E287E9FF4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120E07E-603B-4F48-9B92-FD017F3B6319}" type="datetimeFigureOut">
              <a:rPr lang="en-US" smtClean="0"/>
              <a:t>12/31/2008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F58141E-34C1-4DCB-9831-1E287E9FF4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20E07E-603B-4F48-9B92-FD017F3B6319}" type="datetimeFigureOut">
              <a:rPr lang="en-US" smtClean="0"/>
              <a:t>12/31/2008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F58141E-34C1-4DCB-9831-1E287E9FF48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120E07E-603B-4F48-9B92-FD017F3B6319}" type="datetimeFigureOut">
              <a:rPr lang="en-US" smtClean="0"/>
              <a:t>12/31/2008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F58141E-34C1-4DCB-9831-1E287E9FF48B}"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120E07E-603B-4F48-9B92-FD017F3B6319}" type="datetimeFigureOut">
              <a:rPr lang="en-US" smtClean="0"/>
              <a:t>12/31/2008</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F58141E-34C1-4DCB-9831-1E287E9FF4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FRC LabVIEW Software Overview</a:t>
            </a:r>
            <a:endParaRPr lang="en-US" dirty="0"/>
          </a:p>
        </p:txBody>
      </p:sp>
      <p:sp>
        <p:nvSpPr>
          <p:cNvPr id="3" name="Subtitle 2"/>
          <p:cNvSpPr>
            <a:spLocks noGrp="1"/>
          </p:cNvSpPr>
          <p:nvPr>
            <p:ph type="subTitle" idx="1"/>
          </p:nvPr>
        </p:nvSpPr>
        <p:spPr/>
        <p:txBody>
          <a:bodyPr>
            <a:normAutofit lnSpcReduction="10000"/>
          </a:bodyPr>
          <a:lstStyle/>
          <a:p>
            <a:r>
              <a:rPr lang="en-US" dirty="0" smtClean="0"/>
              <a:t>Joe Hershberger</a:t>
            </a:r>
          </a:p>
          <a:p>
            <a:r>
              <a:rPr lang="en-US" dirty="0" smtClean="0"/>
              <a:t>Staff Software Engineer</a:t>
            </a:r>
          </a:p>
          <a:p>
            <a:r>
              <a:rPr lang="en-US" dirty="0" smtClean="0"/>
              <a:t>National Instruments</a:t>
            </a:r>
            <a:endParaRPr lang="en-US" dirty="0"/>
          </a:p>
        </p:txBody>
      </p:sp>
      <p:pic>
        <p:nvPicPr>
          <p:cNvPr id="2051" name="Picture 3"/>
          <p:cNvPicPr>
            <a:picLocks noChangeAspect="1" noChangeArrowheads="1"/>
          </p:cNvPicPr>
          <p:nvPr/>
        </p:nvPicPr>
        <p:blipFill>
          <a:blip r:embed="rId3"/>
          <a:srcRect/>
          <a:stretch>
            <a:fillRect/>
          </a:stretch>
        </p:blipFill>
        <p:spPr bwMode="auto">
          <a:xfrm>
            <a:off x="609600" y="4419600"/>
            <a:ext cx="2443287" cy="1981200"/>
          </a:xfrm>
          <a:prstGeom prst="rect">
            <a:avLst/>
          </a:prstGeom>
          <a:noFill/>
          <a:ln w="9525">
            <a:noFill/>
            <a:miter lim="800000"/>
            <a:headEnd/>
            <a:tailEnd/>
          </a:ln>
          <a:effectLst/>
        </p:spPr>
      </p:pic>
      <p:sp>
        <p:nvSpPr>
          <p:cNvPr id="6" name="Rounded Rectangle 5"/>
          <p:cNvSpPr/>
          <p:nvPr/>
        </p:nvSpPr>
        <p:spPr>
          <a:xfrm>
            <a:off x="228600" y="228600"/>
            <a:ext cx="8686800" cy="6400800"/>
          </a:xfrm>
          <a:prstGeom prst="roundRect">
            <a:avLst>
              <a:gd name="adj" fmla="val 3321"/>
            </a:avLst>
          </a:prstGeom>
          <a:no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04800" y="1143000"/>
            <a:ext cx="8534400" cy="5410200"/>
          </a:xfrm>
          <a:prstGeom prst="rect">
            <a:avLst/>
          </a:prstGeom>
        </p:spPr>
        <p:txBody>
          <a:bodyPr vert="horz" lIns="182880" tIns="91440">
            <a:normAutofit/>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Contains</a:t>
            </a:r>
            <a:r>
              <a:rPr kumimoji="0" lang="en-US" sz="2800" b="0" i="0" u="none" strike="noStrike" kern="1200" cap="none" spc="0" normalizeH="0" noProof="0" dirty="0" smtClean="0">
                <a:ln>
                  <a:noFill/>
                </a:ln>
                <a:solidFill>
                  <a:schemeClr val="tx1"/>
                </a:solidFill>
                <a:effectLst/>
                <a:uLnTx/>
                <a:uFillTx/>
                <a:latin typeface="+mn-lt"/>
                <a:ea typeface="+mn-ea"/>
                <a:cs typeface="+mn-cs"/>
              </a:rPr>
              <a:t> </a:t>
            </a:r>
            <a:r>
              <a:rPr lang="en-US" sz="2800" dirty="0" smtClean="0"/>
              <a:t>S</a:t>
            </a:r>
            <a:r>
              <a:rPr kumimoji="0" lang="en-US" sz="2800" b="0" i="0" u="none" strike="noStrike" kern="1200" cap="none" spc="0" normalizeH="0" noProof="0" dirty="0" err="1" smtClean="0">
                <a:ln>
                  <a:noFill/>
                </a:ln>
                <a:solidFill>
                  <a:schemeClr val="tx1"/>
                </a:solidFill>
                <a:effectLst/>
                <a:uLnTx/>
                <a:uFillTx/>
                <a:latin typeface="+mn-lt"/>
                <a:ea typeface="+mn-ea"/>
                <a:cs typeface="+mn-cs"/>
              </a:rPr>
              <a:t>ubpalettes</a:t>
            </a:r>
            <a:r>
              <a:rPr kumimoji="0" lang="en-US" sz="2800" b="0" i="0" u="none" strike="noStrike" kern="1200" cap="none" spc="0" normalizeH="0" noProof="0" dirty="0" smtClean="0">
                <a:ln>
                  <a:noFill/>
                </a:ln>
                <a:solidFill>
                  <a:schemeClr val="tx1"/>
                </a:solidFill>
                <a:effectLst/>
                <a:uLnTx/>
                <a:uFillTx/>
                <a:latin typeface="+mn-lt"/>
                <a:ea typeface="+mn-ea"/>
                <a:cs typeface="+mn-cs"/>
              </a:rPr>
              <a:t>:</a:t>
            </a:r>
          </a:p>
          <a:p>
            <a:pPr marL="722376" lvl="1" indent="-265176">
              <a:spcBef>
                <a:spcPts val="250"/>
              </a:spcBef>
              <a:buClr>
                <a:schemeClr val="accent1"/>
              </a:buClr>
              <a:buSzPct val="80000"/>
              <a:buFont typeface="Wingdings 2"/>
              <a:buChar char=""/>
            </a:pPr>
            <a:r>
              <a:rPr lang="en-US" sz="2800" dirty="0" smtClean="0"/>
              <a:t>Motor Control</a:t>
            </a:r>
          </a:p>
          <a:p>
            <a:pPr marL="722376" lvl="1" indent="-265176">
              <a:spcBef>
                <a:spcPts val="250"/>
              </a:spcBef>
              <a:buClr>
                <a:schemeClr val="accent1"/>
              </a:buClr>
              <a:buSzPct val="80000"/>
              <a:buFont typeface="Wingdings 2"/>
              <a:buChar char=""/>
            </a:pPr>
            <a:r>
              <a:rPr lang="en-US" sz="2800" dirty="0" smtClean="0"/>
              <a:t>Servo</a:t>
            </a:r>
          </a:p>
          <a:p>
            <a:pPr marL="722376" lvl="1" indent="-265176">
              <a:spcBef>
                <a:spcPts val="250"/>
              </a:spcBef>
              <a:buClr>
                <a:schemeClr val="accent1"/>
              </a:buClr>
              <a:buSzPct val="80000"/>
              <a:buFont typeface="Wingdings 2"/>
              <a:buChar char=""/>
            </a:pPr>
            <a:r>
              <a:rPr lang="en-US" sz="2800" dirty="0" smtClean="0"/>
              <a:t>Relay</a:t>
            </a:r>
          </a:p>
          <a:p>
            <a:pPr marL="722376" lvl="1" indent="-265176">
              <a:spcBef>
                <a:spcPts val="250"/>
              </a:spcBef>
              <a:buClr>
                <a:schemeClr val="accent1"/>
              </a:buClr>
              <a:buSzPct val="80000"/>
              <a:buFont typeface="Wingdings 2"/>
              <a:buChar char=""/>
            </a:pPr>
            <a:r>
              <a:rPr lang="en-US" sz="2800" dirty="0" smtClean="0"/>
              <a:t>Solenoid</a:t>
            </a:r>
          </a:p>
          <a:p>
            <a:pPr marL="722376" lvl="1" indent="-265176">
              <a:spcBef>
                <a:spcPts val="250"/>
              </a:spcBef>
              <a:buClr>
                <a:schemeClr val="accent1"/>
              </a:buClr>
              <a:buSzPct val="80000"/>
              <a:buFont typeface="Wingdings 2"/>
              <a:buChar char=""/>
            </a:pPr>
            <a:r>
              <a:rPr lang="en-US" sz="2800" dirty="0" smtClean="0"/>
              <a:t>Compressor</a:t>
            </a: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smtClean="0"/>
              <a:t>Actuators</a:t>
            </a:r>
            <a:endParaRPr lang="en-US" dirty="0"/>
          </a:p>
        </p:txBody>
      </p:sp>
      <p:pic>
        <p:nvPicPr>
          <p:cNvPr id="7170" name="Picture 2"/>
          <p:cNvPicPr>
            <a:picLocks noChangeAspect="1" noChangeArrowheads="1"/>
          </p:cNvPicPr>
          <p:nvPr/>
        </p:nvPicPr>
        <p:blipFill>
          <a:blip r:embed="rId3"/>
          <a:srcRect/>
          <a:stretch>
            <a:fillRect/>
          </a:stretch>
        </p:blipFill>
        <p:spPr bwMode="auto">
          <a:xfrm>
            <a:off x="4800600" y="4419600"/>
            <a:ext cx="3581400" cy="19399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04800" y="1143000"/>
            <a:ext cx="8534400" cy="5410200"/>
          </a:xfrm>
          <a:prstGeom prst="rect">
            <a:avLst/>
          </a:prstGeom>
        </p:spPr>
        <p:txBody>
          <a:bodyPr vert="horz" lIns="182880" tIns="91440">
            <a:normAutofit/>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Contains</a:t>
            </a:r>
            <a:r>
              <a:rPr kumimoji="0" lang="en-US" sz="2800" b="0" i="0" u="none" strike="noStrike" kern="1200" cap="none" spc="0" normalizeH="0" noProof="0" dirty="0" smtClean="0">
                <a:ln>
                  <a:noFill/>
                </a:ln>
                <a:solidFill>
                  <a:schemeClr val="tx1"/>
                </a:solidFill>
                <a:effectLst/>
                <a:uLnTx/>
                <a:uFillTx/>
                <a:latin typeface="+mn-lt"/>
                <a:ea typeface="+mn-ea"/>
                <a:cs typeface="+mn-cs"/>
              </a:rPr>
              <a:t> </a:t>
            </a:r>
            <a:r>
              <a:rPr lang="en-US" sz="2800" dirty="0" smtClean="0"/>
              <a:t>S</a:t>
            </a:r>
            <a:r>
              <a:rPr kumimoji="0" lang="en-US" sz="2800" b="0" i="0" u="none" strike="noStrike" kern="1200" cap="none" spc="0" normalizeH="0" noProof="0" dirty="0" err="1" smtClean="0">
                <a:ln>
                  <a:noFill/>
                </a:ln>
                <a:solidFill>
                  <a:schemeClr val="tx1"/>
                </a:solidFill>
                <a:effectLst/>
                <a:uLnTx/>
                <a:uFillTx/>
                <a:latin typeface="+mn-lt"/>
                <a:ea typeface="+mn-ea"/>
                <a:cs typeface="+mn-cs"/>
              </a:rPr>
              <a:t>ubpalettes</a:t>
            </a:r>
            <a:r>
              <a:rPr kumimoji="0" lang="en-US" sz="2800" b="0" i="0" u="none" strike="noStrike" kern="1200" cap="none" spc="0" normalizeH="0" noProof="0" dirty="0" smtClean="0">
                <a:ln>
                  <a:noFill/>
                </a:ln>
                <a:solidFill>
                  <a:schemeClr val="tx1"/>
                </a:solidFill>
                <a:effectLst/>
                <a:uLnTx/>
                <a:uFillTx/>
                <a:latin typeface="+mn-lt"/>
                <a:ea typeface="+mn-ea"/>
                <a:cs typeface="+mn-cs"/>
              </a:rPr>
              <a:t>:</a:t>
            </a:r>
          </a:p>
          <a:p>
            <a:pPr marL="722376" lvl="1" indent="-265176">
              <a:spcBef>
                <a:spcPts val="250"/>
              </a:spcBef>
              <a:buClr>
                <a:schemeClr val="accent1"/>
              </a:buClr>
              <a:buSzPct val="80000"/>
              <a:buFont typeface="Wingdings 2"/>
              <a:buChar char=""/>
            </a:pPr>
            <a:r>
              <a:rPr lang="en-US" sz="2800" dirty="0" smtClean="0"/>
              <a:t>Digital Input</a:t>
            </a:r>
          </a:p>
          <a:p>
            <a:pPr marL="722376" lvl="1" indent="-265176">
              <a:spcBef>
                <a:spcPts val="250"/>
              </a:spcBef>
              <a:buClr>
                <a:schemeClr val="accent1"/>
              </a:buClr>
              <a:buSzPct val="80000"/>
              <a:buFont typeface="Wingdings 2"/>
              <a:buChar char=""/>
            </a:pPr>
            <a:r>
              <a:rPr lang="en-US" sz="2800" dirty="0" smtClean="0"/>
              <a:t>Digital Output</a:t>
            </a:r>
          </a:p>
          <a:p>
            <a:pPr marL="722376" lvl="1" indent="-265176">
              <a:spcBef>
                <a:spcPts val="250"/>
              </a:spcBef>
              <a:buClr>
                <a:schemeClr val="accent1"/>
              </a:buClr>
              <a:buSzPct val="80000"/>
              <a:buFont typeface="Wingdings 2"/>
              <a:buChar char=""/>
            </a:pPr>
            <a:r>
              <a:rPr lang="en-US" sz="2800" dirty="0" smtClean="0"/>
              <a:t>PWM</a:t>
            </a:r>
          </a:p>
          <a:p>
            <a:pPr marL="722376" lvl="1" indent="-265176">
              <a:spcBef>
                <a:spcPts val="250"/>
              </a:spcBef>
              <a:buClr>
                <a:schemeClr val="accent1"/>
              </a:buClr>
              <a:buSzPct val="80000"/>
              <a:buFont typeface="Wingdings 2"/>
              <a:buChar char=""/>
            </a:pPr>
            <a:r>
              <a:rPr lang="en-US" sz="2800" dirty="0" smtClean="0"/>
              <a:t>Analog Channel</a:t>
            </a:r>
          </a:p>
          <a:p>
            <a:pPr marL="722376" lvl="1" indent="-265176">
              <a:spcBef>
                <a:spcPts val="250"/>
              </a:spcBef>
              <a:buClr>
                <a:schemeClr val="accent1"/>
              </a:buClr>
              <a:buSzPct val="80000"/>
              <a:buFont typeface="Wingdings 2"/>
              <a:buChar char=""/>
            </a:pPr>
            <a:r>
              <a:rPr lang="en-US" sz="2800" dirty="0" smtClean="0"/>
              <a:t>Analog Trigger</a:t>
            </a: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smtClean="0"/>
              <a:t>IO</a:t>
            </a:r>
            <a:endParaRPr lang="en-US" dirty="0"/>
          </a:p>
        </p:txBody>
      </p:sp>
      <p:pic>
        <p:nvPicPr>
          <p:cNvPr id="8194" name="Picture 2"/>
          <p:cNvPicPr>
            <a:picLocks noChangeAspect="1" noChangeArrowheads="1"/>
          </p:cNvPicPr>
          <p:nvPr/>
        </p:nvPicPr>
        <p:blipFill>
          <a:blip r:embed="rId3"/>
          <a:srcRect/>
          <a:stretch>
            <a:fillRect/>
          </a:stretch>
        </p:blipFill>
        <p:spPr bwMode="auto">
          <a:xfrm>
            <a:off x="5638800" y="3733800"/>
            <a:ext cx="2990850" cy="272499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04800" y="1143000"/>
            <a:ext cx="8534400" cy="5410200"/>
          </a:xfrm>
          <a:prstGeom prst="rect">
            <a:avLst/>
          </a:prstGeom>
        </p:spPr>
        <p:txBody>
          <a:bodyPr vert="horz" lIns="182880" tIns="91440">
            <a:normAutofit/>
          </a:bodyPr>
          <a:lstStyle/>
          <a:p>
            <a:pPr marL="265176" lvl="0" indent="-265176">
              <a:spcBef>
                <a:spcPts val="250"/>
              </a:spcBef>
              <a:buClr>
                <a:schemeClr val="accent1"/>
              </a:buClr>
              <a:buSzPct val="80000"/>
              <a:buFont typeface="Wingdings 2"/>
              <a:buChar char=""/>
              <a:defRPr/>
            </a:pPr>
            <a:r>
              <a:rPr lang="en-US" sz="2800" dirty="0"/>
              <a:t>Contains :</a:t>
            </a:r>
          </a:p>
          <a:p>
            <a:pPr marL="722376" lvl="1" indent="-265176">
              <a:spcBef>
                <a:spcPts val="250"/>
              </a:spcBef>
              <a:buClr>
                <a:schemeClr val="accent1"/>
              </a:buClr>
              <a:buSzPct val="80000"/>
              <a:buFont typeface="Courier New" pitchFamily="49" charset="0"/>
              <a:buChar char="o"/>
            </a:pPr>
            <a:r>
              <a:rPr lang="en-US" sz="2800" dirty="0" smtClean="0"/>
              <a:t>F</a:t>
            </a:r>
            <a:r>
              <a:rPr lang="en-US" sz="2800" dirty="0"/>
              <a:t>unctions:</a:t>
            </a:r>
          </a:p>
          <a:p>
            <a:pPr marL="1179576" lvl="2" indent="-265176">
              <a:spcBef>
                <a:spcPts val="250"/>
              </a:spcBef>
              <a:buClr>
                <a:schemeClr val="accent1"/>
              </a:buClr>
              <a:buSzPct val="80000"/>
              <a:buFont typeface="Arial" pitchFamily="34" charset="0"/>
              <a:buChar char="•"/>
            </a:pPr>
            <a:r>
              <a:rPr lang="en-US" sz="2800" dirty="0" smtClean="0"/>
              <a:t>Open, Close	</a:t>
            </a:r>
          </a:p>
          <a:p>
            <a:pPr marL="1179576" lvl="2" indent="-265176">
              <a:spcBef>
                <a:spcPts val="250"/>
              </a:spcBef>
              <a:buClr>
                <a:schemeClr val="accent1"/>
              </a:buClr>
              <a:buSzPct val="80000"/>
              <a:buFont typeface="Arial" pitchFamily="34" charset="0"/>
              <a:buChar char="•"/>
            </a:pPr>
            <a:r>
              <a:rPr lang="en-US" sz="2800" dirty="0" smtClean="0"/>
              <a:t>Start, Stop</a:t>
            </a:r>
          </a:p>
          <a:p>
            <a:pPr marL="1179576" lvl="2" indent="-265176">
              <a:spcBef>
                <a:spcPts val="250"/>
              </a:spcBef>
              <a:buClr>
                <a:schemeClr val="accent1"/>
              </a:buClr>
              <a:buSzPct val="80000"/>
              <a:buFont typeface="Arial" pitchFamily="34" charset="0"/>
              <a:buChar char="•"/>
            </a:pPr>
            <a:r>
              <a:rPr lang="en-US" sz="2800" dirty="0" smtClean="0"/>
              <a:t>Get Image</a:t>
            </a:r>
          </a:p>
          <a:p>
            <a:pPr marL="1179576" lvl="2" indent="-265176">
              <a:spcBef>
                <a:spcPts val="250"/>
              </a:spcBef>
              <a:buClr>
                <a:schemeClr val="accent1"/>
              </a:buClr>
              <a:buSzPct val="80000"/>
              <a:buFont typeface="Arial" pitchFamily="34" charset="0"/>
              <a:buChar char="•"/>
            </a:pPr>
            <a:r>
              <a:rPr lang="en-US" sz="2800" dirty="0" smtClean="0"/>
              <a:t>Get Image from Controller</a:t>
            </a:r>
          </a:p>
          <a:p>
            <a:pPr marL="722376" lvl="1" indent="-265176">
              <a:spcBef>
                <a:spcPts val="250"/>
              </a:spcBef>
              <a:buClr>
                <a:schemeClr val="accent1"/>
              </a:buClr>
              <a:buSzPct val="80000"/>
              <a:buFont typeface="Courier New" pitchFamily="49" charset="0"/>
              <a:buChar char="o"/>
            </a:pPr>
            <a:r>
              <a:rPr lang="en-US" sz="2800" dirty="0" err="1" smtClean="0"/>
              <a:t>Subpalette</a:t>
            </a:r>
            <a:r>
              <a:rPr lang="en-US" sz="2800" dirty="0" smtClean="0"/>
              <a:t>:</a:t>
            </a:r>
          </a:p>
          <a:p>
            <a:pPr marL="1179576" lvl="2" indent="-265176">
              <a:spcBef>
                <a:spcPts val="250"/>
              </a:spcBef>
              <a:buClr>
                <a:schemeClr val="accent1"/>
              </a:buClr>
              <a:buSzPct val="80000"/>
              <a:buFont typeface="Arial" pitchFamily="34" charset="0"/>
              <a:buChar char="•"/>
            </a:pPr>
            <a:r>
              <a:rPr lang="en-US" sz="2800" dirty="0" smtClean="0"/>
              <a:t>Camera Properties</a:t>
            </a: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smtClean="0"/>
              <a:t>Camera</a:t>
            </a:r>
            <a:endParaRPr lang="en-US" dirty="0"/>
          </a:p>
        </p:txBody>
      </p:sp>
      <p:pic>
        <p:nvPicPr>
          <p:cNvPr id="10242" name="Picture 2"/>
          <p:cNvPicPr>
            <a:picLocks noChangeAspect="1" noChangeArrowheads="1"/>
          </p:cNvPicPr>
          <p:nvPr/>
        </p:nvPicPr>
        <p:blipFill>
          <a:blip r:embed="rId3"/>
          <a:srcRect/>
          <a:stretch>
            <a:fillRect/>
          </a:stretch>
        </p:blipFill>
        <p:spPr bwMode="auto">
          <a:xfrm>
            <a:off x="6400800" y="3972128"/>
            <a:ext cx="2420905" cy="252392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04800" y="1143000"/>
            <a:ext cx="8534400" cy="5410200"/>
          </a:xfrm>
          <a:prstGeom prst="rect">
            <a:avLst/>
          </a:prstGeom>
        </p:spPr>
        <p:txBody>
          <a:bodyPr vert="horz" lIns="182880" tIns="91440">
            <a:normAutofit/>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Contains</a:t>
            </a:r>
            <a:r>
              <a:rPr kumimoji="0" lang="en-US" sz="2800" b="0" i="0" u="none" strike="noStrike" kern="1200" cap="none" spc="0" normalizeH="0" noProof="0" dirty="0" smtClean="0">
                <a:ln>
                  <a:noFill/>
                </a:ln>
                <a:solidFill>
                  <a:schemeClr val="tx1"/>
                </a:solidFill>
                <a:effectLst/>
                <a:uLnTx/>
                <a:uFillTx/>
                <a:latin typeface="+mn-lt"/>
                <a:ea typeface="+mn-ea"/>
                <a:cs typeface="+mn-cs"/>
              </a:rPr>
              <a:t> :</a:t>
            </a:r>
          </a:p>
          <a:p>
            <a:pPr marL="722376" lvl="1" indent="-265176">
              <a:spcBef>
                <a:spcPts val="250"/>
              </a:spcBef>
              <a:buClr>
                <a:schemeClr val="accent1"/>
              </a:buClr>
              <a:buSzPct val="80000"/>
              <a:buFont typeface="Courier New" pitchFamily="49" charset="0"/>
              <a:buChar char="o"/>
            </a:pPr>
            <a:r>
              <a:rPr lang="en-US" sz="2800" dirty="0"/>
              <a:t>F</a:t>
            </a:r>
            <a:r>
              <a:rPr kumimoji="0" lang="en-US" sz="2800" b="0" i="0" u="none" strike="noStrike" kern="1200" cap="none" spc="0" normalizeH="0" noProof="0" dirty="0" err="1" smtClean="0">
                <a:ln>
                  <a:noFill/>
                </a:ln>
                <a:solidFill>
                  <a:schemeClr val="tx1"/>
                </a:solidFill>
                <a:effectLst/>
                <a:uLnTx/>
                <a:uFillTx/>
                <a:latin typeface="+mn-lt"/>
                <a:ea typeface="+mn-ea"/>
                <a:cs typeface="+mn-cs"/>
              </a:rPr>
              <a:t>unctions</a:t>
            </a:r>
            <a:r>
              <a:rPr kumimoji="0" lang="en-US" sz="2800" b="0" i="0" u="none" strike="noStrike" kern="1200" cap="none" spc="0" normalizeH="0" noProof="0" dirty="0" smtClean="0">
                <a:ln>
                  <a:noFill/>
                </a:ln>
                <a:solidFill>
                  <a:schemeClr val="tx1"/>
                </a:solidFill>
                <a:effectLst/>
                <a:uLnTx/>
                <a:uFillTx/>
                <a:latin typeface="+mn-lt"/>
                <a:ea typeface="+mn-ea"/>
                <a:cs typeface="+mn-cs"/>
              </a:rPr>
              <a:t>:</a:t>
            </a:r>
          </a:p>
          <a:p>
            <a:pPr marL="1179576" lvl="2" indent="-265176">
              <a:spcBef>
                <a:spcPts val="250"/>
              </a:spcBef>
              <a:buClr>
                <a:schemeClr val="accent1"/>
              </a:buClr>
              <a:buSzPct val="80000"/>
              <a:buFont typeface="Arial" pitchFamily="34" charset="0"/>
              <a:buChar char="•"/>
            </a:pPr>
            <a:r>
              <a:rPr lang="en-US" sz="2800" dirty="0" smtClean="0"/>
              <a:t>Start Communication	</a:t>
            </a:r>
          </a:p>
          <a:p>
            <a:pPr marL="1179576" lvl="2" indent="-265176">
              <a:spcBef>
                <a:spcPts val="250"/>
              </a:spcBef>
              <a:buClr>
                <a:schemeClr val="accent1"/>
              </a:buClr>
              <a:buSzPct val="80000"/>
              <a:buFont typeface="Arial" pitchFamily="34" charset="0"/>
              <a:buChar char="•"/>
            </a:pPr>
            <a:r>
              <a:rPr lang="en-US" sz="2800" dirty="0" smtClean="0"/>
              <a:t>Stop Communication</a:t>
            </a:r>
          </a:p>
          <a:p>
            <a:pPr marL="1179576" lvl="2" indent="-265176">
              <a:spcBef>
                <a:spcPts val="250"/>
              </a:spcBef>
              <a:buClr>
                <a:schemeClr val="accent1"/>
              </a:buClr>
              <a:buSzPct val="80000"/>
              <a:buFont typeface="Arial" pitchFamily="34" charset="0"/>
              <a:buChar char="•"/>
            </a:pPr>
            <a:r>
              <a:rPr lang="en-US" sz="2800" dirty="0" smtClean="0"/>
              <a:t>Set Robot Status</a:t>
            </a:r>
          </a:p>
          <a:p>
            <a:pPr marL="1179576" lvl="2" indent="-265176">
              <a:spcBef>
                <a:spcPts val="250"/>
              </a:spcBef>
              <a:buClr>
                <a:schemeClr val="accent1"/>
              </a:buClr>
              <a:buSzPct val="80000"/>
              <a:buFont typeface="Arial" pitchFamily="34" charset="0"/>
              <a:buChar char="•"/>
            </a:pPr>
            <a:r>
              <a:rPr lang="en-US" sz="2800" dirty="0" smtClean="0"/>
              <a:t>Get Analog Data</a:t>
            </a:r>
          </a:p>
          <a:p>
            <a:pPr marL="1179576" lvl="2" indent="-265176">
              <a:spcBef>
                <a:spcPts val="250"/>
              </a:spcBef>
              <a:buClr>
                <a:schemeClr val="accent1"/>
              </a:buClr>
              <a:buSzPct val="80000"/>
              <a:buFont typeface="Arial" pitchFamily="34" charset="0"/>
              <a:buChar char="•"/>
            </a:pPr>
            <a:r>
              <a:rPr lang="en-US" sz="2800" dirty="0" smtClean="0"/>
              <a:t>Get Digital Data</a:t>
            </a:r>
          </a:p>
          <a:p>
            <a:pPr marL="722376" lvl="1" indent="-265176">
              <a:spcBef>
                <a:spcPts val="250"/>
              </a:spcBef>
              <a:buClr>
                <a:schemeClr val="accent1"/>
              </a:buClr>
              <a:buSzPct val="80000"/>
              <a:buFont typeface="Courier New" pitchFamily="49" charset="0"/>
              <a:buChar char="o"/>
            </a:pPr>
            <a:r>
              <a:rPr lang="en-US" sz="2800" dirty="0" err="1" smtClean="0"/>
              <a:t>Subpalette</a:t>
            </a:r>
            <a:r>
              <a:rPr lang="en-US" sz="2800" dirty="0" smtClean="0"/>
              <a:t>:</a:t>
            </a:r>
          </a:p>
          <a:p>
            <a:pPr marL="1179576" lvl="2" indent="-265176">
              <a:spcBef>
                <a:spcPts val="250"/>
              </a:spcBef>
              <a:buClr>
                <a:schemeClr val="accent1"/>
              </a:buClr>
              <a:buSzPct val="80000"/>
              <a:buFont typeface="Arial" pitchFamily="34" charset="0"/>
              <a:buChar char="•"/>
            </a:pPr>
            <a:r>
              <a:rPr lang="en-US" sz="2800" dirty="0" smtClean="0"/>
              <a:t>Joystick API </a:t>
            </a:r>
            <a:r>
              <a:rPr lang="en-US" sz="2800" dirty="0" err="1" smtClean="0"/>
              <a:t>subpalette</a:t>
            </a:r>
            <a:endParaRPr lang="en-US" sz="2800" dirty="0" smtClean="0"/>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smtClean="0"/>
              <a:t>Driver Station</a:t>
            </a:r>
            <a:endParaRPr lang="en-US" dirty="0"/>
          </a:p>
        </p:txBody>
      </p:sp>
      <p:pic>
        <p:nvPicPr>
          <p:cNvPr id="9218" name="Picture 2"/>
          <p:cNvPicPr>
            <a:picLocks noChangeAspect="1" noChangeArrowheads="1"/>
          </p:cNvPicPr>
          <p:nvPr/>
        </p:nvPicPr>
        <p:blipFill>
          <a:blip r:embed="rId3"/>
          <a:srcRect/>
          <a:stretch>
            <a:fillRect/>
          </a:stretch>
        </p:blipFill>
        <p:spPr bwMode="auto">
          <a:xfrm>
            <a:off x="5943600" y="3810000"/>
            <a:ext cx="2867025" cy="260498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04800" y="1143000"/>
            <a:ext cx="8534400" cy="5410200"/>
          </a:xfrm>
          <a:prstGeom prst="rect">
            <a:avLst/>
          </a:prstGeom>
        </p:spPr>
        <p:txBody>
          <a:bodyPr vert="horz" lIns="182880" tIns="91440">
            <a:normAutofit/>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Contains</a:t>
            </a:r>
            <a:r>
              <a:rPr kumimoji="0" lang="en-US" sz="2800" b="0" i="0" u="none" strike="noStrike" kern="1200" cap="none" spc="0" normalizeH="0" noProof="0" dirty="0" smtClean="0">
                <a:ln>
                  <a:noFill/>
                </a:ln>
                <a:solidFill>
                  <a:schemeClr val="tx1"/>
                </a:solidFill>
                <a:effectLst/>
                <a:uLnTx/>
                <a:uFillTx/>
                <a:latin typeface="+mn-lt"/>
                <a:ea typeface="+mn-ea"/>
                <a:cs typeface="+mn-cs"/>
              </a:rPr>
              <a:t> </a:t>
            </a:r>
            <a:r>
              <a:rPr lang="en-US" sz="2800" dirty="0" smtClean="0"/>
              <a:t>S</a:t>
            </a:r>
            <a:r>
              <a:rPr kumimoji="0" lang="en-US" sz="2800" b="0" i="0" u="none" strike="noStrike" kern="1200" cap="none" spc="0" normalizeH="0" noProof="0" dirty="0" err="1" smtClean="0">
                <a:ln>
                  <a:noFill/>
                </a:ln>
                <a:solidFill>
                  <a:schemeClr val="tx1"/>
                </a:solidFill>
                <a:effectLst/>
                <a:uLnTx/>
                <a:uFillTx/>
                <a:latin typeface="+mn-lt"/>
                <a:ea typeface="+mn-ea"/>
                <a:cs typeface="+mn-cs"/>
              </a:rPr>
              <a:t>ubpalettes</a:t>
            </a:r>
            <a:r>
              <a:rPr kumimoji="0" lang="en-US" sz="2800" b="0" i="0" u="none" strike="noStrike" kern="1200" cap="none" spc="0" normalizeH="0" noProof="0" dirty="0" smtClean="0">
                <a:ln>
                  <a:noFill/>
                </a:ln>
                <a:solidFill>
                  <a:schemeClr val="tx1"/>
                </a:solidFill>
                <a:effectLst/>
                <a:uLnTx/>
                <a:uFillTx/>
                <a:latin typeface="+mn-lt"/>
                <a:ea typeface="+mn-ea"/>
                <a:cs typeface="+mn-cs"/>
              </a:rPr>
              <a:t>:</a:t>
            </a:r>
          </a:p>
          <a:p>
            <a:pPr marL="722376" lvl="1" indent="-265176">
              <a:spcBef>
                <a:spcPts val="250"/>
              </a:spcBef>
              <a:buClr>
                <a:schemeClr val="accent1"/>
              </a:buClr>
              <a:buSzPct val="80000"/>
              <a:buFont typeface="Wingdings 2"/>
              <a:buChar char=""/>
            </a:pPr>
            <a:r>
              <a:rPr lang="en-US" sz="2800" dirty="0" smtClean="0"/>
              <a:t>Serial</a:t>
            </a:r>
          </a:p>
          <a:p>
            <a:pPr marL="722376" lvl="1" indent="-265176">
              <a:spcBef>
                <a:spcPts val="250"/>
              </a:spcBef>
              <a:buClr>
                <a:schemeClr val="accent1"/>
              </a:buClr>
              <a:buSzPct val="80000"/>
              <a:buFont typeface="Wingdings 2"/>
              <a:buChar char=""/>
            </a:pPr>
            <a:r>
              <a:rPr lang="en-US" sz="2800" dirty="0" smtClean="0"/>
              <a:t>I2C</a:t>
            </a:r>
          </a:p>
          <a:p>
            <a:pPr marL="722376" lvl="1" indent="-265176">
              <a:spcBef>
                <a:spcPts val="250"/>
              </a:spcBef>
              <a:buClr>
                <a:schemeClr val="accent1"/>
              </a:buClr>
              <a:buSzPct val="80000"/>
              <a:buFont typeface="Wingdings 2"/>
              <a:buChar char=""/>
            </a:pPr>
            <a:r>
              <a:rPr lang="en-US" sz="2800" dirty="0" smtClean="0"/>
              <a:t>SPI</a:t>
            </a: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smtClean="0"/>
              <a:t>Communications</a:t>
            </a:r>
            <a:endParaRPr lang="en-US" dirty="0"/>
          </a:p>
        </p:txBody>
      </p:sp>
      <p:pic>
        <p:nvPicPr>
          <p:cNvPr id="11266" name="Picture 2"/>
          <p:cNvPicPr>
            <a:picLocks noChangeAspect="1" noChangeArrowheads="1"/>
          </p:cNvPicPr>
          <p:nvPr/>
        </p:nvPicPr>
        <p:blipFill>
          <a:blip r:embed="rId3"/>
          <a:srcRect/>
          <a:stretch>
            <a:fillRect/>
          </a:stretch>
        </p:blipFill>
        <p:spPr bwMode="auto">
          <a:xfrm>
            <a:off x="5715000" y="4419600"/>
            <a:ext cx="3000483" cy="214788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04800" y="1143000"/>
            <a:ext cx="8534400" cy="5410200"/>
          </a:xfrm>
          <a:prstGeom prst="rect">
            <a:avLst/>
          </a:prstGeom>
        </p:spPr>
        <p:txBody>
          <a:bodyPr vert="horz" lIns="182880" tIns="91440">
            <a:normAutofit/>
          </a:bodyPr>
          <a:lstStyle/>
          <a:p>
            <a:pPr marL="265176" lvl="0" indent="-265176">
              <a:spcBef>
                <a:spcPts val="250"/>
              </a:spcBef>
              <a:buClr>
                <a:schemeClr val="accent1"/>
              </a:buClr>
              <a:buSzPct val="80000"/>
              <a:buFont typeface="Wingdings 2"/>
              <a:buChar char=""/>
              <a:defRPr/>
            </a:pPr>
            <a:r>
              <a:rPr lang="en-US" sz="2800" dirty="0"/>
              <a:t>Contains :</a:t>
            </a:r>
          </a:p>
          <a:p>
            <a:pPr marL="722376" lvl="1" indent="-265176">
              <a:spcBef>
                <a:spcPts val="250"/>
              </a:spcBef>
              <a:buClr>
                <a:schemeClr val="accent1"/>
              </a:buClr>
              <a:buSzPct val="80000"/>
              <a:buFont typeface="Courier New" pitchFamily="49" charset="0"/>
              <a:buChar char="o"/>
            </a:pPr>
            <a:r>
              <a:rPr lang="en-US" sz="2800" dirty="0" smtClean="0"/>
              <a:t>Functions:</a:t>
            </a:r>
          </a:p>
          <a:p>
            <a:pPr marL="1179576" lvl="2" indent="-265176">
              <a:spcBef>
                <a:spcPts val="250"/>
              </a:spcBef>
              <a:buClr>
                <a:schemeClr val="accent1"/>
              </a:buClr>
              <a:buSzPct val="80000"/>
              <a:buFont typeface="Arial" pitchFamily="34" charset="0"/>
              <a:buChar char="•"/>
            </a:pPr>
            <a:r>
              <a:rPr lang="en-US" sz="2800" dirty="0" smtClean="0"/>
              <a:t>FRC FPGA Version	</a:t>
            </a:r>
          </a:p>
          <a:p>
            <a:pPr marL="1179576" lvl="2" indent="-265176">
              <a:spcBef>
                <a:spcPts val="250"/>
              </a:spcBef>
              <a:buClr>
                <a:schemeClr val="accent1"/>
              </a:buClr>
              <a:buSzPct val="80000"/>
              <a:buFont typeface="Arial" pitchFamily="34" charset="0"/>
              <a:buChar char="•"/>
            </a:pPr>
            <a:r>
              <a:rPr lang="en-US" sz="2800" dirty="0" smtClean="0"/>
              <a:t>FRC LEDs</a:t>
            </a:r>
          </a:p>
          <a:p>
            <a:pPr marL="1179576" lvl="2" indent="-265176">
              <a:spcBef>
                <a:spcPts val="250"/>
              </a:spcBef>
              <a:buClr>
                <a:schemeClr val="accent1"/>
              </a:buClr>
              <a:buSzPct val="80000"/>
              <a:buFont typeface="Arial" pitchFamily="34" charset="0"/>
              <a:buChar char="•"/>
            </a:pPr>
            <a:r>
              <a:rPr lang="en-US" sz="2800" dirty="0" smtClean="0"/>
              <a:t>FRC </a:t>
            </a:r>
            <a:r>
              <a:rPr lang="en-US" sz="2800" dirty="0" err="1" smtClean="0"/>
              <a:t>ReadSwitch</a:t>
            </a:r>
            <a:endParaRPr lang="en-US" sz="2800" dirty="0" smtClean="0"/>
          </a:p>
          <a:p>
            <a:pPr marL="722376" lvl="1" indent="-265176">
              <a:spcBef>
                <a:spcPts val="250"/>
              </a:spcBef>
              <a:buClr>
                <a:schemeClr val="accent1"/>
              </a:buClr>
              <a:buSzPct val="80000"/>
              <a:buFont typeface="Courier New" pitchFamily="49" charset="0"/>
              <a:buChar char="o"/>
            </a:pPr>
            <a:r>
              <a:rPr lang="en-US" sz="2800" dirty="0" err="1" smtClean="0"/>
              <a:t>Subpalettes</a:t>
            </a:r>
            <a:r>
              <a:rPr lang="en-US" sz="2800" dirty="0" smtClean="0"/>
              <a:t>:</a:t>
            </a:r>
          </a:p>
          <a:p>
            <a:pPr marL="1179576" lvl="2" indent="-265176">
              <a:spcBef>
                <a:spcPts val="250"/>
              </a:spcBef>
              <a:buClr>
                <a:schemeClr val="accent1"/>
              </a:buClr>
              <a:buSzPct val="80000"/>
              <a:buFont typeface="Arial" pitchFamily="34" charset="0"/>
              <a:buChar char="•"/>
            </a:pPr>
            <a:r>
              <a:rPr lang="en-US" sz="2800" dirty="0" smtClean="0"/>
              <a:t>Watchdog</a:t>
            </a:r>
          </a:p>
          <a:p>
            <a:pPr marL="1179576" lvl="2" indent="-265176">
              <a:spcBef>
                <a:spcPts val="250"/>
              </a:spcBef>
              <a:buClr>
                <a:schemeClr val="accent1"/>
              </a:buClr>
              <a:buSzPct val="80000"/>
              <a:buFont typeface="Arial" pitchFamily="34" charset="0"/>
              <a:buChar char="•"/>
            </a:pPr>
            <a:r>
              <a:rPr lang="en-US" sz="2800" dirty="0" smtClean="0"/>
              <a:t>Interrupts</a:t>
            </a:r>
            <a:endParaRPr lang="en-US" sz="2800" dirty="0" smtClean="0"/>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smtClean="0"/>
              <a:t>Utilities</a:t>
            </a:r>
            <a:endParaRPr lang="en-US" dirty="0"/>
          </a:p>
        </p:txBody>
      </p:sp>
      <p:pic>
        <p:nvPicPr>
          <p:cNvPr id="12291" name="Picture 3"/>
          <p:cNvPicPr>
            <a:picLocks noChangeAspect="1" noChangeArrowheads="1"/>
          </p:cNvPicPr>
          <p:nvPr/>
        </p:nvPicPr>
        <p:blipFill>
          <a:blip r:embed="rId3"/>
          <a:srcRect/>
          <a:stretch>
            <a:fillRect/>
          </a:stretch>
        </p:blipFill>
        <p:spPr bwMode="auto">
          <a:xfrm>
            <a:off x="5791200" y="4038600"/>
            <a:ext cx="2682240" cy="2438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Drive Example</a:t>
            </a:r>
            <a:endParaRPr lang="en-US" dirty="0"/>
          </a:p>
        </p:txBody>
      </p:sp>
      <p:pic>
        <p:nvPicPr>
          <p:cNvPr id="13314" name="Picture 2"/>
          <p:cNvPicPr>
            <a:picLocks noChangeAspect="1" noChangeArrowheads="1"/>
          </p:cNvPicPr>
          <p:nvPr/>
        </p:nvPicPr>
        <p:blipFill>
          <a:blip r:embed="rId3"/>
          <a:srcRect/>
          <a:stretch>
            <a:fillRect/>
          </a:stretch>
        </p:blipFill>
        <p:spPr bwMode="auto">
          <a:xfrm>
            <a:off x="381000" y="1524000"/>
            <a:ext cx="8319096" cy="40386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Gyro Example</a:t>
            </a:r>
            <a:endParaRPr lang="en-US" dirty="0"/>
          </a:p>
        </p:txBody>
      </p:sp>
      <p:pic>
        <p:nvPicPr>
          <p:cNvPr id="14339" name="Picture 3"/>
          <p:cNvPicPr>
            <a:picLocks noChangeAspect="1" noChangeArrowheads="1"/>
          </p:cNvPicPr>
          <p:nvPr/>
        </p:nvPicPr>
        <p:blipFill>
          <a:blip r:embed="rId3"/>
          <a:srcRect/>
          <a:stretch>
            <a:fillRect/>
          </a:stretch>
        </p:blipFill>
        <p:spPr bwMode="auto">
          <a:xfrm>
            <a:off x="304800" y="2329763"/>
            <a:ext cx="8534400" cy="224223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Trigger Example</a:t>
            </a:r>
            <a:endParaRPr lang="en-US" dirty="0"/>
          </a:p>
        </p:txBody>
      </p:sp>
      <p:pic>
        <p:nvPicPr>
          <p:cNvPr id="15362" name="Picture 2"/>
          <p:cNvPicPr>
            <a:picLocks noGrp="1" noChangeAspect="1" noChangeArrowheads="1"/>
          </p:cNvPicPr>
          <p:nvPr>
            <p:ph idx="1"/>
          </p:nvPr>
        </p:nvPicPr>
        <p:blipFill>
          <a:blip r:embed="rId3"/>
          <a:srcRect/>
          <a:stretch>
            <a:fillRect/>
          </a:stretch>
        </p:blipFill>
        <p:spPr bwMode="auto">
          <a:xfrm>
            <a:off x="304800" y="2209800"/>
            <a:ext cx="8534400" cy="236813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Input Example</a:t>
            </a:r>
            <a:endParaRPr lang="en-US" dirty="0"/>
          </a:p>
        </p:txBody>
      </p:sp>
      <p:pic>
        <p:nvPicPr>
          <p:cNvPr id="16386" name="Picture 2"/>
          <p:cNvPicPr>
            <a:picLocks noChangeAspect="1" noChangeArrowheads="1"/>
          </p:cNvPicPr>
          <p:nvPr/>
        </p:nvPicPr>
        <p:blipFill>
          <a:blip r:embed="rId3"/>
          <a:srcRect/>
          <a:stretch>
            <a:fillRect/>
          </a:stretch>
        </p:blipFill>
        <p:spPr bwMode="auto">
          <a:xfrm>
            <a:off x="320497" y="1524000"/>
            <a:ext cx="8503004" cy="3810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Robot Framework</a:t>
            </a:r>
          </a:p>
          <a:p>
            <a:pPr lvl="1"/>
            <a:r>
              <a:rPr lang="en-US" dirty="0" smtClean="0"/>
              <a:t>Basic</a:t>
            </a:r>
          </a:p>
          <a:p>
            <a:pPr lvl="1"/>
            <a:r>
              <a:rPr lang="en-US" dirty="0" smtClean="0"/>
              <a:t>Advanced</a:t>
            </a:r>
          </a:p>
          <a:p>
            <a:r>
              <a:rPr lang="en-US" dirty="0" smtClean="0"/>
              <a:t>Debugging</a:t>
            </a:r>
          </a:p>
          <a:p>
            <a:r>
              <a:rPr lang="en-US" dirty="0" smtClean="0"/>
              <a:t>Palette Overview</a:t>
            </a:r>
          </a:p>
          <a:p>
            <a:r>
              <a:rPr lang="en-US" dirty="0" smtClean="0"/>
              <a:t>Gyro</a:t>
            </a:r>
          </a:p>
          <a:p>
            <a:r>
              <a:rPr lang="en-US" dirty="0" smtClean="0"/>
              <a:t>Analog Trigger</a:t>
            </a:r>
          </a:p>
          <a:p>
            <a:r>
              <a:rPr lang="en-US" dirty="0" smtClean="0"/>
              <a:t>Digital Input</a:t>
            </a:r>
          </a:p>
          <a:p>
            <a:r>
              <a:rPr lang="en-US" dirty="0" smtClean="0"/>
              <a:t>Encoder</a:t>
            </a:r>
          </a:p>
          <a:p>
            <a:r>
              <a:rPr lang="en-US" dirty="0" smtClean="0"/>
              <a:t>Robot Drive</a:t>
            </a:r>
          </a:p>
          <a:p>
            <a:r>
              <a:rPr lang="en-US" dirty="0" smtClean="0"/>
              <a:t>PID Control</a:t>
            </a:r>
          </a:p>
          <a:p>
            <a:r>
              <a:rPr lang="en-US" dirty="0" smtClean="0"/>
              <a:t>Common Questions</a:t>
            </a:r>
          </a:p>
          <a:p>
            <a:r>
              <a:rPr lang="en-US" dirty="0" smtClean="0"/>
              <a:t>Questions?</a:t>
            </a:r>
          </a:p>
          <a:p>
            <a:pPr lvl="1"/>
            <a:endParaRPr lang="en-US" dirty="0" smtClean="0"/>
          </a:p>
        </p:txBody>
      </p:sp>
      <p:sp>
        <p:nvSpPr>
          <p:cNvPr id="11" name="Rounded Rectangle 10"/>
          <p:cNvSpPr/>
          <p:nvPr/>
        </p:nvSpPr>
        <p:spPr>
          <a:xfrm>
            <a:off x="228600" y="228600"/>
            <a:ext cx="8686800" cy="6400800"/>
          </a:xfrm>
          <a:prstGeom prst="roundRect">
            <a:avLst>
              <a:gd name="adj" fmla="val 3321"/>
            </a:avLst>
          </a:prstGeom>
          <a:no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3"/>
          <p:cNvPicPr>
            <a:picLocks noChangeAspect="1" noChangeArrowheads="1"/>
          </p:cNvPicPr>
          <p:nvPr/>
        </p:nvPicPr>
        <p:blipFill>
          <a:blip r:embed="rId3"/>
          <a:srcRect/>
          <a:stretch>
            <a:fillRect/>
          </a:stretch>
        </p:blipFill>
        <p:spPr bwMode="auto">
          <a:xfrm>
            <a:off x="6400800" y="4495800"/>
            <a:ext cx="2443287" cy="19812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Grp="1" noChangeAspect="1" noChangeArrowheads="1"/>
          </p:cNvPicPr>
          <p:nvPr>
            <p:ph idx="1"/>
          </p:nvPr>
        </p:nvPicPr>
        <p:blipFill>
          <a:blip r:embed="rId3"/>
          <a:srcRect/>
          <a:stretch>
            <a:fillRect/>
          </a:stretch>
        </p:blipFill>
        <p:spPr bwMode="auto">
          <a:xfrm>
            <a:off x="304799" y="1676400"/>
            <a:ext cx="8598217" cy="3810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Encoder Example</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PID Control</a:t>
            </a:r>
            <a:endParaRPr lang="en-US" dirty="0"/>
          </a:p>
        </p:txBody>
      </p:sp>
      <p:sp>
        <p:nvSpPr>
          <p:cNvPr id="3" name="Content Placeholder 2"/>
          <p:cNvSpPr>
            <a:spLocks noGrp="1"/>
          </p:cNvSpPr>
          <p:nvPr>
            <p:ph idx="1"/>
          </p:nvPr>
        </p:nvSpPr>
        <p:spPr/>
        <p:txBody>
          <a:bodyPr/>
          <a:lstStyle/>
          <a:p>
            <a:r>
              <a:rPr lang="en-US" dirty="0" smtClean="0"/>
              <a:t>Control Loop Feedback Algorithm</a:t>
            </a:r>
          </a:p>
          <a:p>
            <a:r>
              <a:rPr lang="en-US" dirty="0" smtClean="0"/>
              <a:t>Uses 3 parameters:</a:t>
            </a:r>
          </a:p>
          <a:p>
            <a:pPr lvl="1"/>
            <a:r>
              <a:rPr lang="en-US" dirty="0" smtClean="0"/>
              <a:t>Proportional Value </a:t>
            </a:r>
          </a:p>
          <a:p>
            <a:pPr lvl="1"/>
            <a:r>
              <a:rPr lang="en-US" dirty="0" smtClean="0"/>
              <a:t>Integral Value</a:t>
            </a:r>
          </a:p>
          <a:p>
            <a:pPr lvl="1"/>
            <a:r>
              <a:rPr lang="en-US" dirty="0" smtClean="0"/>
              <a:t>Derivative Value</a:t>
            </a:r>
          </a:p>
          <a:p>
            <a:pPr lvl="1"/>
            <a:endParaRPr lang="en-US" dirty="0" smtClean="0"/>
          </a:p>
          <a:p>
            <a:pPr lvl="1"/>
            <a:endParaRPr lang="en-US" dirty="0" smtClean="0"/>
          </a:p>
        </p:txBody>
      </p:sp>
      <p:pic>
        <p:nvPicPr>
          <p:cNvPr id="18436" name="Picture 4"/>
          <p:cNvPicPr>
            <a:picLocks noChangeAspect="1" noChangeArrowheads="1"/>
          </p:cNvPicPr>
          <p:nvPr/>
        </p:nvPicPr>
        <p:blipFill>
          <a:blip r:embed="rId3"/>
          <a:srcRect/>
          <a:stretch>
            <a:fillRect/>
          </a:stretch>
        </p:blipFill>
        <p:spPr bwMode="auto">
          <a:xfrm>
            <a:off x="2209800" y="3352800"/>
            <a:ext cx="6572765" cy="29718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Proportional Value</a:t>
            </a:r>
            <a:endParaRPr lang="en-US" dirty="0"/>
          </a:p>
        </p:txBody>
      </p:sp>
      <p:sp>
        <p:nvSpPr>
          <p:cNvPr id="3" name="Content Placeholder 2"/>
          <p:cNvSpPr>
            <a:spLocks noGrp="1"/>
          </p:cNvSpPr>
          <p:nvPr>
            <p:ph idx="1"/>
          </p:nvPr>
        </p:nvSpPr>
        <p:spPr>
          <a:xfrm>
            <a:off x="304800" y="1143000"/>
            <a:ext cx="8534400" cy="1219200"/>
          </a:xfrm>
        </p:spPr>
        <p:txBody>
          <a:bodyPr/>
          <a:lstStyle/>
          <a:p>
            <a:r>
              <a:rPr lang="en-US" dirty="0" smtClean="0"/>
              <a:t>Determines reaction based on what the current error is</a:t>
            </a:r>
          </a:p>
          <a:p>
            <a:endParaRPr lang="en-US" dirty="0"/>
          </a:p>
        </p:txBody>
      </p:sp>
      <p:sp>
        <p:nvSpPr>
          <p:cNvPr id="4" name="Title 1"/>
          <p:cNvSpPr txBox="1">
            <a:spLocks/>
          </p:cNvSpPr>
          <p:nvPr/>
        </p:nvSpPr>
        <p:spPr>
          <a:xfrm>
            <a:off x="304800" y="2362200"/>
            <a:ext cx="8183880" cy="67056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Integral</a:t>
            </a:r>
            <a:r>
              <a:rPr kumimoji="0" lang="en-US" sz="36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 Value</a:t>
            </a:r>
            <a:endParaRPr kumimoji="0" lang="en-US" sz="36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5" name="Content Placeholder 2"/>
          <p:cNvSpPr txBox="1">
            <a:spLocks/>
          </p:cNvSpPr>
          <p:nvPr/>
        </p:nvSpPr>
        <p:spPr>
          <a:xfrm>
            <a:off x="381000" y="3124200"/>
            <a:ext cx="8534400" cy="1219200"/>
          </a:xfrm>
          <a:prstGeom prst="rect">
            <a:avLst/>
          </a:prstGeom>
        </p:spPr>
        <p:txBody>
          <a:bodyPr vert="horz" lIns="182880" tIns="91440">
            <a:normAutofit/>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Determines reaction based</a:t>
            </a:r>
            <a:r>
              <a:rPr kumimoji="0" lang="en-US" sz="2800" b="0" i="0" u="none" strike="noStrike" kern="1200" cap="none" spc="0" normalizeH="0" noProof="0" dirty="0" smtClean="0">
                <a:ln>
                  <a:noFill/>
                </a:ln>
                <a:solidFill>
                  <a:schemeClr val="tx1"/>
                </a:solidFill>
                <a:effectLst/>
                <a:uLnTx/>
                <a:uFillTx/>
                <a:latin typeface="+mn-lt"/>
                <a:ea typeface="+mn-ea"/>
                <a:cs typeface="+mn-cs"/>
              </a:rPr>
              <a:t> on what the sum of the recent errors is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itle 1"/>
          <p:cNvSpPr txBox="1">
            <a:spLocks/>
          </p:cNvSpPr>
          <p:nvPr/>
        </p:nvSpPr>
        <p:spPr>
          <a:xfrm>
            <a:off x="304800" y="4419600"/>
            <a:ext cx="8183880" cy="67056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rPr>
              <a:t>Derivative</a:t>
            </a:r>
            <a:r>
              <a:rPr kumimoji="0" lang="en-US" sz="3600" b="1" i="0" u="none" strike="noStrike" kern="1200" cap="none" spc="0" normalizeH="0" baseline="0" noProof="0" dirty="0" smtClean="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rPr>
              <a:t> Value</a:t>
            </a:r>
            <a:endParaRPr kumimoji="0" lang="en-US" sz="3600" b="1" i="0" u="none" strike="noStrike" kern="1200" cap="none" spc="0" normalizeH="0" baseline="0" noProof="0" dirty="0">
              <a:ln>
                <a:noFill/>
              </a:ln>
              <a:solidFill>
                <a:schemeClr val="accent1">
                  <a:tint val="88000"/>
                  <a:satMod val="150000"/>
                </a:schemeClr>
              </a:solidFill>
              <a:effectLst>
                <a:outerShdw blurRad="53975" dist="22860" dir="5400000" algn="tl" rotWithShape="0">
                  <a:srgbClr val="000000">
                    <a:alpha val="55000"/>
                  </a:srgbClr>
                </a:outerShdw>
              </a:effectLst>
              <a:uLnTx/>
              <a:uFillTx/>
              <a:latin typeface="+mj-lt"/>
              <a:ea typeface="+mj-ea"/>
              <a:cs typeface="+mj-cs"/>
            </a:endParaRPr>
          </a:p>
        </p:txBody>
      </p:sp>
      <p:sp>
        <p:nvSpPr>
          <p:cNvPr id="7" name="Content Placeholder 2"/>
          <p:cNvSpPr txBox="1">
            <a:spLocks/>
          </p:cNvSpPr>
          <p:nvPr/>
        </p:nvSpPr>
        <p:spPr>
          <a:xfrm>
            <a:off x="381000" y="5181600"/>
            <a:ext cx="8534400" cy="1219200"/>
          </a:xfrm>
          <a:prstGeom prst="rect">
            <a:avLst/>
          </a:prstGeom>
        </p:spPr>
        <p:txBody>
          <a:bodyPr vert="horz" lIns="182880" tIns="91440">
            <a:normAutofit/>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Determines reaction based</a:t>
            </a:r>
            <a:r>
              <a:rPr kumimoji="0" lang="en-US" sz="2800" b="0" i="0" u="none" strike="noStrike" kern="1200" cap="none" spc="0" normalizeH="0" noProof="0" dirty="0" smtClean="0">
                <a:ln>
                  <a:noFill/>
                </a:ln>
                <a:solidFill>
                  <a:schemeClr val="tx1"/>
                </a:solidFill>
                <a:effectLst/>
                <a:uLnTx/>
                <a:uFillTx/>
                <a:latin typeface="+mn-lt"/>
                <a:ea typeface="+mn-ea"/>
                <a:cs typeface="+mn-cs"/>
              </a:rPr>
              <a:t> on the rate of how the error has been changing</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PID Control</a:t>
            </a:r>
            <a:endParaRPr lang="en-US" dirty="0"/>
          </a:p>
        </p:txBody>
      </p:sp>
      <p:sp>
        <p:nvSpPr>
          <p:cNvPr id="3" name="Content Placeholder 2"/>
          <p:cNvSpPr>
            <a:spLocks noGrp="1"/>
          </p:cNvSpPr>
          <p:nvPr>
            <p:ph idx="1"/>
          </p:nvPr>
        </p:nvSpPr>
        <p:spPr/>
        <p:txBody>
          <a:bodyPr/>
          <a:lstStyle/>
          <a:p>
            <a:r>
              <a:rPr lang="en-US" dirty="0" smtClean="0"/>
              <a:t>Varying the multiplier constants for PID (</a:t>
            </a:r>
            <a:r>
              <a:rPr lang="en-US" dirty="0" err="1" smtClean="0"/>
              <a:t>Kp</a:t>
            </a:r>
            <a:r>
              <a:rPr lang="en-US" dirty="0" smtClean="0"/>
              <a:t>, </a:t>
            </a:r>
            <a:r>
              <a:rPr lang="en-US" dirty="0" err="1" smtClean="0"/>
              <a:t>Ki</a:t>
            </a:r>
            <a:r>
              <a:rPr lang="en-US" dirty="0" smtClean="0"/>
              <a:t>, </a:t>
            </a:r>
            <a:r>
              <a:rPr lang="en-US" dirty="0" err="1" smtClean="0"/>
              <a:t>Kd</a:t>
            </a:r>
            <a:r>
              <a:rPr lang="en-US" dirty="0" smtClean="0"/>
              <a:t>) for a specific system is called tuning</a:t>
            </a:r>
          </a:p>
          <a:p>
            <a:r>
              <a:rPr lang="en-US" dirty="0" smtClean="0"/>
              <a:t>PID toolkit in LabVIEW provides functions for implementing a PID control loop</a:t>
            </a:r>
          </a:p>
          <a:p>
            <a:endParaRPr lang="en-US" dirty="0" smtClean="0"/>
          </a:p>
          <a:p>
            <a:endParaRPr lang="en-US" dirty="0" smtClean="0"/>
          </a:p>
          <a:p>
            <a:pPr lvl="1"/>
            <a:endParaRPr lang="en-US" dirty="0" smtClean="0"/>
          </a:p>
          <a:p>
            <a:pPr lvl="1"/>
            <a:endParaRPr lang="en-US" dirty="0" smtClean="0"/>
          </a:p>
        </p:txBody>
      </p:sp>
      <p:pic>
        <p:nvPicPr>
          <p:cNvPr id="20483" name="Picture 3"/>
          <p:cNvPicPr>
            <a:picLocks noChangeAspect="1" noChangeArrowheads="1"/>
          </p:cNvPicPr>
          <p:nvPr/>
        </p:nvPicPr>
        <p:blipFill>
          <a:blip r:embed="rId3"/>
          <a:srcRect/>
          <a:stretch>
            <a:fillRect/>
          </a:stretch>
        </p:blipFill>
        <p:spPr bwMode="auto">
          <a:xfrm>
            <a:off x="5943600" y="4520639"/>
            <a:ext cx="2790825" cy="1865689"/>
          </a:xfrm>
          <a:prstGeom prst="rect">
            <a:avLst/>
          </a:prstGeom>
          <a:noFill/>
          <a:ln w="9525">
            <a:noFill/>
            <a:miter lim="800000"/>
            <a:headEnd/>
            <a:tailEnd/>
          </a:ln>
          <a:effectLst/>
        </p:spPr>
      </p:pic>
      <p:pic>
        <p:nvPicPr>
          <p:cNvPr id="20485" name="Picture 5"/>
          <p:cNvPicPr>
            <a:picLocks noChangeAspect="1" noChangeArrowheads="1"/>
          </p:cNvPicPr>
          <p:nvPr/>
        </p:nvPicPr>
        <p:blipFill>
          <a:blip r:embed="rId4"/>
          <a:srcRect/>
          <a:stretch>
            <a:fillRect/>
          </a:stretch>
        </p:blipFill>
        <p:spPr bwMode="auto">
          <a:xfrm>
            <a:off x="914399" y="3352800"/>
            <a:ext cx="4994787" cy="18288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Questions</a:t>
            </a:r>
            <a:endParaRPr lang="en-US" dirty="0"/>
          </a:p>
        </p:txBody>
      </p:sp>
      <p:sp>
        <p:nvSpPr>
          <p:cNvPr id="3" name="Content Placeholder 2"/>
          <p:cNvSpPr>
            <a:spLocks noGrp="1"/>
          </p:cNvSpPr>
          <p:nvPr>
            <p:ph idx="1"/>
          </p:nvPr>
        </p:nvSpPr>
        <p:spPr/>
        <p:txBody>
          <a:bodyPr/>
          <a:lstStyle/>
          <a:p>
            <a:r>
              <a:rPr lang="en-US" dirty="0" smtClean="0"/>
              <a:t>What is the difference between running and deploying?</a:t>
            </a:r>
          </a:p>
          <a:p>
            <a:r>
              <a:rPr lang="en-US" dirty="0" smtClean="0"/>
              <a:t>How can I build an application to deploy?</a:t>
            </a:r>
          </a:p>
          <a:p>
            <a:r>
              <a:rPr lang="en-US" dirty="0" smtClean="0"/>
              <a:t>Why do I keep losing the startup application on my </a:t>
            </a:r>
            <a:r>
              <a:rPr lang="en-US" dirty="0" err="1" smtClean="0"/>
              <a:t>cRIO</a:t>
            </a:r>
            <a:r>
              <a:rPr lang="en-US" dirty="0" smtClean="0"/>
              <a:t>?</a:t>
            </a:r>
          </a:p>
          <a:p>
            <a:r>
              <a:rPr lang="en-US" dirty="0" smtClean="0"/>
              <a:t>Will software updates continue to be provided?</a:t>
            </a:r>
          </a:p>
          <a:p>
            <a:r>
              <a:rPr lang="en-US" dirty="0" smtClean="0"/>
              <a:t>Why won’t any of my actuators work?</a:t>
            </a:r>
          </a:p>
          <a:p>
            <a:r>
              <a:rPr lang="en-US" dirty="0" smtClean="0"/>
              <a:t>Why doesn’t my counter/encoder work?</a:t>
            </a:r>
          </a:p>
          <a:p>
            <a:r>
              <a:rPr lang="en-US" dirty="0" smtClean="0"/>
              <a:t>Why do I measure zero battery voltage?</a:t>
            </a:r>
          </a:p>
          <a:p>
            <a:r>
              <a:rPr lang="en-US" dirty="0" smtClean="0"/>
              <a:t>Why doesn’t my servo work?</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pic>
        <p:nvPicPr>
          <p:cNvPr id="4" name="Content Placeholder 3"/>
          <p:cNvPicPr>
            <a:picLocks noGrp="1" noChangeAspect="1" noChangeArrowheads="1"/>
          </p:cNvPicPr>
          <p:nvPr>
            <p:ph idx="1"/>
          </p:nvPr>
        </p:nvPicPr>
        <p:blipFill>
          <a:blip r:embed="rId3"/>
          <a:srcRect/>
          <a:stretch>
            <a:fillRect/>
          </a:stretch>
        </p:blipFill>
        <p:spPr bwMode="auto">
          <a:xfrm>
            <a:off x="6324600" y="4495800"/>
            <a:ext cx="2437415" cy="197643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Framework - Basic</a:t>
            </a:r>
            <a:endParaRPr lang="en-US" dirty="0"/>
          </a:p>
        </p:txBody>
      </p:sp>
      <p:sp>
        <p:nvSpPr>
          <p:cNvPr id="5" name="Content Placeholder 2"/>
          <p:cNvSpPr txBox="1">
            <a:spLocks/>
          </p:cNvSpPr>
          <p:nvPr/>
        </p:nvSpPr>
        <p:spPr>
          <a:xfrm>
            <a:off x="304800" y="1143000"/>
            <a:ext cx="8534400" cy="5410200"/>
          </a:xfrm>
          <a:prstGeom prst="rect">
            <a:avLst/>
          </a:prstGeom>
        </p:spPr>
        <p:txBody>
          <a:bodyPr vert="horz" lIns="182880" tIns="91440">
            <a:normAutofit/>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Frameworks handle</a:t>
            </a:r>
            <a:r>
              <a:rPr kumimoji="0" lang="en-US" sz="2800" b="0" i="0" u="none" strike="noStrike" kern="1200" cap="none" spc="0" normalizeH="0" noProof="0" dirty="0" smtClean="0">
                <a:ln>
                  <a:noFill/>
                </a:ln>
                <a:solidFill>
                  <a:schemeClr val="tx1"/>
                </a:solidFill>
                <a:effectLst/>
                <a:uLnTx/>
                <a:uFillTx/>
                <a:latin typeface="+mn-lt"/>
                <a:ea typeface="+mn-ea"/>
                <a:cs typeface="+mn-cs"/>
              </a:rPr>
              <a:t> switching between modes for you</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Select Basic when creating</a:t>
            </a:r>
            <a:r>
              <a:rPr kumimoji="0" lang="en-US" sz="2800" b="0" i="0" u="none" strike="noStrike" kern="1200" cap="none" spc="0" normalizeH="0" noProof="0" dirty="0" smtClean="0">
                <a:ln>
                  <a:noFill/>
                </a:ln>
                <a:solidFill>
                  <a:schemeClr val="tx1"/>
                </a:solidFill>
                <a:effectLst/>
                <a:uLnTx/>
                <a:uFillTx/>
                <a:latin typeface="+mn-lt"/>
                <a:ea typeface="+mn-ea"/>
                <a:cs typeface="+mn-cs"/>
              </a:rPr>
              <a:t> your </a:t>
            </a:r>
            <a:r>
              <a:rPr kumimoji="0" lang="en-US" sz="2800" b="0" i="0" u="none" strike="noStrike" kern="1200" cap="none" spc="0" normalizeH="0" noProof="0" dirty="0" err="1" smtClean="0">
                <a:ln>
                  <a:noFill/>
                </a:ln>
                <a:solidFill>
                  <a:schemeClr val="tx1"/>
                </a:solidFill>
                <a:effectLst/>
                <a:uLnTx/>
                <a:uFillTx/>
                <a:latin typeface="+mn-lt"/>
                <a:ea typeface="+mn-ea"/>
                <a:cs typeface="+mn-cs"/>
              </a:rPr>
              <a:t>cRIO</a:t>
            </a:r>
            <a:r>
              <a:rPr kumimoji="0" lang="en-US" sz="2800" b="0" i="0" u="none" strike="noStrike" kern="1200" cap="none" spc="0" normalizeH="0" noProof="0" dirty="0" smtClean="0">
                <a:ln>
                  <a:noFill/>
                </a:ln>
                <a:solidFill>
                  <a:schemeClr val="tx1"/>
                </a:solidFill>
                <a:effectLst/>
                <a:uLnTx/>
                <a:uFillTx/>
                <a:latin typeface="+mn-lt"/>
                <a:ea typeface="+mn-ea"/>
                <a:cs typeface="+mn-cs"/>
              </a:rPr>
              <a:t> Robot Project</a:t>
            </a: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lang="en-US" sz="2800" baseline="0" dirty="0" smtClean="0"/>
              <a:t>Robot</a:t>
            </a:r>
            <a:r>
              <a:rPr lang="en-US" sz="2800" dirty="0" smtClean="0"/>
              <a:t> Main.vi allows users to drop Tele-Op code into designated areas directly</a:t>
            </a: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Provided</a:t>
            </a:r>
            <a:r>
              <a:rPr kumimoji="0" lang="en-US" sz="2800" b="0" i="0" u="none" strike="noStrike" kern="1200" cap="none" spc="0" normalizeH="0" noProof="0" dirty="0" smtClean="0">
                <a:ln>
                  <a:noFill/>
                </a:ln>
                <a:solidFill>
                  <a:schemeClr val="tx1"/>
                </a:solidFill>
                <a:effectLst/>
                <a:uLnTx/>
                <a:uFillTx/>
                <a:latin typeface="+mn-lt"/>
                <a:ea typeface="+mn-ea"/>
                <a:cs typeface="+mn-cs"/>
              </a:rPr>
              <a:t> Autonomous VI is spawned off by framework code</a:t>
            </a: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lang="en-US" sz="2800" baseline="0" dirty="0" smtClean="0"/>
              <a:t>Basic</a:t>
            </a:r>
            <a:r>
              <a:rPr lang="en-US" sz="2800" dirty="0" smtClean="0"/>
              <a:t> framework implements 2-wheel, Jaguar, arcade drive by default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 Framework - Advanced</a:t>
            </a:r>
            <a:endParaRPr lang="en-US" dirty="0"/>
          </a:p>
        </p:txBody>
      </p:sp>
      <p:sp>
        <p:nvSpPr>
          <p:cNvPr id="3" name="Content Placeholder 2"/>
          <p:cNvSpPr>
            <a:spLocks noGrp="1"/>
          </p:cNvSpPr>
          <p:nvPr>
            <p:ph idx="1"/>
          </p:nvPr>
        </p:nvSpPr>
        <p:spPr/>
        <p:txBody>
          <a:bodyPr/>
          <a:lstStyle/>
          <a:p>
            <a:r>
              <a:rPr lang="en-US" dirty="0" smtClean="0"/>
              <a:t>Select Advanced when creating your </a:t>
            </a:r>
            <a:r>
              <a:rPr lang="en-US" dirty="0" err="1" smtClean="0"/>
              <a:t>cRIO</a:t>
            </a:r>
            <a:r>
              <a:rPr lang="en-US" dirty="0" smtClean="0"/>
              <a:t> Robot Project</a:t>
            </a:r>
          </a:p>
          <a:p>
            <a:pPr lvl="0">
              <a:defRPr/>
            </a:pPr>
            <a:r>
              <a:rPr lang="en-US" dirty="0" smtClean="0"/>
              <a:t>Users should not have a need to modify Robot Main.vi</a:t>
            </a:r>
            <a:endParaRPr lang="en-US" dirty="0" smtClean="0"/>
          </a:p>
          <a:p>
            <a:pPr lvl="0">
              <a:defRPr/>
            </a:pPr>
            <a:r>
              <a:rPr lang="en-US" dirty="0" smtClean="0"/>
              <a:t>Users modify the VIs in the “Team Code” folder in the framework project</a:t>
            </a:r>
            <a:endParaRPr lang="en-US" dirty="0" smtClean="0"/>
          </a:p>
          <a:p>
            <a:pPr lvl="0">
              <a:defRPr/>
            </a:pPr>
            <a:r>
              <a:rPr lang="en-US" dirty="0" smtClean="0"/>
              <a:t>Basic framework implements 2-wheel, Jaguar, arcade drive by default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Debugging</a:t>
            </a:r>
            <a:endParaRPr lang="en-US" dirty="0"/>
          </a:p>
        </p:txBody>
      </p:sp>
      <p:sp>
        <p:nvSpPr>
          <p:cNvPr id="3" name="Content Placeholder 2"/>
          <p:cNvSpPr>
            <a:spLocks noGrp="1"/>
          </p:cNvSpPr>
          <p:nvPr>
            <p:ph idx="1"/>
          </p:nvPr>
        </p:nvSpPr>
        <p:spPr/>
        <p:txBody>
          <a:bodyPr/>
          <a:lstStyle/>
          <a:p>
            <a:r>
              <a:rPr lang="en-US" dirty="0" smtClean="0"/>
              <a:t>Execution Highlighting</a:t>
            </a:r>
          </a:p>
          <a:p>
            <a:r>
              <a:rPr lang="en-US" dirty="0" smtClean="0"/>
              <a:t>Probes</a:t>
            </a:r>
          </a:p>
          <a:p>
            <a:r>
              <a:rPr lang="en-US" dirty="0" smtClean="0"/>
              <a:t>Breakpoints</a:t>
            </a:r>
          </a:p>
          <a:p>
            <a:r>
              <a:rPr lang="en-US" dirty="0" smtClean="0"/>
              <a:t>Stepping</a:t>
            </a:r>
          </a:p>
          <a:p>
            <a:r>
              <a:rPr lang="en-US" dirty="0" smtClean="0"/>
              <a:t>Vision Probes</a:t>
            </a:r>
          </a:p>
          <a:p>
            <a:r>
              <a:rPr lang="en-US" dirty="0" smtClean="0"/>
              <a:t>Dashboard</a:t>
            </a:r>
          </a:p>
          <a:p>
            <a:r>
              <a:rPr lang="en-US" dirty="0" smtClean="0"/>
              <a:t>Error Display.vi</a:t>
            </a:r>
          </a:p>
          <a:p>
            <a:pPr lvl="1"/>
            <a:r>
              <a:rPr lang="en-US" dirty="0" smtClean="0"/>
              <a:t>Dialog</a:t>
            </a:r>
          </a:p>
          <a:p>
            <a:pPr lvl="1"/>
            <a:r>
              <a:rPr lang="en-US" dirty="0" smtClean="0"/>
              <a:t>File</a:t>
            </a:r>
          </a:p>
          <a:p>
            <a:pPr lvl="1"/>
            <a:r>
              <a:rPr lang="en-US" dirty="0" smtClean="0"/>
              <a:t>Dashboard</a:t>
            </a:r>
          </a:p>
          <a:p>
            <a:r>
              <a:rPr lang="en-US" dirty="0" smtClean="0"/>
              <a:t>Serial Console</a:t>
            </a:r>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3"/>
          <a:srcRect/>
          <a:stretch>
            <a:fillRect/>
          </a:stretch>
        </p:blipFill>
        <p:spPr bwMode="auto">
          <a:xfrm>
            <a:off x="4421437" y="1828800"/>
            <a:ext cx="4722563" cy="4495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mtClean="0"/>
              <a:t>Overview</a:t>
            </a:r>
            <a:endParaRPr lang="en-US" dirty="0"/>
          </a:p>
        </p:txBody>
      </p:sp>
      <p:sp>
        <p:nvSpPr>
          <p:cNvPr id="3" name="Content Placeholder 2"/>
          <p:cNvSpPr>
            <a:spLocks noGrp="1"/>
          </p:cNvSpPr>
          <p:nvPr>
            <p:ph idx="1"/>
          </p:nvPr>
        </p:nvSpPr>
        <p:spPr/>
        <p:txBody>
          <a:bodyPr/>
          <a:lstStyle/>
          <a:p>
            <a:r>
              <a:rPr lang="en-US" dirty="0" smtClean="0"/>
              <a:t>LabVIEW palette sets</a:t>
            </a:r>
          </a:p>
          <a:p>
            <a:r>
              <a:rPr lang="en-US" dirty="0" smtClean="0"/>
              <a:t>FRC specific palettes</a:t>
            </a:r>
          </a:p>
          <a:p>
            <a:pPr lvl="1"/>
            <a:r>
              <a:rPr lang="en-US" dirty="0" smtClean="0"/>
              <a:t>FIRST Vision</a:t>
            </a:r>
          </a:p>
          <a:p>
            <a:pPr lvl="1"/>
            <a:r>
              <a:rPr lang="en-US" dirty="0" smtClean="0"/>
              <a:t>WPI Robotics Library</a:t>
            </a:r>
          </a:p>
          <a:p>
            <a:r>
              <a:rPr lang="en-US" dirty="0" smtClean="0"/>
              <a:t>PID Toolkit palette	</a:t>
            </a:r>
          </a:p>
          <a:p>
            <a:r>
              <a:rPr lang="en-US" dirty="0" smtClean="0"/>
              <a:t>Context Help</a:t>
            </a:r>
          </a:p>
          <a:p>
            <a:pPr lvl="1"/>
            <a:endParaRPr lang="en-US" dirty="0" smtClean="0"/>
          </a:p>
        </p:txBody>
      </p:sp>
      <p:sp>
        <p:nvSpPr>
          <p:cNvPr id="11" name="Rounded Rectangle 10"/>
          <p:cNvSpPr/>
          <p:nvPr/>
        </p:nvSpPr>
        <p:spPr>
          <a:xfrm>
            <a:off x="228600" y="228600"/>
            <a:ext cx="8686800" cy="6400800"/>
          </a:xfrm>
          <a:prstGeom prst="roundRect">
            <a:avLst>
              <a:gd name="adj" fmla="val 3321"/>
            </a:avLst>
          </a:prstGeom>
          <a:no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WPI Robotics Library Overview</a:t>
            </a:r>
            <a:endParaRPr lang="en-US" dirty="0"/>
          </a:p>
        </p:txBody>
      </p:sp>
      <p:sp>
        <p:nvSpPr>
          <p:cNvPr id="3" name="Content Placeholder 2"/>
          <p:cNvSpPr>
            <a:spLocks noGrp="1"/>
          </p:cNvSpPr>
          <p:nvPr>
            <p:ph idx="1"/>
          </p:nvPr>
        </p:nvSpPr>
        <p:spPr/>
        <p:txBody>
          <a:bodyPr/>
          <a:lstStyle/>
          <a:p>
            <a:r>
              <a:rPr lang="en-US" dirty="0" smtClean="0"/>
              <a:t>Interfaces with </a:t>
            </a:r>
            <a:r>
              <a:rPr lang="en-US" dirty="0" err="1" smtClean="0"/>
              <a:t>cRIO</a:t>
            </a:r>
            <a:r>
              <a:rPr lang="en-US" dirty="0" smtClean="0"/>
              <a:t>, sensors &amp; actuators</a:t>
            </a:r>
          </a:p>
          <a:p>
            <a:r>
              <a:rPr lang="en-US" dirty="0" smtClean="0"/>
              <a:t>Basic functionality matches C/C++ version</a:t>
            </a:r>
          </a:p>
          <a:p>
            <a:r>
              <a:rPr lang="en-US" dirty="0" smtClean="0"/>
              <a:t>Contains multiple palettes</a:t>
            </a:r>
          </a:p>
          <a:p>
            <a:pPr lvl="1"/>
            <a:r>
              <a:rPr lang="en-US" dirty="0" smtClean="0"/>
              <a:t>Robot Drive</a:t>
            </a:r>
          </a:p>
          <a:p>
            <a:pPr lvl="1"/>
            <a:r>
              <a:rPr lang="en-US" dirty="0" smtClean="0"/>
              <a:t>Sensors</a:t>
            </a:r>
          </a:p>
          <a:p>
            <a:pPr lvl="1"/>
            <a:r>
              <a:rPr lang="en-US" dirty="0" smtClean="0"/>
              <a:t>Actuators</a:t>
            </a:r>
          </a:p>
          <a:p>
            <a:pPr lvl="1"/>
            <a:r>
              <a:rPr lang="en-US" dirty="0" smtClean="0"/>
              <a:t>IO</a:t>
            </a:r>
          </a:p>
          <a:p>
            <a:pPr lvl="1"/>
            <a:r>
              <a:rPr lang="en-US" dirty="0" smtClean="0"/>
              <a:t>Driver Station</a:t>
            </a:r>
          </a:p>
          <a:p>
            <a:pPr lvl="1"/>
            <a:r>
              <a:rPr lang="en-US" dirty="0" smtClean="0"/>
              <a:t>Camera</a:t>
            </a:r>
          </a:p>
          <a:p>
            <a:pPr lvl="1"/>
            <a:r>
              <a:rPr lang="en-US" dirty="0" smtClean="0"/>
              <a:t>Communications</a:t>
            </a:r>
          </a:p>
          <a:p>
            <a:pPr lvl="1"/>
            <a:r>
              <a:rPr lang="en-US" dirty="0" smtClean="0"/>
              <a:t>Utilities</a:t>
            </a:r>
          </a:p>
          <a:p>
            <a:pPr lvl="1"/>
            <a:endParaRPr lang="en-US" dirty="0" smtClean="0"/>
          </a:p>
        </p:txBody>
      </p:sp>
      <p:sp>
        <p:nvSpPr>
          <p:cNvPr id="8" name="Rounded Rectangle 7"/>
          <p:cNvSpPr/>
          <p:nvPr/>
        </p:nvSpPr>
        <p:spPr>
          <a:xfrm>
            <a:off x="228600" y="228600"/>
            <a:ext cx="8686800" cy="6400800"/>
          </a:xfrm>
          <a:prstGeom prst="roundRect">
            <a:avLst>
              <a:gd name="adj" fmla="val 3321"/>
            </a:avLst>
          </a:prstGeom>
          <a:noFill/>
          <a:ln w="254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3"/>
          <a:srcRect/>
          <a:stretch>
            <a:fillRect/>
          </a:stretch>
        </p:blipFill>
        <p:spPr bwMode="auto">
          <a:xfrm>
            <a:off x="4343400" y="2819400"/>
            <a:ext cx="4148361" cy="3048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04800" y="1143000"/>
            <a:ext cx="8534400" cy="5410200"/>
          </a:xfrm>
          <a:prstGeom prst="rect">
            <a:avLst/>
          </a:prstGeom>
        </p:spPr>
        <p:txBody>
          <a:bodyPr vert="horz" lIns="182880" tIns="91440">
            <a:normAutofit/>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Higher level options for 2</a:t>
            </a:r>
            <a:r>
              <a:rPr kumimoji="0" lang="en-US" sz="2800" b="0" i="0" u="none" strike="noStrike" kern="1200" cap="none" spc="0" normalizeH="0" noProof="0" dirty="0" smtClean="0">
                <a:ln>
                  <a:noFill/>
                </a:ln>
                <a:solidFill>
                  <a:schemeClr val="tx1"/>
                </a:solidFill>
                <a:effectLst/>
                <a:uLnTx/>
                <a:uFillTx/>
                <a:latin typeface="+mn-lt"/>
                <a:ea typeface="+mn-ea"/>
                <a:cs typeface="+mn-cs"/>
              </a:rPr>
              <a:t> and 4 wheel drive</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22376" lvl="1" indent="-265176">
              <a:spcBef>
                <a:spcPts val="250"/>
              </a:spcBef>
              <a:buClr>
                <a:schemeClr val="accent1"/>
              </a:buClr>
              <a:buSzPct val="80000"/>
              <a:buFont typeface="Wingdings 2"/>
              <a:buChar char=""/>
            </a:pPr>
            <a:r>
              <a:rPr lang="en-US" sz="2400" dirty="0" smtClean="0"/>
              <a:t>Arcade </a:t>
            </a:r>
          </a:p>
          <a:p>
            <a:pPr marL="722376" lvl="1" indent="-265176">
              <a:spcBef>
                <a:spcPts val="250"/>
              </a:spcBef>
              <a:buClr>
                <a:schemeClr val="accent1"/>
              </a:buClr>
              <a:buSzPct val="80000"/>
              <a:buFont typeface="Wingdings 2"/>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Tank</a:t>
            </a:r>
          </a:p>
          <a:p>
            <a:pPr marL="722376" lvl="1" indent="-265176">
              <a:spcBef>
                <a:spcPts val="250"/>
              </a:spcBef>
              <a:buClr>
                <a:schemeClr val="accent1"/>
              </a:buClr>
              <a:buSzPct val="80000"/>
              <a:buFont typeface="Wingdings 2"/>
              <a:buChar char=""/>
            </a:pPr>
            <a:r>
              <a:rPr lang="en-US" sz="2400" dirty="0" err="1" smtClean="0"/>
              <a:t>Holonomic</a:t>
            </a:r>
            <a:endParaRPr lang="en-US" sz="2400" dirty="0" smtClean="0"/>
          </a:p>
          <a:p>
            <a:pPr marL="722376" lvl="1" indent="-265176">
              <a:spcBef>
                <a:spcPts val="250"/>
              </a:spcBef>
              <a:buClr>
                <a:schemeClr val="accent1"/>
              </a:buClr>
              <a:buSzPct val="80000"/>
              <a:buFont typeface="Wingdings 2"/>
              <a:buChar char=""/>
            </a:pPr>
            <a:r>
              <a:rPr lang="en-US" sz="2400" dirty="0" smtClean="0"/>
              <a:t>Use by </a:t>
            </a:r>
            <a:r>
              <a:rPr lang="en-US" sz="2400" baseline="0" dirty="0" smtClean="0"/>
              <a:t>opening references</a:t>
            </a:r>
            <a:r>
              <a:rPr lang="en-US" sz="2400" dirty="0" smtClean="0"/>
              <a:t> to motor controllers (specifying Jaguar or Victor) and then passing to drive mechanism</a:t>
            </a:r>
            <a:endParaRPr lang="en-US" sz="2400" dirty="0"/>
          </a:p>
          <a:p>
            <a:pPr marL="265176" indent="-265176">
              <a:spcBef>
                <a:spcPts val="250"/>
              </a:spcBef>
              <a:buClr>
                <a:schemeClr val="accent1"/>
              </a:buClr>
              <a:buSzPct val="80000"/>
              <a:buFont typeface="Wingdings 2"/>
              <a:buChar cha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Joystick</a:t>
            </a:r>
            <a:r>
              <a:rPr kumimoji="0" lang="en-US" sz="2800" b="0" i="0" u="none" strike="noStrike" kern="1200" cap="none" spc="0" normalizeH="0" noProof="0" dirty="0" smtClean="0">
                <a:ln>
                  <a:noFill/>
                </a:ln>
                <a:solidFill>
                  <a:schemeClr val="tx1"/>
                </a:solidFill>
                <a:effectLst/>
                <a:uLnTx/>
                <a:uFillTx/>
                <a:latin typeface="+mn-lt"/>
                <a:ea typeface="+mn-ea"/>
                <a:cs typeface="+mn-cs"/>
              </a:rPr>
              <a:t> Palette</a:t>
            </a:r>
          </a:p>
          <a:p>
            <a:pPr marL="265176" indent="-265176">
              <a:spcBef>
                <a:spcPts val="250"/>
              </a:spcBef>
              <a:buClr>
                <a:schemeClr val="accent1"/>
              </a:buClr>
              <a:buSzPct val="80000"/>
              <a:buFont typeface="Wingdings 2"/>
              <a:buChar char=""/>
            </a:pPr>
            <a:r>
              <a:rPr lang="en-US" sz="2800" baseline="0" dirty="0" smtClean="0"/>
              <a:t>Advanced</a:t>
            </a:r>
            <a:r>
              <a:rPr lang="en-US" sz="2800" dirty="0" smtClean="0"/>
              <a:t> Palette for direct </a:t>
            </a:r>
          </a:p>
          <a:p>
            <a:pPr marL="228600" indent="-228600">
              <a:spcBef>
                <a:spcPts val="250"/>
              </a:spcBef>
              <a:buClr>
                <a:schemeClr val="accent1"/>
              </a:buClr>
              <a:buSzPct val="80000"/>
            </a:pPr>
            <a:r>
              <a:rPr lang="en-US" sz="2800" dirty="0"/>
              <a:t> </a:t>
            </a:r>
            <a:r>
              <a:rPr lang="en-US" sz="2800" dirty="0" smtClean="0"/>
              <a:t> control of motors using PWM </a:t>
            </a:r>
          </a:p>
          <a:p>
            <a:pPr marL="228600" indent="-228600">
              <a:spcBef>
                <a:spcPts val="250"/>
              </a:spcBef>
              <a:buClr>
                <a:schemeClr val="accent1"/>
              </a:buClr>
              <a:buSzPct val="80000"/>
            </a:pPr>
            <a:r>
              <a:rPr lang="en-US" sz="2800" dirty="0"/>
              <a:t>	</a:t>
            </a:r>
            <a:r>
              <a:rPr lang="en-US" sz="2800" dirty="0" smtClean="0"/>
              <a:t>channel</a:t>
            </a: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smtClean="0"/>
              <a:t>Robot Drive</a:t>
            </a:r>
            <a:endParaRPr lang="en-US" dirty="0"/>
          </a:p>
        </p:txBody>
      </p:sp>
      <p:pic>
        <p:nvPicPr>
          <p:cNvPr id="5122" name="Picture 2"/>
          <p:cNvPicPr>
            <a:picLocks noGrp="1" noChangeAspect="1" noChangeArrowheads="1"/>
          </p:cNvPicPr>
          <p:nvPr>
            <p:ph idx="1"/>
          </p:nvPr>
        </p:nvPicPr>
        <p:blipFill>
          <a:blip r:embed="rId3"/>
          <a:srcRect/>
          <a:stretch>
            <a:fillRect/>
          </a:stretch>
        </p:blipFill>
        <p:spPr bwMode="auto">
          <a:xfrm>
            <a:off x="6248400" y="3810000"/>
            <a:ext cx="2407371" cy="269299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304800" y="1143000"/>
            <a:ext cx="8534400" cy="5410200"/>
          </a:xfrm>
          <a:prstGeom prst="rect">
            <a:avLst/>
          </a:prstGeom>
        </p:spPr>
        <p:txBody>
          <a:bodyPr vert="horz" lIns="182880" tIns="91440">
            <a:normAutofit/>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Contains</a:t>
            </a:r>
            <a:r>
              <a:rPr kumimoji="0" lang="en-US" sz="2800" b="0" i="0" u="none" strike="noStrike" kern="1200" cap="none" spc="0" normalizeH="0" noProof="0" dirty="0" smtClean="0">
                <a:ln>
                  <a:noFill/>
                </a:ln>
                <a:solidFill>
                  <a:schemeClr val="tx1"/>
                </a:solidFill>
                <a:effectLst/>
                <a:uLnTx/>
                <a:uFillTx/>
                <a:latin typeface="+mn-lt"/>
                <a:ea typeface="+mn-ea"/>
                <a:cs typeface="+mn-cs"/>
              </a:rPr>
              <a:t> </a:t>
            </a:r>
            <a:r>
              <a:rPr lang="en-US" sz="2800" dirty="0" smtClean="0"/>
              <a:t>S</a:t>
            </a:r>
            <a:r>
              <a:rPr kumimoji="0" lang="en-US" sz="2800" b="0" i="0" u="none" strike="noStrike" kern="1200" cap="none" spc="0" normalizeH="0" noProof="0" dirty="0" err="1" smtClean="0">
                <a:ln>
                  <a:noFill/>
                </a:ln>
                <a:solidFill>
                  <a:schemeClr val="tx1"/>
                </a:solidFill>
                <a:effectLst/>
                <a:uLnTx/>
                <a:uFillTx/>
                <a:latin typeface="+mn-lt"/>
                <a:ea typeface="+mn-ea"/>
                <a:cs typeface="+mn-cs"/>
              </a:rPr>
              <a:t>ubpalettes</a:t>
            </a:r>
            <a:r>
              <a:rPr kumimoji="0" lang="en-US" sz="2800" b="0" i="0" u="none" strike="noStrike" kern="1200" cap="none" spc="0" normalizeH="0" noProof="0" dirty="0" smtClean="0">
                <a:ln>
                  <a:noFill/>
                </a:ln>
                <a:solidFill>
                  <a:schemeClr val="tx1"/>
                </a:solidFill>
                <a:effectLst/>
                <a:uLnTx/>
                <a:uFillTx/>
                <a:latin typeface="+mn-lt"/>
                <a:ea typeface="+mn-ea"/>
                <a:cs typeface="+mn-cs"/>
              </a:rPr>
              <a:t>:</a:t>
            </a:r>
          </a:p>
          <a:p>
            <a:pPr marL="722376" lvl="1" indent="-265176">
              <a:spcBef>
                <a:spcPts val="250"/>
              </a:spcBef>
              <a:buClr>
                <a:schemeClr val="accent1"/>
              </a:buClr>
              <a:buSzPct val="80000"/>
              <a:buFont typeface="Wingdings 2"/>
              <a:buChar char=""/>
            </a:pPr>
            <a:r>
              <a:rPr lang="en-US" sz="2800" dirty="0" smtClean="0"/>
              <a:t>Accelerometer</a:t>
            </a:r>
          </a:p>
          <a:p>
            <a:pPr marL="722376" lvl="1" indent="-265176">
              <a:spcBef>
                <a:spcPts val="250"/>
              </a:spcBef>
              <a:buClr>
                <a:schemeClr val="accent1"/>
              </a:buClr>
              <a:buSzPct val="80000"/>
              <a:buFont typeface="Wingdings 2"/>
              <a:buChar char=""/>
            </a:pPr>
            <a:r>
              <a:rPr lang="en-US" sz="2800" dirty="0" smtClean="0"/>
              <a:t>Counter</a:t>
            </a:r>
          </a:p>
          <a:p>
            <a:pPr marL="722376" lvl="1" indent="-265176">
              <a:spcBef>
                <a:spcPts val="250"/>
              </a:spcBef>
              <a:buClr>
                <a:schemeClr val="accent1"/>
              </a:buClr>
              <a:buSzPct val="80000"/>
              <a:buFont typeface="Wingdings 2"/>
              <a:buChar char=""/>
            </a:pPr>
            <a:r>
              <a:rPr lang="en-US" sz="2800" dirty="0" smtClean="0"/>
              <a:t>Encoder</a:t>
            </a:r>
          </a:p>
          <a:p>
            <a:pPr marL="722376" lvl="1" indent="-265176">
              <a:spcBef>
                <a:spcPts val="250"/>
              </a:spcBef>
              <a:buClr>
                <a:schemeClr val="accent1"/>
              </a:buClr>
              <a:buSzPct val="80000"/>
              <a:buFont typeface="Wingdings 2"/>
              <a:buChar char=""/>
            </a:pPr>
            <a:r>
              <a:rPr lang="en-US" sz="2800" dirty="0" smtClean="0"/>
              <a:t>Gyro</a:t>
            </a:r>
          </a:p>
          <a:p>
            <a:pPr marL="722376" lvl="1" indent="-265176">
              <a:spcBef>
                <a:spcPts val="250"/>
              </a:spcBef>
              <a:buClr>
                <a:schemeClr val="accent1"/>
              </a:buClr>
              <a:buSzPct val="80000"/>
              <a:buFont typeface="Wingdings 2"/>
              <a:buChar char=""/>
            </a:pPr>
            <a:r>
              <a:rPr lang="en-US" sz="2800" dirty="0" smtClean="0"/>
              <a:t>Ultrasonic</a:t>
            </a:r>
          </a:p>
          <a:p>
            <a:pPr marL="548640" marR="0" lvl="1" indent="-201168" algn="l" defTabSz="914400" rtl="0" eaLnBrk="1" fontAlgn="auto" latinLnBrk="0" hangingPunct="1">
              <a:lnSpc>
                <a:spcPct val="100000"/>
              </a:lnSpc>
              <a:spcBef>
                <a:spcPts val="250"/>
              </a:spcBef>
              <a:spcAft>
                <a:spcPts val="0"/>
              </a:spcAft>
              <a:buClr>
                <a:schemeClr val="accent1"/>
              </a:buClr>
              <a:buSzPct val="100000"/>
              <a:buFont typeface="Verdana"/>
              <a:buChar char="◦"/>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Title 1"/>
          <p:cNvSpPr>
            <a:spLocks noGrp="1"/>
          </p:cNvSpPr>
          <p:nvPr>
            <p:ph type="title"/>
          </p:nvPr>
        </p:nvSpPr>
        <p:spPr/>
        <p:txBody>
          <a:bodyPr/>
          <a:lstStyle/>
          <a:p>
            <a:r>
              <a:rPr lang="en-US" dirty="0" smtClean="0"/>
              <a:t>Sensors</a:t>
            </a:r>
            <a:endParaRPr lang="en-US" dirty="0"/>
          </a:p>
        </p:txBody>
      </p:sp>
      <p:pic>
        <p:nvPicPr>
          <p:cNvPr id="6146" name="Picture 2"/>
          <p:cNvPicPr>
            <a:picLocks noChangeAspect="1" noChangeArrowheads="1"/>
          </p:cNvPicPr>
          <p:nvPr/>
        </p:nvPicPr>
        <p:blipFill>
          <a:blip r:embed="rId3"/>
          <a:srcRect/>
          <a:stretch>
            <a:fillRect/>
          </a:stretch>
        </p:blipFill>
        <p:spPr bwMode="auto">
          <a:xfrm>
            <a:off x="5105400" y="4343400"/>
            <a:ext cx="3683410" cy="20574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Custom 4">
      <a:dk1>
        <a:sysClr val="windowText" lastClr="000000"/>
      </a:dk1>
      <a:lt1>
        <a:sysClr val="window" lastClr="FFFFFF"/>
      </a:lt1>
      <a:dk2>
        <a:srgbClr val="8290FA"/>
      </a:dk2>
      <a:lt2>
        <a:srgbClr val="E6E8FE"/>
      </a:lt2>
      <a:accent1>
        <a:srgbClr val="FF0000"/>
      </a:accent1>
      <a:accent2>
        <a:srgbClr val="9B2D1F"/>
      </a:accent2>
      <a:accent3>
        <a:srgbClr val="A28E6A"/>
      </a:accent3>
      <a:accent4>
        <a:srgbClr val="956251"/>
      </a:accent4>
      <a:accent5>
        <a:srgbClr val="2B45C5"/>
      </a:accent5>
      <a:accent6>
        <a:srgbClr val="855D5D"/>
      </a:accent6>
      <a:hlink>
        <a:srgbClr val="CC9900"/>
      </a:hlink>
      <a:folHlink>
        <a:srgbClr val="2B45C5"/>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238</TotalTime>
  <Words>1705</Words>
  <Application>Microsoft Office PowerPoint</Application>
  <PresentationFormat>On-screen Show (4:3)</PresentationFormat>
  <Paragraphs>232</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Aspect</vt:lpstr>
      <vt:lpstr>FRC LabVIEW Software Overview</vt:lpstr>
      <vt:lpstr>Agenda</vt:lpstr>
      <vt:lpstr>Robot Framework - Basic</vt:lpstr>
      <vt:lpstr>Robot Framework - Advanced</vt:lpstr>
      <vt:lpstr>Debugging</vt:lpstr>
      <vt:lpstr>Overview</vt:lpstr>
      <vt:lpstr>WPI Robotics Library Overview</vt:lpstr>
      <vt:lpstr>Robot Drive</vt:lpstr>
      <vt:lpstr>Sensors</vt:lpstr>
      <vt:lpstr>Actuators</vt:lpstr>
      <vt:lpstr>IO</vt:lpstr>
      <vt:lpstr>Camera</vt:lpstr>
      <vt:lpstr>Driver Station</vt:lpstr>
      <vt:lpstr>Communications</vt:lpstr>
      <vt:lpstr>Utilities</vt:lpstr>
      <vt:lpstr>Robot Drive Example</vt:lpstr>
      <vt:lpstr>Gyro Example</vt:lpstr>
      <vt:lpstr>Analog Trigger Example</vt:lpstr>
      <vt:lpstr>Digital Input Example</vt:lpstr>
      <vt:lpstr>Encoder Example</vt:lpstr>
      <vt:lpstr>PID Control</vt:lpstr>
      <vt:lpstr>Proportional Value</vt:lpstr>
      <vt:lpstr>PID Control</vt:lpstr>
      <vt:lpstr>Common Questions</vt:lpstr>
      <vt:lpstr>Questions?</vt:lpstr>
    </vt:vector>
  </TitlesOfParts>
  <Company>National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FRC LabVIEW Software Overview</dc:title>
  <dc:creator>Christina Dellas</dc:creator>
  <cp:lastModifiedBy>Christina Dellas</cp:lastModifiedBy>
  <cp:revision>25</cp:revision>
  <dcterms:created xsi:type="dcterms:W3CDTF">2008-12-31T20:09:42Z</dcterms:created>
  <dcterms:modified xsi:type="dcterms:W3CDTF">2009-01-01T00:08:04Z</dcterms:modified>
</cp:coreProperties>
</file>