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35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6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87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15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8739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37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762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0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642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5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7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1943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37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299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740A5-311B-4539-A088-BDC05B02DBC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4D3FB43-A1D2-455E-B3FF-16FB1111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398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97123" y="237928"/>
            <a:ext cx="8915399" cy="2262781"/>
          </a:xfrm>
        </p:spPr>
        <p:txBody>
          <a:bodyPr/>
          <a:lstStyle/>
          <a:p>
            <a:r>
              <a:rPr lang="en-US" sz="3200" dirty="0" smtClean="0">
                <a:solidFill>
                  <a:srgbClr val="7030A0"/>
                </a:solidFill>
              </a:rPr>
              <a:t>WELCOME TO MY PRESENTATION</a:t>
            </a:r>
            <a:endParaRPr lang="en-US" sz="3200" dirty="0">
              <a:solidFill>
                <a:srgbClr val="7030A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99760" y="2715314"/>
            <a:ext cx="8915399" cy="1126283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MST.RUHANA FAIRUZ</a:t>
            </a:r>
          </a:p>
          <a:p>
            <a:r>
              <a:rPr lang="en-US" dirty="0" smtClean="0">
                <a:solidFill>
                  <a:srgbClr val="002060"/>
                </a:solidFill>
              </a:rPr>
              <a:t>ID:1910022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848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641122"/>
              </p:ext>
            </p:extLst>
          </p:nvPr>
        </p:nvGraphicFramePr>
        <p:xfrm>
          <a:off x="1735493" y="2923631"/>
          <a:ext cx="5713257" cy="2067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349"/>
                <a:gridCol w="1025331"/>
                <a:gridCol w="778362"/>
                <a:gridCol w="933057"/>
                <a:gridCol w="984079"/>
                <a:gridCol w="984079"/>
              </a:tblGrid>
              <a:tr h="2476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Insulin is Taken Including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47650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Actrapid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48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24.0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24.0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24.0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Diasulin 30/70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42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21.0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45.0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Insulated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37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18.5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18.5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63.5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Novomix 70/80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73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36.5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36.5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47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53171" y="1351898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based on Insulin is Taken: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8: Distribution based on Insulin is Taken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3314" y="2404997"/>
            <a:ext cx="3448685" cy="2663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0277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101892"/>
              </p:ext>
            </p:extLst>
          </p:nvPr>
        </p:nvGraphicFramePr>
        <p:xfrm>
          <a:off x="1824570" y="2838981"/>
          <a:ext cx="5760719" cy="2255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18122"/>
                <a:gridCol w="881203"/>
                <a:gridCol w="881203"/>
                <a:gridCol w="1054407"/>
                <a:gridCol w="1112892"/>
                <a:gridCol w="1112892"/>
              </a:tblGrid>
              <a:tr h="269875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Prescribed Tablets Including For </a:t>
                      </a:r>
                      <a:r>
                        <a:rPr lang="en-US" sz="1200" b="1" kern="100" dirty="0" err="1">
                          <a:effectLst/>
                        </a:rPr>
                        <a:t>CvD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5054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9875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Aspirin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22.5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Glyceryl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56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28.0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50.5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8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Others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43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21.5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72.0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Ramipil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56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28.0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89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09154" y="1277252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based on Prescribed Tablets Including For </a:t>
            </a:r>
            <a:r>
              <a:rPr kumimoji="0" lang="en-US" altLang="en-US" sz="1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CvD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9: Distribution based Prescribed Tablets Including For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CvD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068" y="2707699"/>
            <a:ext cx="3988784" cy="29914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1119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752512"/>
              </p:ext>
            </p:extLst>
          </p:nvPr>
        </p:nvGraphicFramePr>
        <p:xfrm>
          <a:off x="1659864" y="2539481"/>
          <a:ext cx="5958840" cy="1781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91682"/>
                <a:gridCol w="937950"/>
                <a:gridCol w="937950"/>
                <a:gridCol w="1122290"/>
                <a:gridCol w="1184484"/>
                <a:gridCol w="1184484"/>
              </a:tblGrid>
              <a:tr h="28829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Heart Disease Occurred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8801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88290">
                <a:tc rowSpan="3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No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111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55.5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55.5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55.5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Yes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89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44.5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44.5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30861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659864" y="1258591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based on Heart Disease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11: Distribution based on Heart Disease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939" y="2398629"/>
            <a:ext cx="3321698" cy="21453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760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6345161"/>
              </p:ext>
            </p:extLst>
          </p:nvPr>
        </p:nvGraphicFramePr>
        <p:xfrm>
          <a:off x="1604865" y="932016"/>
          <a:ext cx="5657256" cy="1910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3706"/>
                <a:gridCol w="1073352"/>
                <a:gridCol w="1073352"/>
                <a:gridCol w="819137"/>
                <a:gridCol w="819137"/>
                <a:gridCol w="818572"/>
              </a:tblGrid>
              <a:tr h="233680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Type of Diabetes Mellitus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2352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Do not Know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Type-1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Type-2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3680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Age Group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20-30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17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13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30-40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17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43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40-50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16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36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514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50-60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15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43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41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60+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33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23520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59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77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64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200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585219" y="240335"/>
            <a:ext cx="317728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Analysis of </a:t>
            </a:r>
            <a:r>
              <a:rPr kumimoji="0" lang="en-US" altLang="en-US" sz="1600" b="1" i="0" u="sng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Crosstabulation</a:t>
            </a:r>
            <a:r>
              <a:rPr kumimoji="0" lang="en-US" altLang="en-US" sz="1600" b="1" i="0" u="sng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: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1020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1020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Age Group VS</a:t>
            </a:r>
            <a:r>
              <a:rPr kumimoji="0" lang="en-US" altLang="en-US" sz="1200" b="1" i="0" u="none" strike="noStrike" cap="none" normalizeH="0" dirty="0" smtClean="0">
                <a:ln>
                  <a:noFill/>
                </a:ln>
                <a:solidFill>
                  <a:srgbClr val="01020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10205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Type of Diabetes Mellitus 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73173"/>
              </p:ext>
            </p:extLst>
          </p:nvPr>
        </p:nvGraphicFramePr>
        <p:xfrm>
          <a:off x="7745154" y="-110681"/>
          <a:ext cx="2895600" cy="4044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1214"/>
                <a:gridCol w="289457"/>
                <a:gridCol w="289457"/>
                <a:gridCol w="415472"/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24155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Chi-Square Tests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7310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 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Value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df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Asymptotic Significance (2-sided)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1526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Pearson Chi-Square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2.230</a:t>
                      </a:r>
                      <a:r>
                        <a:rPr lang="en-US" sz="1000" b="1" i="0" kern="100" baseline="30000" dirty="0">
                          <a:effectLst/>
                        </a:rPr>
                        <a:t>a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8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.973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1526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Likelihood Ratio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2.273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8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.971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15265"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N of Valid Cases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200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>
                          <a:effectLst/>
                        </a:rPr>
                        <a:t> </a:t>
                      </a:r>
                      <a:endParaRPr lang="en-US" sz="1000" b="1" i="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 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 grid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i="0" kern="100" dirty="0">
                          <a:effectLst/>
                        </a:rPr>
                        <a:t>a. 0 cells (0.0%) have expected count less than 5. The minimum expected count is 9.74.</a:t>
                      </a:r>
                      <a:endParaRPr lang="en-US" sz="1000" b="1" i="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611745"/>
              </p:ext>
            </p:extLst>
          </p:nvPr>
        </p:nvGraphicFramePr>
        <p:xfrm>
          <a:off x="1481357" y="3619500"/>
          <a:ext cx="5196841" cy="325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7782"/>
                <a:gridCol w="1039368"/>
                <a:gridCol w="709208"/>
                <a:gridCol w="650161"/>
                <a:gridCol w="650161"/>
                <a:gridCol w="650161"/>
              </a:tblGrid>
              <a:tr h="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Prescribed Tablets Including </a:t>
                      </a:r>
                      <a:r>
                        <a:rPr lang="en-US" sz="1200" b="1" kern="100" dirty="0" smtClean="0">
                          <a:effectLst/>
                        </a:rPr>
                        <a:t>VS</a:t>
                      </a:r>
                      <a:r>
                        <a:rPr lang="en-US" sz="1200" b="1" kern="100" baseline="0" dirty="0" smtClean="0">
                          <a:effectLst/>
                        </a:rPr>
                        <a:t> </a:t>
                      </a:r>
                      <a:r>
                        <a:rPr lang="en-US" sz="1200" b="1" kern="100" dirty="0" smtClean="0">
                          <a:effectLst/>
                        </a:rPr>
                        <a:t>Types </a:t>
                      </a:r>
                      <a:r>
                        <a:rPr lang="en-US" sz="1200" b="1" kern="100" dirty="0">
                          <a:effectLst/>
                        </a:rPr>
                        <a:t>of Dosages Form of Drugs 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gridSpan="6">
                  <a:txBody>
                    <a:bodyPr/>
                    <a:lstStyle/>
                    <a:p>
                      <a:pPr marL="0" marR="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2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2"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Types of Dosages Form of Drugs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Capsules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Insulin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Tablets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 rowSpan="10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Prescribed Tablets Including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 Aldorin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2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 Angkor 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 Hypen SR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2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 Linatab 2.5/500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Aldorin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44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Angkor 2.5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16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44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Angkor 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31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Hypen SR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32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Linatab</a:t>
                      </a:r>
                      <a:r>
                        <a:rPr lang="en-US" sz="1000" b="1" kern="100" dirty="0">
                          <a:effectLst/>
                        </a:rPr>
                        <a:t> 2.5/500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11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32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Osartil</a:t>
                      </a:r>
                      <a:r>
                        <a:rPr lang="en-US" sz="1000" b="1" kern="100" dirty="0">
                          <a:effectLst/>
                        </a:rPr>
                        <a:t> 50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3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9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 gridSpan="2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62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74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64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200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0871077"/>
              </p:ext>
            </p:extLst>
          </p:nvPr>
        </p:nvGraphicFramePr>
        <p:xfrm>
          <a:off x="7259261" y="4216659"/>
          <a:ext cx="3512821" cy="2235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1542"/>
                <a:gridCol w="649653"/>
                <a:gridCol w="649653"/>
                <a:gridCol w="931973"/>
              </a:tblGrid>
              <a:tr h="0">
                <a:tc gridSpan="4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Chi-Square Tests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 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Value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 err="1">
                          <a:effectLst/>
                        </a:rPr>
                        <a:t>df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Asymptotic Significance (2-sided)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Pearson Chi-Square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15.796</a:t>
                      </a:r>
                      <a:r>
                        <a:rPr lang="en-US" sz="1000" b="1" kern="100" baseline="30000">
                          <a:effectLst/>
                        </a:rPr>
                        <a:t>a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18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.607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Likelihood Ratio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17.895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18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.463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0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N of Valid Cases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200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 </a:t>
                      </a:r>
                      <a:endParaRPr lang="en-US" sz="10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 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  <a:tr h="0">
                <a:tc gridSpan="4"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a. 15 cells (50.0%) have expected count less than 5. The minimum </a:t>
                      </a:r>
                    </a:p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expected count is .31.</a:t>
                      </a:r>
                      <a:endParaRPr lang="en-US" sz="10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5291138" y="31623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072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2783" y="764876"/>
            <a:ext cx="8915399" cy="3117040"/>
          </a:xfrm>
        </p:spPr>
        <p:txBody>
          <a:bodyPr>
            <a:normAutofit/>
          </a:bodyPr>
          <a:lstStyle/>
          <a:p>
            <a:r>
              <a:rPr lang="en-US" sz="3200" b="1" u="sng" dirty="0" smtClean="0"/>
              <a:t>Topic: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1" dirty="0"/>
              <a:t>Prescription Pattern and Awareness among Diabetic </a:t>
            </a:r>
            <a:r>
              <a:rPr lang="en-US" sz="2400" b="1" dirty="0" smtClean="0"/>
              <a:t>Patients</a:t>
            </a:r>
            <a:r>
              <a:rPr lang="en-US" sz="2400" dirty="0"/>
              <a:t> </a:t>
            </a:r>
            <a:r>
              <a:rPr lang="en-US" sz="2400" b="1" dirty="0" smtClean="0"/>
              <a:t>in </a:t>
            </a:r>
            <a:r>
              <a:rPr lang="en-US" sz="2400" b="1" dirty="0" err="1"/>
              <a:t>Rangpur</a:t>
            </a:r>
            <a:r>
              <a:rPr lang="en-US" sz="2400" b="1" dirty="0"/>
              <a:t> Division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5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b="1" u="sng" dirty="0" smtClean="0"/>
              <a:t>RESULTS ABOUT MY TOPIC:</a:t>
            </a:r>
            <a:br>
              <a:rPr lang="en-US" sz="2000" b="1" u="sng" dirty="0" smtClean="0"/>
            </a:br>
            <a:endParaRPr lang="en-US" sz="2000" b="1" u="sng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79451"/>
              </p:ext>
            </p:extLst>
          </p:nvPr>
        </p:nvGraphicFramePr>
        <p:xfrm>
          <a:off x="2672056" y="2781935"/>
          <a:ext cx="5356861" cy="1561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372"/>
                <a:gridCol w="820719"/>
                <a:gridCol w="820719"/>
                <a:gridCol w="981941"/>
                <a:gridCol w="1037555"/>
                <a:gridCol w="1037555"/>
              </a:tblGrid>
              <a:tr h="254635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Gender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9905">
                <a:tc gridSpan="2"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Cumulative 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4635">
                <a:tc rowSpan="3"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Valid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Female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114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57.0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57.0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57.0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1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Male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86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43.0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43.0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11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Total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592925" y="1886097"/>
            <a:ext cx="12015177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Diabetes distribution profile on gender: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1: Diabetes distribution profile on gender: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2590" y="1739534"/>
            <a:ext cx="2752530" cy="31314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542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714519"/>
              </p:ext>
            </p:extLst>
          </p:nvPr>
        </p:nvGraphicFramePr>
        <p:xfrm>
          <a:off x="2176223" y="2190420"/>
          <a:ext cx="5600700" cy="25431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87572"/>
                <a:gridCol w="876037"/>
                <a:gridCol w="876037"/>
                <a:gridCol w="1048556"/>
                <a:gridCol w="1106249"/>
                <a:gridCol w="1106249"/>
              </a:tblGrid>
              <a:tr h="27305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Age Group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61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>
                          <a:effectLst/>
                        </a:rPr>
                        <a:t> 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73050">
                <a:tc rowSpan="6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20-30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30-40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43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44.0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40-50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36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62.0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50-60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43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21.5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83.5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60+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33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16.5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16.5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 smtClean="0">
                          <a:effectLst/>
                        </a:rPr>
                        <a:t>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019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196109" y="762132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Diabetic patients’ distribution profile on age: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2: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Diabetic patients’ distribution profile on age: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355" y="2043022"/>
            <a:ext cx="3877322" cy="31754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2061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5359725"/>
              </p:ext>
            </p:extLst>
          </p:nvPr>
        </p:nvGraphicFramePr>
        <p:xfrm>
          <a:off x="2117065" y="1801631"/>
          <a:ext cx="5730240" cy="28746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2965"/>
                <a:gridCol w="942965"/>
                <a:gridCol w="812996"/>
                <a:gridCol w="973936"/>
                <a:gridCol w="1028689"/>
                <a:gridCol w="1028689"/>
              </a:tblGrid>
              <a:tr h="1285240">
                <a:tc gridSpan="6">
                  <a:txBody>
                    <a:bodyPr/>
                    <a:lstStyle/>
                    <a:p>
                      <a:pPr marL="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</a:endParaRPr>
                    </a:p>
                    <a:p>
                      <a:pPr marL="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</a:endParaRPr>
                    </a:p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baseline="0" dirty="0" smtClean="0">
                          <a:effectLst/>
                        </a:rPr>
                        <a:t>                                                </a:t>
                      </a:r>
                      <a:r>
                        <a:rPr lang="en-US" sz="1200" b="1" kern="100" dirty="0" smtClean="0">
                          <a:effectLst/>
                        </a:rPr>
                        <a:t>Family </a:t>
                      </a:r>
                      <a:r>
                        <a:rPr lang="en-US" sz="1200" b="1" kern="100" dirty="0">
                          <a:effectLst/>
                        </a:rPr>
                        <a:t>History About Diabetes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137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6540"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Do not Know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77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38.5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38.5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38.5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No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69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34.5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34.5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Yes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54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27.0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27.0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30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2098404" y="456159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Diabetic patients’ distribution profile on family history: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3: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Diabetic patients’ distribution profile on family history: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681" y="1280626"/>
            <a:ext cx="3536303" cy="35806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0298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545539"/>
              </p:ext>
            </p:extLst>
          </p:nvPr>
        </p:nvGraphicFramePr>
        <p:xfrm>
          <a:off x="1848364" y="2615167"/>
          <a:ext cx="5806440" cy="18703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5658"/>
                <a:gridCol w="955658"/>
                <a:gridCol w="823958"/>
                <a:gridCol w="940085"/>
                <a:gridCol w="1089098"/>
                <a:gridCol w="1041983"/>
              </a:tblGrid>
              <a:tr h="260645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Type of Diabetes Mellitus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070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0350"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Do not know 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59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29.5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29.5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29.5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Type-1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77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38.5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38.5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Type-2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64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32.0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32.0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762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09156" y="1147666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of diabetic patients based on types of diabetes: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4: Distribution of diabetic patients based on types of diabetes: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543" y="1485466"/>
            <a:ext cx="3657600" cy="35325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24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223182"/>
              </p:ext>
            </p:extLst>
          </p:nvPr>
        </p:nvGraphicFramePr>
        <p:xfrm>
          <a:off x="1791477" y="2323323"/>
          <a:ext cx="5826603" cy="19519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12241"/>
                <a:gridCol w="922558"/>
                <a:gridCol w="844517"/>
                <a:gridCol w="1012305"/>
                <a:gridCol w="1067491"/>
                <a:gridCol w="1067491"/>
              </a:tblGrid>
              <a:tr h="313681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Undertake Physical Exercise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2959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64795"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Never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66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33.0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1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Regularly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67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33.5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33.5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66.5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1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Sometimes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67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33.5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33.5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813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200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799822" y="1006664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based on exercise status: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5: Distribution based on exercise status: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861" y="1559022"/>
            <a:ext cx="3737610" cy="3273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45550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8817142"/>
              </p:ext>
            </p:extLst>
          </p:nvPr>
        </p:nvGraphicFramePr>
        <p:xfrm>
          <a:off x="1744824" y="2230016"/>
          <a:ext cx="5758591" cy="2051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2591"/>
                <a:gridCol w="1067580"/>
                <a:gridCol w="771719"/>
                <a:gridCol w="924769"/>
                <a:gridCol w="975966"/>
                <a:gridCol w="975966"/>
              </a:tblGrid>
              <a:tr h="235631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1" kern="100" dirty="0">
                          <a:effectLst/>
                        </a:rPr>
                        <a:t>Type of Physical Exercise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1015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50190">
                <a:tc rowSpan="5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Do not Take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47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23.5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23.5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23.5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6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Running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46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23.0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23.0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46.5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6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Walking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62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31.0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31.0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77.5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6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Weight Training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45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22.5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22.5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660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Total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200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65139" y="1015997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Distribution based on Types of Physical exercise: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6: Distribution based on Types of Physical exercise: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09" y="1381047"/>
            <a:ext cx="4138295" cy="355473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52641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491578"/>
              </p:ext>
            </p:extLst>
          </p:nvPr>
        </p:nvGraphicFramePr>
        <p:xfrm>
          <a:off x="1856526" y="2812954"/>
          <a:ext cx="5920739" cy="19716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9848"/>
                <a:gridCol w="885940"/>
                <a:gridCol w="885940"/>
                <a:gridCol w="1061323"/>
                <a:gridCol w="1118844"/>
                <a:gridCol w="1118844"/>
              </a:tblGrid>
              <a:tr h="274320">
                <a:tc gridSpan="6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Types of Dosages Form of Drugs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48640">
                <a:tc gridSpan="2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Frequency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Percent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Valid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>
                          <a:effectLst/>
                        </a:rPr>
                        <a:t>Cumulative Percent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</a:tr>
              <a:tr h="274320">
                <a:tc rowSpan="4"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Valid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Capsules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62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31.0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31.0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31.0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1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Insulin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74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37.0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37.0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68.0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1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Tablets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64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32.0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32.0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effectLst/>
                        </a:rPr>
                        <a:t>100.0</a:t>
                      </a:r>
                      <a:endParaRPr lang="en-US" sz="1100" b="1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</a:tr>
              <a:tr h="2914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100" dirty="0">
                          <a:effectLst/>
                        </a:rPr>
                        <a:t>Total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200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effectLst/>
                        </a:rPr>
                        <a:t>100.0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effectLst/>
                        </a:rPr>
                        <a:t> </a:t>
                      </a:r>
                      <a:endParaRPr lang="en-US" sz="1100" b="1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865137" y="1155957"/>
            <a:ext cx="8911687" cy="128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istribution based on dosage of drugs: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Table 7: Distribution based on dosage of drugs:</a:t>
            </a:r>
            <a:endParaRPr kumimoji="0" lang="en-US" alt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928" y="2053038"/>
            <a:ext cx="3088005" cy="295719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76463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746</Words>
  <Application>Microsoft Office PowerPoint</Application>
  <PresentationFormat>Widescreen</PresentationFormat>
  <Paragraphs>453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Wisp</vt:lpstr>
      <vt:lpstr>WELCOME TO MY PRESENTATION</vt:lpstr>
      <vt:lpstr>Topic: Prescription Pattern and Awareness among Diabetic Patients in Rangpur Division </vt:lpstr>
      <vt:lpstr>RESULTS ABOUT MY TOPIC: </vt:lpstr>
      <vt:lpstr>Diabetic patients’ distribution profile on age: Table 2: Diabetic patients’ distribution profile on age: </vt:lpstr>
      <vt:lpstr>Diabetic patients’ distribution profile on family history: Table 3: Diabetic patients’ distribution profile on family history: </vt:lpstr>
      <vt:lpstr>Distribution of diabetic patients based on types of diabetes: Table 4: Distribution of diabetic patients based on types of diabetes: </vt:lpstr>
      <vt:lpstr>Distribution based on exercise status: Table 5: Distribution based on exercise status: </vt:lpstr>
      <vt:lpstr>Distribution based on Types of Physical exercise: Table 6: Distribution based on Types of Physical exercise: </vt:lpstr>
      <vt:lpstr>Distribution based on dosage of drugs: Table 7: Distribution based on dosage of drugs: </vt:lpstr>
      <vt:lpstr>Distribution based on Insulin is Taken: Table 8: Distribution based on Insulin is Taken </vt:lpstr>
      <vt:lpstr>Distribution based on Prescribed Tablets Including For CvD Table 9: Distribution based Prescribed Tablets Including For CvD </vt:lpstr>
      <vt:lpstr>Distribution based on Heart Disease Table 11: Distribution based on Heart Disease </vt:lpstr>
      <vt:lpstr>Analysis of Crosstabulation:   Age Group VS Type of Diabetes Mellitus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MY PRESENTATION</dc:title>
  <dc:creator>Microsoft account</dc:creator>
  <cp:lastModifiedBy>Microsoft account</cp:lastModifiedBy>
  <cp:revision>13</cp:revision>
  <dcterms:created xsi:type="dcterms:W3CDTF">2025-05-17T12:09:42Z</dcterms:created>
  <dcterms:modified xsi:type="dcterms:W3CDTF">2025-05-18T06:29:11Z</dcterms:modified>
</cp:coreProperties>
</file>