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496096" cy="9695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403080" cy="820419"/>
          </a:xfrm>
          <a:custGeom>
            <a:avLst/>
            <a:gdLst/>
            <a:ahLst/>
            <a:cxnLst/>
            <a:rect l="l" t="t" r="r" b="b"/>
            <a:pathLst>
              <a:path w="9403080" h="820419">
                <a:moveTo>
                  <a:pt x="9403080" y="0"/>
                </a:moveTo>
                <a:lnTo>
                  <a:pt x="0" y="0"/>
                </a:lnTo>
                <a:lnTo>
                  <a:pt x="0" y="819912"/>
                </a:lnTo>
                <a:lnTo>
                  <a:pt x="8531733" y="819912"/>
                </a:lnTo>
                <a:lnTo>
                  <a:pt x="940308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90788" y="0"/>
            <a:ext cx="1600200" cy="100888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720328" y="0"/>
            <a:ext cx="1341120" cy="841375"/>
          </a:xfrm>
          <a:custGeom>
            <a:avLst/>
            <a:gdLst/>
            <a:ahLst/>
            <a:cxnLst/>
            <a:rect l="l" t="t" r="r" b="b"/>
            <a:pathLst>
              <a:path w="1341120" h="841375">
                <a:moveTo>
                  <a:pt x="1341120" y="0"/>
                </a:moveTo>
                <a:lnTo>
                  <a:pt x="848360" y="0"/>
                </a:lnTo>
                <a:lnTo>
                  <a:pt x="0" y="841248"/>
                </a:lnTo>
                <a:lnTo>
                  <a:pt x="492760" y="841248"/>
                </a:lnTo>
                <a:lnTo>
                  <a:pt x="134112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220200" y="0"/>
            <a:ext cx="1641348" cy="1010412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9349740" y="0"/>
            <a:ext cx="1344295" cy="843280"/>
          </a:xfrm>
          <a:custGeom>
            <a:avLst/>
            <a:gdLst/>
            <a:ahLst/>
            <a:cxnLst/>
            <a:rect l="l" t="t" r="r" b="b"/>
            <a:pathLst>
              <a:path w="1344295" h="843280">
                <a:moveTo>
                  <a:pt x="1343799" y="0"/>
                </a:moveTo>
                <a:lnTo>
                  <a:pt x="850912" y="0"/>
                </a:lnTo>
                <a:lnTo>
                  <a:pt x="0" y="842772"/>
                </a:lnTo>
                <a:lnTo>
                  <a:pt x="492886" y="842772"/>
                </a:lnTo>
                <a:lnTo>
                  <a:pt x="134379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863328" y="0"/>
            <a:ext cx="1644396" cy="101346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9992868" y="0"/>
            <a:ext cx="1347470" cy="845819"/>
          </a:xfrm>
          <a:custGeom>
            <a:avLst/>
            <a:gdLst/>
            <a:ahLst/>
            <a:cxnLst/>
            <a:rect l="l" t="t" r="r" b="b"/>
            <a:pathLst>
              <a:path w="1347470" h="845819">
                <a:moveTo>
                  <a:pt x="1346860" y="0"/>
                </a:moveTo>
                <a:lnTo>
                  <a:pt x="853719" y="0"/>
                </a:lnTo>
                <a:lnTo>
                  <a:pt x="0" y="845820"/>
                </a:lnTo>
                <a:lnTo>
                  <a:pt x="493140" y="845820"/>
                </a:lnTo>
                <a:lnTo>
                  <a:pt x="134686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507980" y="0"/>
            <a:ext cx="1661160" cy="1030224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637519" y="0"/>
            <a:ext cx="1363980" cy="862965"/>
          </a:xfrm>
          <a:custGeom>
            <a:avLst/>
            <a:gdLst/>
            <a:ahLst/>
            <a:cxnLst/>
            <a:rect l="l" t="t" r="r" b="b"/>
            <a:pathLst>
              <a:path w="1363979" h="862965">
                <a:moveTo>
                  <a:pt x="1363614" y="0"/>
                </a:moveTo>
                <a:lnTo>
                  <a:pt x="870854" y="0"/>
                </a:lnTo>
                <a:lnTo>
                  <a:pt x="0" y="862584"/>
                </a:lnTo>
                <a:lnTo>
                  <a:pt x="492759" y="862584"/>
                </a:lnTo>
                <a:lnTo>
                  <a:pt x="136361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562" y="181736"/>
            <a:ext cx="7583170" cy="5938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6780" y="1181735"/>
            <a:ext cx="11078845" cy="4438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3" Type="http://schemas.openxmlformats.org/officeDocument/2006/relationships/image" Target="../media/image4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3" Type="http://schemas.openxmlformats.org/officeDocument/2006/relationships/image" Target="../media/image4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9.png"/><Relationship Id="rId4" Type="http://schemas.openxmlformats.org/officeDocument/2006/relationships/image" Target="../media/image80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5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14.png"/><Relationship Id="rId10" Type="http://schemas.openxmlformats.org/officeDocument/2006/relationships/image" Target="../media/image95.png"/><Relationship Id="rId11" Type="http://schemas.openxmlformats.org/officeDocument/2006/relationships/image" Target="../media/image16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Relationship Id="rId14" Type="http://schemas.openxmlformats.org/officeDocument/2006/relationships/image" Target="../media/image98.png"/><Relationship Id="rId15" Type="http://schemas.openxmlformats.org/officeDocument/2006/relationships/image" Target="../media/image99.png"/><Relationship Id="rId16" Type="http://schemas.openxmlformats.org/officeDocument/2006/relationships/image" Target="../media/image100.png"/><Relationship Id="rId17" Type="http://schemas.openxmlformats.org/officeDocument/2006/relationships/image" Target="../media/image101.png"/><Relationship Id="rId18" Type="http://schemas.openxmlformats.org/officeDocument/2006/relationships/image" Target="../media/image102.png"/><Relationship Id="rId19" Type="http://schemas.openxmlformats.org/officeDocument/2006/relationships/image" Target="../media/image103.png"/><Relationship Id="rId20" Type="http://schemas.openxmlformats.org/officeDocument/2006/relationships/image" Target="../media/image104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3" Type="http://schemas.openxmlformats.org/officeDocument/2006/relationships/image" Target="../media/image105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6.png"/><Relationship Id="rId3" Type="http://schemas.openxmlformats.org/officeDocument/2006/relationships/image" Target="../media/image107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3" Type="http://schemas.openxmlformats.org/officeDocument/2006/relationships/image" Target="../media/image108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9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0.png"/><Relationship Id="rId3" Type="http://schemas.openxmlformats.org/officeDocument/2006/relationships/image" Target="../media/image111.jpg"/><Relationship Id="rId4" Type="http://schemas.openxmlformats.org/officeDocument/2006/relationships/image" Target="../media/image112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0.png"/><Relationship Id="rId3" Type="http://schemas.openxmlformats.org/officeDocument/2006/relationships/image" Target="../media/image113.jpg"/><Relationship Id="rId4" Type="http://schemas.openxmlformats.org/officeDocument/2006/relationships/image" Target="../media/image11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0.png"/><Relationship Id="rId3" Type="http://schemas.openxmlformats.org/officeDocument/2006/relationships/image" Target="../media/image115.jpg"/><Relationship Id="rId4" Type="http://schemas.openxmlformats.org/officeDocument/2006/relationships/image" Target="../media/image116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0.png"/><Relationship Id="rId3" Type="http://schemas.openxmlformats.org/officeDocument/2006/relationships/image" Target="../media/image117.jpg"/><Relationship Id="rId4" Type="http://schemas.openxmlformats.org/officeDocument/2006/relationships/image" Target="../media/image118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0.png"/><Relationship Id="rId3" Type="http://schemas.openxmlformats.org/officeDocument/2006/relationships/image" Target="../media/image119.jpg"/><Relationship Id="rId4" Type="http://schemas.openxmlformats.org/officeDocument/2006/relationships/image" Target="../media/image120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4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7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5.png"/><Relationship Id="rId8" Type="http://schemas.openxmlformats.org/officeDocument/2006/relationships/image" Target="../media/image7.png"/><Relationship Id="rId9" Type="http://schemas.openxmlformats.org/officeDocument/2006/relationships/image" Target="../media/image141.png"/><Relationship Id="rId10" Type="http://schemas.openxmlformats.org/officeDocument/2006/relationships/hyperlink" Target="http://bida.gov.bd/" TargetMode="Externa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hyperlink" Target="http://bida.gov.bd/" TargetMode="Externa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bida.gov.bd/" TargetMode="Externa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bida.gov.bd/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hyperlink" Target="http://bida.gov.bd/" TargetMode="Externa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bida.gov.bd/" TargetMode="Externa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bida.gov.bd/" TargetMode="Externa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bida.gov.bd/" TargetMode="Externa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bida.gov.bd/" TargetMode="Externa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bida.gov.bd/" TargetMode="Externa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48.png"/><Relationship Id="rId4" Type="http://schemas.openxmlformats.org/officeDocument/2006/relationships/hyperlink" Target="http://nbr.gov.bd/publications/all-publication/en" TargetMode="Externa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www.researchgate.net/figure/Present-Scenario-of-Tourism-" TargetMode="Externa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www2.unwto.org/tourism-legislation-and-regulation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3.png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029" y="3013710"/>
            <a:ext cx="4855845" cy="832485"/>
          </a:xfrm>
          <a:prstGeom prst="rect"/>
          <a:ln w="2895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4800" spc="-155" b="1">
                <a:solidFill>
                  <a:srgbClr val="000000"/>
                </a:solidFill>
                <a:latin typeface="Tahoma"/>
                <a:cs typeface="Tahoma"/>
              </a:rPr>
              <a:t>GROUP</a:t>
            </a:r>
            <a:r>
              <a:rPr dirty="0" sz="4800" spc="-185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800" spc="-430" b="1">
                <a:solidFill>
                  <a:srgbClr val="000000"/>
                </a:solidFill>
                <a:latin typeface="Tahoma"/>
                <a:cs typeface="Tahoma"/>
              </a:rPr>
              <a:t>10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69770">
              <a:lnSpc>
                <a:spcPct val="100000"/>
              </a:lnSpc>
              <a:spcBef>
                <a:spcPts val="100"/>
              </a:spcBef>
            </a:pPr>
            <a:r>
              <a:rPr dirty="0" spc="-20" b="1">
                <a:latin typeface="Tahoma"/>
                <a:cs typeface="Tahoma"/>
              </a:rPr>
              <a:t>Idea</a:t>
            </a:r>
            <a:r>
              <a:rPr dirty="0" spc="-235" b="1">
                <a:latin typeface="Tahoma"/>
                <a:cs typeface="Tahoma"/>
              </a:rPr>
              <a:t> </a:t>
            </a:r>
            <a:r>
              <a:rPr dirty="0" spc="45"/>
              <a:t>Generated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35279" y="0"/>
            <a:ext cx="11856720" cy="6088380"/>
            <a:chOff x="335279" y="0"/>
            <a:chExt cx="11856720" cy="60883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7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7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79" y="949452"/>
              <a:ext cx="5138928" cy="5138928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610867" y="5532120"/>
            <a:ext cx="2874645" cy="524510"/>
          </a:xfrm>
          <a:prstGeom prst="rect">
            <a:avLst/>
          </a:prstGeom>
          <a:ln w="9144">
            <a:solidFill>
              <a:srgbClr val="0D0D0D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848994">
              <a:lnSpc>
                <a:spcPct val="100000"/>
              </a:lnSpc>
              <a:spcBef>
                <a:spcPts val="185"/>
              </a:spcBef>
            </a:pPr>
            <a:r>
              <a:rPr dirty="0" sz="2800" spc="-10">
                <a:latin typeface="Calibri"/>
                <a:cs typeface="Calibri"/>
              </a:rPr>
              <a:t>Website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778495" y="1601724"/>
            <a:ext cx="2872740" cy="954405"/>
          </a:xfrm>
          <a:prstGeom prst="rect">
            <a:avLst/>
          </a:prstGeom>
          <a:ln w="9144">
            <a:solidFill>
              <a:srgbClr val="0D0D0D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777875" marR="571500" indent="-195580">
              <a:lnSpc>
                <a:spcPct val="100000"/>
              </a:lnSpc>
              <a:spcBef>
                <a:spcPts val="180"/>
              </a:spcBef>
            </a:pPr>
            <a:r>
              <a:rPr dirty="0" sz="2800" spc="-20">
                <a:latin typeface="Calibri"/>
                <a:cs typeface="Calibri"/>
              </a:rPr>
              <a:t>Information </a:t>
            </a:r>
            <a:r>
              <a:rPr dirty="0" sz="2800" spc="-10">
                <a:latin typeface="Calibri"/>
                <a:cs typeface="Calibri"/>
              </a:rPr>
              <a:t>Provision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775447" y="2991611"/>
            <a:ext cx="2874645" cy="954405"/>
          </a:xfrm>
          <a:prstGeom prst="rect">
            <a:avLst/>
          </a:prstGeom>
          <a:ln w="9144">
            <a:solidFill>
              <a:srgbClr val="0D0D0D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817880" marR="806450" indent="299720">
              <a:lnSpc>
                <a:spcPct val="100000"/>
              </a:lnSpc>
              <a:spcBef>
                <a:spcPts val="175"/>
              </a:spcBef>
            </a:pPr>
            <a:r>
              <a:rPr dirty="0" sz="2800" spc="-20">
                <a:latin typeface="Calibri"/>
                <a:cs typeface="Calibri"/>
              </a:rPr>
              <a:t>Tour </a:t>
            </a:r>
            <a:r>
              <a:rPr dirty="0" sz="2800" spc="-10">
                <a:latin typeface="Calibri"/>
                <a:cs typeface="Calibri"/>
              </a:rPr>
              <a:t>Planning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773923" y="4379976"/>
            <a:ext cx="2874645" cy="523240"/>
          </a:xfrm>
          <a:prstGeom prst="rect">
            <a:avLst/>
          </a:prstGeom>
          <a:ln w="9144">
            <a:solidFill>
              <a:srgbClr val="0D0D0D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855344">
              <a:lnSpc>
                <a:spcPct val="100000"/>
              </a:lnSpc>
              <a:spcBef>
                <a:spcPts val="180"/>
              </a:spcBef>
            </a:pPr>
            <a:r>
              <a:rPr dirty="0" sz="2800" spc="-10">
                <a:latin typeface="Calibri"/>
                <a:cs typeface="Calibri"/>
              </a:rPr>
              <a:t>Booking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770876" y="5279135"/>
            <a:ext cx="2874645" cy="523240"/>
          </a:xfrm>
          <a:prstGeom prst="rect">
            <a:avLst/>
          </a:prstGeom>
          <a:ln w="9144">
            <a:solidFill>
              <a:srgbClr val="0D0D0D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853440">
              <a:lnSpc>
                <a:spcPct val="100000"/>
              </a:lnSpc>
              <a:spcBef>
                <a:spcPts val="185"/>
              </a:spcBef>
            </a:pPr>
            <a:r>
              <a:rPr dirty="0" sz="2800" spc="-10">
                <a:latin typeface="Calibri"/>
                <a:cs typeface="Calibri"/>
              </a:rPr>
              <a:t>Reviews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990082" y="1040130"/>
            <a:ext cx="207645" cy="5099685"/>
          </a:xfrm>
          <a:custGeom>
            <a:avLst/>
            <a:gdLst/>
            <a:ahLst/>
            <a:cxnLst/>
            <a:rect l="l" t="t" r="r" b="b"/>
            <a:pathLst>
              <a:path w="207645" h="5099685">
                <a:moveTo>
                  <a:pt x="106679" y="0"/>
                </a:moveTo>
                <a:lnTo>
                  <a:pt x="106679" y="4614938"/>
                </a:lnTo>
              </a:path>
              <a:path w="207645" h="5099685">
                <a:moveTo>
                  <a:pt x="207263" y="280416"/>
                </a:moveTo>
                <a:lnTo>
                  <a:pt x="207263" y="4895354"/>
                </a:lnTo>
              </a:path>
              <a:path w="207645" h="5099685">
                <a:moveTo>
                  <a:pt x="0" y="484632"/>
                </a:moveTo>
                <a:lnTo>
                  <a:pt x="0" y="5099570"/>
                </a:lnTo>
              </a:path>
            </a:pathLst>
          </a:custGeom>
          <a:ln w="2895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56056" y="153134"/>
            <a:ext cx="10891520" cy="6704965"/>
            <a:chOff x="656056" y="153134"/>
            <a:chExt cx="10891520" cy="67049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056" y="153134"/>
              <a:ext cx="10891291" cy="670486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3436" y="644652"/>
              <a:ext cx="9113519" cy="51252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56056" y="153134"/>
            <a:ext cx="10891520" cy="6704965"/>
            <a:chOff x="656056" y="153134"/>
            <a:chExt cx="10891520" cy="67049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056" y="153134"/>
              <a:ext cx="10891291" cy="670486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1912" y="571499"/>
              <a:ext cx="9144000" cy="5143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33880">
              <a:lnSpc>
                <a:spcPct val="100000"/>
              </a:lnSpc>
              <a:spcBef>
                <a:spcPts val="100"/>
              </a:spcBef>
            </a:pPr>
            <a:r>
              <a:rPr dirty="0" spc="-114" b="1">
                <a:latin typeface="Tahoma"/>
                <a:cs typeface="Tahoma"/>
              </a:rPr>
              <a:t>Product</a:t>
            </a:r>
            <a:r>
              <a:rPr dirty="0" spc="-110" b="1">
                <a:latin typeface="Tahoma"/>
                <a:cs typeface="Tahoma"/>
              </a:rPr>
              <a:t> </a:t>
            </a:r>
            <a:r>
              <a:rPr dirty="0" spc="-130"/>
              <a:t>Feasibility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583222" y="1383538"/>
          <a:ext cx="8772525" cy="4491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8110"/>
                <a:gridCol w="2278380"/>
                <a:gridCol w="2083434"/>
                <a:gridCol w="1663700"/>
              </a:tblGrid>
              <a:tr h="621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48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48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Rating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48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marL="260350" marR="250825" indent="283210">
                        <a:lnSpc>
                          <a:spcPts val="2400"/>
                        </a:lnSpc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Score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(Out</a:t>
                      </a:r>
                      <a:r>
                        <a:rPr dirty="0" sz="20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Advantage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Trend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Advantageous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Favorable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 spc="-5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Unfilled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Gap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Market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48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2284" marR="495934" indent="111125">
                        <a:lnSpc>
                          <a:spcPts val="240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Increasing Opportunity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290" marR="483870" indent="-50800">
                        <a:lnSpc>
                          <a:spcPts val="240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Somewhat Favorable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2000" spc="-5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48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Solving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Problem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49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Luxurious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49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2125">
                        <a:lnSpc>
                          <a:spcPts val="2375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Somewhat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4229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Favorable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2000" spc="-50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49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Timeliness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Entry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Timely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Favorable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 spc="-5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Value</a:t>
                      </a:r>
                      <a:r>
                        <a:rPr dirty="0" sz="2000" spc="-1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Addition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49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Added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49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290" marR="483870" indent="-50800">
                        <a:lnSpc>
                          <a:spcPts val="240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Somewhat Favorable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2000" spc="-50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49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Customer</a:t>
                      </a:r>
                      <a:r>
                        <a:rPr dirty="0" sz="20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Satisfaction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Retention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4655" marR="404495" indent="77470">
                        <a:lnSpc>
                          <a:spcPts val="240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Somewhat 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Unfavorable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2000" spc="-50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665">
                <a:tc>
                  <a:txBody>
                    <a:bodyPr/>
                    <a:lstStyle/>
                    <a:p>
                      <a:pPr marL="942340" marR="335915" indent="-599440">
                        <a:lnSpc>
                          <a:spcPts val="2400"/>
                        </a:lnSpc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Customer</a:t>
                      </a:r>
                      <a:r>
                        <a:rPr dirty="0" sz="20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Behavior Change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Pattern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4655" marR="404495" indent="77470">
                        <a:lnSpc>
                          <a:spcPts val="240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Somewhat 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Unfavorable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2000" spc="-5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9769602" y="2830829"/>
            <a:ext cx="1801495" cy="144653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 marL="131445" marR="125095">
              <a:lnSpc>
                <a:spcPct val="99800"/>
              </a:lnSpc>
              <a:spcBef>
                <a:spcPts val="180"/>
              </a:spcBef>
            </a:pPr>
            <a:r>
              <a:rPr dirty="0" sz="2800" spc="-10">
                <a:latin typeface="Calibri"/>
                <a:cs typeface="Calibri"/>
              </a:rPr>
              <a:t>Somewhat Favorable </a:t>
            </a:r>
            <a:r>
              <a:rPr dirty="0" sz="3200" spc="-10" b="1">
                <a:latin typeface="Calibri"/>
                <a:cs typeface="Calibri"/>
              </a:rPr>
              <a:t>46/70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8960" y="6606337"/>
            <a:ext cx="6147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Favorability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Scale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(2019, </a:t>
            </a:r>
            <a:r>
              <a:rPr dirty="0" sz="1200" spc="-10">
                <a:latin typeface="Calibri"/>
                <a:cs typeface="Calibri"/>
              </a:rPr>
              <a:t>September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1).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Monash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University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Official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Website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69029" y="3013710"/>
            <a:ext cx="4855845" cy="15697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 marL="635">
              <a:lnSpc>
                <a:spcPts val="5750"/>
              </a:lnSpc>
              <a:spcBef>
                <a:spcPts val="280"/>
              </a:spcBef>
            </a:pPr>
            <a:r>
              <a:rPr dirty="0" sz="4800" spc="-10" b="1">
                <a:latin typeface="Tahoma"/>
                <a:cs typeface="Tahoma"/>
              </a:rPr>
              <a:t>Competitive</a:t>
            </a:r>
            <a:endParaRPr sz="4800">
              <a:latin typeface="Tahoma"/>
              <a:cs typeface="Tahoma"/>
            </a:endParaRPr>
          </a:p>
          <a:p>
            <a:pPr algn="ctr" marL="635">
              <a:lnSpc>
                <a:spcPts val="5750"/>
              </a:lnSpc>
            </a:pPr>
            <a:r>
              <a:rPr dirty="0" sz="4800" spc="100">
                <a:latin typeface="Verdana"/>
                <a:cs typeface="Verdana"/>
              </a:rPr>
              <a:t>Landscape</a:t>
            </a:r>
            <a:endParaRPr sz="48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1492" y="1725041"/>
            <a:ext cx="1510538" cy="10320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42210">
              <a:lnSpc>
                <a:spcPct val="100000"/>
              </a:lnSpc>
              <a:spcBef>
                <a:spcPts val="100"/>
              </a:spcBef>
            </a:pPr>
            <a:r>
              <a:rPr dirty="0" spc="-90" b="1">
                <a:latin typeface="Tahoma"/>
                <a:cs typeface="Tahoma"/>
              </a:rPr>
              <a:t>Competitors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4506459" y="1516380"/>
            <a:ext cx="3179445" cy="1615440"/>
            <a:chOff x="4506459" y="1516380"/>
            <a:chExt cx="3179445" cy="161544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6459" y="1626108"/>
              <a:ext cx="3179081" cy="128015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0768" y="1516380"/>
              <a:ext cx="2947416" cy="1615439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4550664" y="1623060"/>
            <a:ext cx="3091180" cy="1201420"/>
          </a:xfrm>
          <a:prstGeom prst="rect">
            <a:avLst/>
          </a:prstGeom>
          <a:solidFill>
            <a:srgbClr val="252525"/>
          </a:solidFill>
        </p:spPr>
        <p:txBody>
          <a:bodyPr wrap="square" lIns="0" tIns="17780" rIns="0" bIns="0" rtlCol="0" vert="horz">
            <a:spAutoFit/>
          </a:bodyPr>
          <a:lstStyle/>
          <a:p>
            <a:pPr marL="398780" marR="389255" indent="431165">
              <a:lnSpc>
                <a:spcPct val="100000"/>
              </a:lnSpc>
              <a:spcBef>
                <a:spcPts val="140"/>
              </a:spcBef>
            </a:pP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Indirect </a:t>
            </a:r>
            <a:r>
              <a:rPr dirty="0" sz="3600" spc="-20">
                <a:solidFill>
                  <a:srgbClr val="FFFFFF"/>
                </a:solidFill>
                <a:latin typeface="Calibri"/>
                <a:cs typeface="Calibri"/>
              </a:rPr>
              <a:t>Competitors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81803" y="1527047"/>
            <a:ext cx="3179445" cy="1615440"/>
            <a:chOff x="781803" y="1527047"/>
            <a:chExt cx="3179445" cy="161544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803" y="1636775"/>
              <a:ext cx="3179081" cy="128015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636" y="1527047"/>
              <a:ext cx="2947416" cy="1615439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826008" y="1633727"/>
            <a:ext cx="3091180" cy="1201420"/>
          </a:xfrm>
          <a:prstGeom prst="rect">
            <a:avLst/>
          </a:prstGeom>
          <a:solidFill>
            <a:srgbClr val="252525"/>
          </a:solidFill>
        </p:spPr>
        <p:txBody>
          <a:bodyPr wrap="square" lIns="0" tIns="17780" rIns="0" bIns="0" rtlCol="0" vert="horz">
            <a:spAutoFit/>
          </a:bodyPr>
          <a:lstStyle/>
          <a:p>
            <a:pPr marL="398780" marR="389890" indent="589280">
              <a:lnSpc>
                <a:spcPct val="100000"/>
              </a:lnSpc>
              <a:spcBef>
                <a:spcPts val="140"/>
              </a:spcBef>
            </a:pP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Direct </a:t>
            </a:r>
            <a:r>
              <a:rPr dirty="0" sz="3600" spc="-20">
                <a:solidFill>
                  <a:srgbClr val="FFFFFF"/>
                </a:solidFill>
                <a:latin typeface="Calibri"/>
                <a:cs typeface="Calibri"/>
              </a:rPr>
              <a:t>Competitors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8150343" y="1537716"/>
            <a:ext cx="3179445" cy="1615440"/>
            <a:chOff x="8150343" y="1537716"/>
            <a:chExt cx="3179445" cy="1615440"/>
          </a:xfrm>
        </p:grpSpPr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0343" y="1647444"/>
              <a:ext cx="3179081" cy="128015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64652" y="1537716"/>
              <a:ext cx="2947416" cy="161543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8194547" y="1644395"/>
            <a:ext cx="3091180" cy="1201420"/>
          </a:xfrm>
          <a:prstGeom prst="rect">
            <a:avLst/>
          </a:prstGeom>
          <a:solidFill>
            <a:srgbClr val="252525"/>
          </a:solidFill>
        </p:spPr>
        <p:txBody>
          <a:bodyPr wrap="square" lIns="0" tIns="17780" rIns="0" bIns="0" rtlCol="0" vert="horz">
            <a:spAutoFit/>
          </a:bodyPr>
          <a:lstStyle/>
          <a:p>
            <a:pPr marL="398780" marR="390525" indent="533400">
              <a:lnSpc>
                <a:spcPct val="100000"/>
              </a:lnSpc>
              <a:spcBef>
                <a:spcPts val="140"/>
              </a:spcBef>
            </a:pP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Future </a:t>
            </a:r>
            <a:r>
              <a:rPr dirty="0" sz="3600" spc="-20">
                <a:solidFill>
                  <a:srgbClr val="FFFFFF"/>
                </a:solidFill>
                <a:latin typeface="Calibri"/>
                <a:cs typeface="Calibri"/>
              </a:rPr>
              <a:t>Competitors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26008" y="3221735"/>
            <a:ext cx="2974975" cy="4622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639445">
              <a:lnSpc>
                <a:spcPct val="100000"/>
              </a:lnSpc>
              <a:spcBef>
                <a:spcPts val="204"/>
              </a:spcBef>
            </a:pPr>
            <a:r>
              <a:rPr dirty="0" sz="2400" spc="-40">
                <a:latin typeface="Calibri"/>
                <a:cs typeface="Calibri"/>
              </a:rPr>
              <a:t>Travel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Agency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24483" y="3991355"/>
            <a:ext cx="2974975" cy="8324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426720" marR="421640" indent="344170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latin typeface="Calibri"/>
                <a:cs typeface="Calibri"/>
              </a:rPr>
              <a:t>Online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Tour </a:t>
            </a:r>
            <a:r>
              <a:rPr dirty="0" sz="2400">
                <a:latin typeface="Calibri"/>
                <a:cs typeface="Calibri"/>
              </a:rPr>
              <a:t>Providing</a:t>
            </a:r>
            <a:r>
              <a:rPr dirty="0" sz="2400" spc="-1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570476" y="3229355"/>
            <a:ext cx="2974975" cy="4622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latin typeface="Calibri"/>
                <a:cs typeface="Calibri"/>
              </a:rPr>
              <a:t>Online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Booking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567428" y="4038600"/>
            <a:ext cx="2974975" cy="4622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819785">
              <a:lnSpc>
                <a:spcPct val="100000"/>
              </a:lnSpc>
              <a:spcBef>
                <a:spcPts val="215"/>
              </a:spcBef>
            </a:pPr>
            <a:r>
              <a:rPr dirty="0" sz="2400" spc="-40">
                <a:latin typeface="Calibri"/>
                <a:cs typeface="Calibri"/>
              </a:rPr>
              <a:t>Travel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Blog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565903" y="4847844"/>
            <a:ext cx="2974975" cy="8324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778510" marR="745490" indent="-24765">
              <a:lnSpc>
                <a:spcPct val="100000"/>
              </a:lnSpc>
              <a:spcBef>
                <a:spcPts val="215"/>
              </a:spcBef>
            </a:pPr>
            <a:r>
              <a:rPr dirty="0" sz="2400" spc="-20">
                <a:latin typeface="Calibri"/>
                <a:cs typeface="Calibri"/>
              </a:rPr>
              <a:t>Information </a:t>
            </a:r>
            <a:r>
              <a:rPr dirty="0" sz="2400">
                <a:latin typeface="Calibri"/>
                <a:cs typeface="Calibri"/>
              </a:rPr>
              <a:t>Guide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Apps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220456" y="3236976"/>
            <a:ext cx="2974975" cy="8305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781050">
              <a:lnSpc>
                <a:spcPct val="100000"/>
              </a:lnSpc>
              <a:spcBef>
                <a:spcPts val="204"/>
              </a:spcBef>
            </a:pPr>
            <a:r>
              <a:rPr dirty="0" sz="2400">
                <a:latin typeface="Calibri"/>
                <a:cs typeface="Calibri"/>
              </a:rPr>
              <a:t>Global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Tour</a:t>
            </a:r>
            <a:endParaRPr sz="2400">
              <a:latin typeface="Calibri"/>
              <a:cs typeface="Calibri"/>
            </a:endParaRPr>
          </a:p>
          <a:p>
            <a:pPr marL="800735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Companies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65885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Point</a:t>
            </a:r>
            <a:r>
              <a:rPr dirty="0" spc="-225"/>
              <a:t> </a:t>
            </a:r>
            <a:r>
              <a:rPr dirty="0"/>
              <a:t>of</a:t>
            </a:r>
            <a:r>
              <a:rPr dirty="0" spc="-204"/>
              <a:t> </a:t>
            </a:r>
            <a:r>
              <a:rPr dirty="0" spc="-170" b="1">
                <a:latin typeface="Tahoma"/>
                <a:cs typeface="Tahoma"/>
              </a:rPr>
              <a:t>Differentiation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669027" y="3273552"/>
            <a:ext cx="3179445" cy="1066800"/>
            <a:chOff x="669027" y="3273552"/>
            <a:chExt cx="3179445" cy="106680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027" y="3383354"/>
              <a:ext cx="3179081" cy="72531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139" y="3273552"/>
              <a:ext cx="3037332" cy="1066800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713231" y="3380232"/>
            <a:ext cx="3091180" cy="646430"/>
          </a:xfrm>
          <a:prstGeom prst="rect">
            <a:avLst/>
          </a:prstGeom>
          <a:solidFill>
            <a:srgbClr val="252525"/>
          </a:solidFill>
        </p:spPr>
        <p:txBody>
          <a:bodyPr wrap="square" lIns="0" tIns="16510" rIns="0" bIns="0" rtlCol="0" vert="horz">
            <a:spAutoFit/>
          </a:bodyPr>
          <a:lstStyle/>
          <a:p>
            <a:pPr marL="353695">
              <a:lnSpc>
                <a:spcPct val="100000"/>
              </a:lnSpc>
              <a:spcBef>
                <a:spcPts val="130"/>
              </a:spcBef>
            </a:pP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Convenience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506459" y="3258311"/>
            <a:ext cx="3179445" cy="1066800"/>
            <a:chOff x="4506459" y="3258311"/>
            <a:chExt cx="3179445" cy="106680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6459" y="3368114"/>
              <a:ext cx="3179081" cy="725312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756" y="3258311"/>
              <a:ext cx="3139440" cy="1066800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4550664" y="3364991"/>
            <a:ext cx="3091180" cy="646430"/>
          </a:xfrm>
          <a:prstGeom prst="rect">
            <a:avLst/>
          </a:prstGeom>
          <a:solidFill>
            <a:srgbClr val="252525"/>
          </a:solidFill>
        </p:spPr>
        <p:txBody>
          <a:bodyPr wrap="square" lIns="0" tIns="17145" rIns="0" bIns="0" rtlCol="0" vert="horz">
            <a:spAutoFit/>
          </a:bodyPr>
          <a:lstStyle/>
          <a:p>
            <a:pPr marL="302895">
              <a:lnSpc>
                <a:spcPct val="100000"/>
              </a:lnSpc>
              <a:spcBef>
                <a:spcPts val="135"/>
              </a:spcBef>
            </a:pP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Customizable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8343891" y="3243072"/>
            <a:ext cx="3179445" cy="1615440"/>
            <a:chOff x="8343891" y="3243072"/>
            <a:chExt cx="3179445" cy="1615440"/>
          </a:xfrm>
        </p:grpSpPr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43891" y="3352778"/>
              <a:ext cx="3179081" cy="1278667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3920" y="3243072"/>
              <a:ext cx="2860548" cy="161543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8388095" y="3349752"/>
            <a:ext cx="3091180" cy="1199515"/>
          </a:xfrm>
          <a:prstGeom prst="rect">
            <a:avLst/>
          </a:prstGeom>
          <a:solidFill>
            <a:srgbClr val="252525"/>
          </a:solidFill>
        </p:spPr>
        <p:txBody>
          <a:bodyPr wrap="square" lIns="0" tIns="17145" rIns="0" bIns="0" rtlCol="0" vert="horz">
            <a:spAutoFit/>
          </a:bodyPr>
          <a:lstStyle/>
          <a:p>
            <a:pPr marL="486409" marR="433705" indent="-43180">
              <a:lnSpc>
                <a:spcPct val="100000"/>
              </a:lnSpc>
              <a:spcBef>
                <a:spcPts val="135"/>
              </a:spcBef>
            </a:pPr>
            <a:r>
              <a:rPr dirty="0" sz="3600" spc="-20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Asymmetry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34101" y="2226436"/>
            <a:ext cx="878078" cy="879601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9613" y="2194432"/>
            <a:ext cx="1022857" cy="1039621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40113" y="2127376"/>
            <a:ext cx="789686" cy="97866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7785" y="201548"/>
            <a:ext cx="43592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 b="1">
                <a:latin typeface="Tahoma"/>
                <a:cs typeface="Tahoma"/>
              </a:rPr>
              <a:t>Competitor</a:t>
            </a:r>
            <a:r>
              <a:rPr dirty="0" spc="-190" b="1">
                <a:latin typeface="Tahoma"/>
                <a:cs typeface="Tahoma"/>
              </a:rPr>
              <a:t> </a:t>
            </a:r>
            <a:r>
              <a:rPr dirty="0" spc="-140"/>
              <a:t>Analysis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0" y="1522730"/>
          <a:ext cx="12268200" cy="379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635"/>
                <a:gridCol w="1619885"/>
                <a:gridCol w="1236345"/>
                <a:gridCol w="1262380"/>
                <a:gridCol w="1301114"/>
                <a:gridCol w="1236980"/>
                <a:gridCol w="1134109"/>
                <a:gridCol w="1056640"/>
                <a:gridCol w="1275715"/>
                <a:gridCol w="1310004"/>
              </a:tblGrid>
              <a:tr h="9093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Convenience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Customizable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172085" marR="116205" indent="80645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Providing 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44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55880" indent="85090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Availability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Transports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44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253365" marR="120650" indent="-125095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Domestic/ Foreign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44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140335" marR="125095" indent="-6350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Domestic Coverage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44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Experience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Recognition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</a:tr>
              <a:tr h="685165">
                <a:tc gridSpan="2">
                  <a:txBody>
                    <a:bodyPr/>
                    <a:lstStyle/>
                    <a:p>
                      <a:pPr marL="51879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2800" spc="-10" b="1">
                          <a:latin typeface="Calibri"/>
                          <a:cs typeface="Calibri"/>
                        </a:rPr>
                        <a:t>TourDibo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000" spc="-20">
                          <a:latin typeface="Calibri"/>
                          <a:cs typeface="Calibri"/>
                        </a:rPr>
                        <a:t>Even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81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000" spc="-10" b="1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Advantage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81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000" spc="-10" b="1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Advantage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81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000" spc="-20" b="1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High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81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Domestic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81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000" spc="-20" b="1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High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81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dirty="0" sz="1600" spc="-1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Disadvantage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39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dirty="0" sz="1600" spc="-1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Disadvantage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39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05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57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Direct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600" spc="-25" b="1">
                          <a:latin typeface="Calibri"/>
                          <a:cs typeface="Calibri"/>
                        </a:rPr>
                        <a:t>Travel</a:t>
                      </a:r>
                      <a:r>
                        <a:rPr dirty="0" sz="16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Agency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6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Even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6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Disadvantage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6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Disadvantage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6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High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6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 marR="132080" indent="-1174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Domestic/ Foreign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High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6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Advantage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6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Advantage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6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11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80010" indent="2374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600" b="1">
                          <a:latin typeface="Calibri"/>
                          <a:cs typeface="Calibri"/>
                        </a:rPr>
                        <a:t>Online</a:t>
                      </a:r>
                      <a:r>
                        <a:rPr dirty="0" sz="1600" spc="-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 b="1">
                          <a:latin typeface="Calibri"/>
                          <a:cs typeface="Calibri"/>
                        </a:rPr>
                        <a:t>Tour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Providing</a:t>
                      </a:r>
                      <a:r>
                        <a:rPr dirty="0" sz="16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Service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Even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Disadvantage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Disadvantage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Low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 marR="132080" indent="-1174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Domestic/ Foreign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Low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Advantage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Disadvantage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05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Indirect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b="1">
                          <a:latin typeface="Calibri"/>
                          <a:cs typeface="Calibri"/>
                        </a:rPr>
                        <a:t>Online</a:t>
                      </a:r>
                      <a:r>
                        <a:rPr dirty="0" sz="1600" spc="-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Booking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Even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Disadvantage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Disadvantage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Low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 marR="158750" indent="120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Domestic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Foreign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Low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Advantage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Advantage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05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25" b="1">
                          <a:latin typeface="Calibri"/>
                          <a:cs typeface="Calibri"/>
                        </a:rPr>
                        <a:t>Travel</a:t>
                      </a:r>
                      <a:r>
                        <a:rPr dirty="0" sz="16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 b="1">
                          <a:latin typeface="Calibri"/>
                          <a:cs typeface="Calibri"/>
                        </a:rPr>
                        <a:t>Blog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Disadvantage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Disadvantage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Advantage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 marR="158750" indent="120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Domestic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Foreign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High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Advantage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Advantage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8739" y="6593535"/>
            <a:ext cx="6129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Ahmad,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(2017,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March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26).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 i="1">
                <a:latin typeface="Calibri"/>
                <a:cs typeface="Calibri"/>
              </a:rPr>
              <a:t>Tourism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Industry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in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Bangladesh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Daily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Star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00227" y="5507735"/>
            <a:ext cx="11302365" cy="866140"/>
            <a:chOff x="300227" y="5507735"/>
            <a:chExt cx="11302365" cy="866140"/>
          </a:xfrm>
        </p:grpSpPr>
        <p:sp>
          <p:nvSpPr>
            <p:cNvPr id="10" name="object 10" descr=""/>
            <p:cNvSpPr/>
            <p:nvPr/>
          </p:nvSpPr>
          <p:spPr>
            <a:xfrm>
              <a:off x="310133" y="5964173"/>
              <a:ext cx="11282680" cy="399415"/>
            </a:xfrm>
            <a:custGeom>
              <a:avLst/>
              <a:gdLst/>
              <a:ahLst/>
              <a:cxnLst/>
              <a:rect l="l" t="t" r="r" b="b"/>
              <a:pathLst>
                <a:path w="11282680" h="399414">
                  <a:moveTo>
                    <a:pt x="0" y="399288"/>
                  </a:moveTo>
                  <a:lnTo>
                    <a:pt x="11282172" y="399288"/>
                  </a:lnTo>
                  <a:lnTo>
                    <a:pt x="11282172" y="0"/>
                  </a:lnTo>
                  <a:lnTo>
                    <a:pt x="0" y="0"/>
                  </a:lnTo>
                  <a:lnTo>
                    <a:pt x="0" y="399288"/>
                  </a:lnTo>
                  <a:close/>
                </a:path>
              </a:pathLst>
            </a:custGeom>
            <a:ln w="19812">
              <a:solidFill>
                <a:srgbClr val="3938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657599" y="5512307"/>
              <a:ext cx="4430395" cy="462280"/>
            </a:xfrm>
            <a:custGeom>
              <a:avLst/>
              <a:gdLst/>
              <a:ahLst/>
              <a:cxnLst/>
              <a:rect l="l" t="t" r="r" b="b"/>
              <a:pathLst>
                <a:path w="4430395" h="462279">
                  <a:moveTo>
                    <a:pt x="0" y="461771"/>
                  </a:moveTo>
                  <a:lnTo>
                    <a:pt x="4430267" y="461771"/>
                  </a:lnTo>
                  <a:lnTo>
                    <a:pt x="4430267" y="0"/>
                  </a:lnTo>
                  <a:lnTo>
                    <a:pt x="0" y="0"/>
                  </a:lnTo>
                  <a:lnTo>
                    <a:pt x="0" y="46177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20040" y="5421241"/>
            <a:ext cx="11262360" cy="890269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algn="ctr" marR="150495">
              <a:lnSpc>
                <a:spcPct val="100000"/>
              </a:lnSpc>
              <a:spcBef>
                <a:spcPts val="930"/>
              </a:spcBef>
            </a:pPr>
            <a:r>
              <a:rPr dirty="0" sz="2400">
                <a:latin typeface="Calibri"/>
                <a:cs typeface="Calibri"/>
              </a:rPr>
              <a:t>Overall:</a:t>
            </a:r>
            <a:r>
              <a:rPr dirty="0" sz="2400" spc="-135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Moderate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dirty="0" sz="2000" spc="-10" b="1">
                <a:latin typeface="Calibri"/>
                <a:cs typeface="Calibri"/>
              </a:rPr>
              <a:t>Customizable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Offers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at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Fair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Prices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even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though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bit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behind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in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Recognition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Networking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 spc="-70" b="1">
                <a:latin typeface="Tahoma"/>
                <a:cs typeface="Tahoma"/>
              </a:rPr>
              <a:t>Competitor</a:t>
            </a:r>
            <a:r>
              <a:rPr dirty="0" spc="-110" b="1">
                <a:latin typeface="Tahoma"/>
                <a:cs typeface="Tahoma"/>
              </a:rPr>
              <a:t> </a:t>
            </a:r>
            <a:r>
              <a:rPr dirty="0" spc="-180"/>
              <a:t>Analysis</a:t>
            </a:r>
            <a:r>
              <a:rPr dirty="0" spc="-250"/>
              <a:t> </a:t>
            </a:r>
            <a:r>
              <a:rPr dirty="0" spc="-505"/>
              <a:t>–</a:t>
            </a:r>
            <a:r>
              <a:rPr dirty="0" spc="-270"/>
              <a:t> </a:t>
            </a:r>
            <a:r>
              <a:rPr dirty="0" spc="-10"/>
              <a:t>Specified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0" y="1640077"/>
          <a:ext cx="12268200" cy="3562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185"/>
                <a:gridCol w="1722755"/>
                <a:gridCol w="1062989"/>
                <a:gridCol w="1622425"/>
                <a:gridCol w="1327785"/>
                <a:gridCol w="1287779"/>
                <a:gridCol w="986790"/>
                <a:gridCol w="716279"/>
                <a:gridCol w="1731645"/>
              </a:tblGrid>
              <a:tr h="488950">
                <a:tc gridSpan="9"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Direct</a:t>
                      </a:r>
                      <a:r>
                        <a:rPr dirty="0" sz="20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Competitors</a:t>
                      </a:r>
                      <a:r>
                        <a:rPr dirty="0" sz="20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(50+)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8128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7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Competitors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 marR="231140" indent="-277495">
                        <a:lnSpc>
                          <a:spcPts val="1920"/>
                        </a:lnSpc>
                      </a:pPr>
                      <a:r>
                        <a:rPr dirty="0" sz="1600" spc="-20" b="1">
                          <a:latin typeface="Calibri"/>
                          <a:cs typeface="Calibri"/>
                        </a:rPr>
                        <a:t>Transportation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Booking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 marR="181610" indent="114300">
                        <a:lnSpc>
                          <a:spcPts val="1920"/>
                        </a:lnSpc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Hotel Booking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4020" marR="300990" indent="-105410">
                        <a:lnSpc>
                          <a:spcPts val="1920"/>
                        </a:lnSpc>
                      </a:pPr>
                      <a:r>
                        <a:rPr dirty="0" sz="1600" spc="-20" b="1">
                          <a:latin typeface="Calibri"/>
                          <a:cs typeface="Calibri"/>
                        </a:rPr>
                        <a:t>Information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Providing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 marR="262255" indent="-6350">
                        <a:lnSpc>
                          <a:spcPts val="1920"/>
                        </a:lnSpc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Domestic Coverage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Customization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340" marR="90170" indent="-208915">
                        <a:lnSpc>
                          <a:spcPts val="1920"/>
                        </a:lnSpc>
                      </a:pPr>
                      <a:r>
                        <a:rPr dirty="0" sz="1600" spc="-20" b="1">
                          <a:latin typeface="Calibri"/>
                          <a:cs typeface="Calibri"/>
                        </a:rPr>
                        <a:t>Packaged Tour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Score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815" marR="337185" indent="-66040">
                        <a:lnSpc>
                          <a:spcPts val="1920"/>
                        </a:lnSpc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Competitive Advantage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ShareTrip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812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Flight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Only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Applicable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N/A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Limited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N/A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Applicable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40/60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Moderate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marL="257175" marR="251460" indent="4445">
                        <a:lnSpc>
                          <a:spcPts val="2400"/>
                        </a:lnSpc>
                      </a:pPr>
                      <a:r>
                        <a:rPr dirty="0" sz="20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Travel</a:t>
                      </a:r>
                      <a:r>
                        <a:rPr dirty="0" sz="2000" spc="-8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Guru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Bangladesh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Cars/Microbuses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97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Applicable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97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Less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97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 marR="260985" indent="8509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Limited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(4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Places)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Absent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97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Applicable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97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38/60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97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Moderate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970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Ticketshala.com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Flight/Cars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Applicable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Absent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Limited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N/A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Limited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38/60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Moderate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Tour.com.bd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Applicable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Applicable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Absent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Limited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Absent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Applicable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36/60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Moderately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Weak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20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Travel</a:t>
                      </a:r>
                      <a:r>
                        <a:rPr dirty="0" sz="2000" spc="-8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Agencies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N/A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9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N/A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9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N/A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9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Broad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9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N/A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9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Applicable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9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28/60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9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Weak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93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24380">
              <a:lnSpc>
                <a:spcPct val="100000"/>
              </a:lnSpc>
              <a:spcBef>
                <a:spcPts val="100"/>
              </a:spcBef>
            </a:pPr>
            <a:r>
              <a:rPr dirty="0" spc="-170" b="1">
                <a:latin typeface="Tahoma"/>
                <a:cs typeface="Tahoma"/>
              </a:rPr>
              <a:t>Positioning</a:t>
            </a:r>
            <a:r>
              <a:rPr dirty="0" spc="-60" b="1">
                <a:latin typeface="Tahoma"/>
                <a:cs typeface="Tahoma"/>
              </a:rPr>
              <a:t> </a:t>
            </a:r>
            <a:r>
              <a:rPr dirty="0" spc="215"/>
              <a:t>Map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4469" y="1394450"/>
            <a:ext cx="7315389" cy="442319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403842" y="2952750"/>
            <a:ext cx="2368550" cy="95440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75"/>
              </a:spcBef>
            </a:pPr>
            <a:r>
              <a:rPr dirty="0" sz="2800" spc="-10">
                <a:latin typeface="Calibri"/>
                <a:cs typeface="Calibri"/>
              </a:rPr>
              <a:t>Moderately</a:t>
            </a:r>
            <a:endParaRPr sz="28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</a:pPr>
            <a:r>
              <a:rPr dirty="0" sz="2800" spc="-10" b="1">
                <a:latin typeface="Calibri"/>
                <a:cs typeface="Calibri"/>
              </a:rPr>
              <a:t>Advantageous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69029" y="3013710"/>
            <a:ext cx="4855845" cy="15697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ts val="5750"/>
              </a:lnSpc>
              <a:spcBef>
                <a:spcPts val="280"/>
              </a:spcBef>
            </a:pPr>
            <a:r>
              <a:rPr dirty="0" sz="4800" spc="-50" b="1">
                <a:latin typeface="Tahoma"/>
                <a:cs typeface="Tahoma"/>
              </a:rPr>
              <a:t>Problems</a:t>
            </a:r>
            <a:endParaRPr sz="4800">
              <a:latin typeface="Tahoma"/>
              <a:cs typeface="Tahoma"/>
            </a:endParaRPr>
          </a:p>
          <a:p>
            <a:pPr algn="ctr">
              <a:lnSpc>
                <a:spcPts val="5750"/>
              </a:lnSpc>
            </a:pPr>
            <a:r>
              <a:rPr dirty="0" sz="4800" spc="-25">
                <a:latin typeface="Verdana"/>
                <a:cs typeface="Verdana"/>
              </a:rPr>
              <a:t>Identified</a:t>
            </a:r>
            <a:endParaRPr sz="4800">
              <a:latin typeface="Verdana"/>
              <a:cs typeface="Verdan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636893" y="1091057"/>
            <a:ext cx="189230" cy="520065"/>
            <a:chOff x="6636893" y="1091057"/>
            <a:chExt cx="189230" cy="520065"/>
          </a:xfrm>
        </p:grpSpPr>
        <p:sp>
          <p:nvSpPr>
            <p:cNvPr id="4" name="object 4" descr=""/>
            <p:cNvSpPr/>
            <p:nvPr/>
          </p:nvSpPr>
          <p:spPr>
            <a:xfrm>
              <a:off x="6637769" y="1092199"/>
              <a:ext cx="187960" cy="518159"/>
            </a:xfrm>
            <a:custGeom>
              <a:avLst/>
              <a:gdLst/>
              <a:ahLst/>
              <a:cxnLst/>
              <a:rect l="l" t="t" r="r" b="b"/>
              <a:pathLst>
                <a:path w="187959" h="518159">
                  <a:moveTo>
                    <a:pt x="187464" y="47244"/>
                  </a:moveTo>
                  <a:lnTo>
                    <a:pt x="140982" y="47244"/>
                  </a:lnTo>
                  <a:lnTo>
                    <a:pt x="140982" y="470789"/>
                  </a:lnTo>
                  <a:lnTo>
                    <a:pt x="187464" y="470789"/>
                  </a:lnTo>
                  <a:lnTo>
                    <a:pt x="187464" y="47244"/>
                  </a:lnTo>
                  <a:close/>
                </a:path>
                <a:path w="187959" h="518159">
                  <a:moveTo>
                    <a:pt x="187464" y="0"/>
                  </a:moveTo>
                  <a:lnTo>
                    <a:pt x="0" y="0"/>
                  </a:lnTo>
                  <a:lnTo>
                    <a:pt x="0" y="46990"/>
                  </a:lnTo>
                  <a:lnTo>
                    <a:pt x="0" y="471170"/>
                  </a:lnTo>
                  <a:lnTo>
                    <a:pt x="0" y="518160"/>
                  </a:lnTo>
                  <a:lnTo>
                    <a:pt x="187464" y="518160"/>
                  </a:lnTo>
                  <a:lnTo>
                    <a:pt x="187464" y="471170"/>
                  </a:lnTo>
                  <a:lnTo>
                    <a:pt x="47256" y="471170"/>
                  </a:lnTo>
                  <a:lnTo>
                    <a:pt x="47256" y="46990"/>
                  </a:lnTo>
                  <a:lnTo>
                    <a:pt x="187464" y="46990"/>
                  </a:lnTo>
                  <a:lnTo>
                    <a:pt x="187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637782" y="1091946"/>
              <a:ext cx="187960" cy="518159"/>
            </a:xfrm>
            <a:custGeom>
              <a:avLst/>
              <a:gdLst/>
              <a:ahLst/>
              <a:cxnLst/>
              <a:rect l="l" t="t" r="r" b="b"/>
              <a:pathLst>
                <a:path w="187959" h="518159">
                  <a:moveTo>
                    <a:pt x="47244" y="47498"/>
                  </a:moveTo>
                  <a:lnTo>
                    <a:pt x="47244" y="471042"/>
                  </a:lnTo>
                  <a:lnTo>
                    <a:pt x="140970" y="471042"/>
                  </a:lnTo>
                  <a:lnTo>
                    <a:pt x="140970" y="47498"/>
                  </a:lnTo>
                  <a:lnTo>
                    <a:pt x="47244" y="47498"/>
                  </a:lnTo>
                  <a:close/>
                </a:path>
                <a:path w="187959" h="518159">
                  <a:moveTo>
                    <a:pt x="0" y="0"/>
                  </a:moveTo>
                  <a:lnTo>
                    <a:pt x="187451" y="0"/>
                  </a:lnTo>
                  <a:lnTo>
                    <a:pt x="187451" y="518159"/>
                  </a:lnTo>
                  <a:lnTo>
                    <a:pt x="0" y="51815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7401" y="950849"/>
            <a:ext cx="1224026" cy="145872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69029" y="3013710"/>
            <a:ext cx="4855845" cy="15697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ts val="5750"/>
              </a:lnSpc>
              <a:spcBef>
                <a:spcPts val="280"/>
              </a:spcBef>
            </a:pPr>
            <a:r>
              <a:rPr dirty="0" sz="4800" spc="-355" b="1">
                <a:latin typeface="Tahoma"/>
                <a:cs typeface="Tahoma"/>
              </a:rPr>
              <a:t>Industry</a:t>
            </a:r>
            <a:endParaRPr sz="4800">
              <a:latin typeface="Tahoma"/>
              <a:cs typeface="Tahoma"/>
            </a:endParaRPr>
          </a:p>
          <a:p>
            <a:pPr algn="ctr">
              <a:lnSpc>
                <a:spcPts val="5750"/>
              </a:lnSpc>
            </a:pPr>
            <a:r>
              <a:rPr dirty="0" sz="4800" spc="-105">
                <a:latin typeface="Verdana"/>
                <a:cs typeface="Verdana"/>
              </a:rPr>
              <a:t>Analysis</a:t>
            </a:r>
            <a:endParaRPr sz="48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9133" y="1446149"/>
            <a:ext cx="1175258" cy="115696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1335">
              <a:lnSpc>
                <a:spcPct val="100000"/>
              </a:lnSpc>
              <a:spcBef>
                <a:spcPts val="100"/>
              </a:spcBef>
            </a:pPr>
            <a:r>
              <a:rPr dirty="0" spc="-120" b="1">
                <a:latin typeface="Tahoma"/>
                <a:cs typeface="Tahoma"/>
              </a:rPr>
              <a:t>Five</a:t>
            </a:r>
            <a:r>
              <a:rPr dirty="0" spc="-145" b="1">
                <a:latin typeface="Tahoma"/>
                <a:cs typeface="Tahoma"/>
              </a:rPr>
              <a:t> </a:t>
            </a:r>
            <a:r>
              <a:rPr dirty="0" spc="-60" b="1">
                <a:latin typeface="Tahoma"/>
                <a:cs typeface="Tahoma"/>
              </a:rPr>
              <a:t>Forces</a:t>
            </a:r>
            <a:r>
              <a:rPr dirty="0" spc="-130" b="1">
                <a:latin typeface="Tahoma"/>
                <a:cs typeface="Tahoma"/>
              </a:rPr>
              <a:t> </a:t>
            </a:r>
            <a:r>
              <a:rPr dirty="0" spc="90"/>
              <a:t>Model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186435" y="0"/>
            <a:ext cx="8006080" cy="1510665"/>
            <a:chOff x="4186435" y="0"/>
            <a:chExt cx="8006080" cy="15106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6435" y="1011855"/>
              <a:ext cx="3550904" cy="49850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230624" y="1018032"/>
              <a:ext cx="3462654" cy="410209"/>
            </a:xfrm>
            <a:custGeom>
              <a:avLst/>
              <a:gdLst/>
              <a:ahLst/>
              <a:cxnLst/>
              <a:rect l="l" t="t" r="r" b="b"/>
              <a:pathLst>
                <a:path w="3462654" h="410209">
                  <a:moveTo>
                    <a:pt x="3394202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409955"/>
                  </a:lnTo>
                  <a:lnTo>
                    <a:pt x="3462528" y="409955"/>
                  </a:lnTo>
                  <a:lnTo>
                    <a:pt x="3462528" y="68325"/>
                  </a:lnTo>
                  <a:lnTo>
                    <a:pt x="3457156" y="41737"/>
                  </a:lnTo>
                  <a:lnTo>
                    <a:pt x="3442509" y="20018"/>
                  </a:lnTo>
                  <a:lnTo>
                    <a:pt x="3420790" y="5371"/>
                  </a:lnTo>
                  <a:lnTo>
                    <a:pt x="3394202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4174228" y="4660391"/>
            <a:ext cx="3563620" cy="494030"/>
            <a:chOff x="4174228" y="4660391"/>
            <a:chExt cx="3563620" cy="49403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4228" y="4663332"/>
              <a:ext cx="3563127" cy="490888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218431" y="4660391"/>
              <a:ext cx="3474720" cy="411480"/>
            </a:xfrm>
            <a:custGeom>
              <a:avLst/>
              <a:gdLst/>
              <a:ahLst/>
              <a:cxnLst/>
              <a:rect l="l" t="t" r="r" b="b"/>
              <a:pathLst>
                <a:path w="3474720" h="411479">
                  <a:moveTo>
                    <a:pt x="3406140" y="0"/>
                  </a:moveTo>
                  <a:lnTo>
                    <a:pt x="68579" y="0"/>
                  </a:lnTo>
                  <a:lnTo>
                    <a:pt x="41898" y="5393"/>
                  </a:lnTo>
                  <a:lnTo>
                    <a:pt x="20097" y="20097"/>
                  </a:lnTo>
                  <a:lnTo>
                    <a:pt x="5393" y="41898"/>
                  </a:lnTo>
                  <a:lnTo>
                    <a:pt x="0" y="68579"/>
                  </a:lnTo>
                  <a:lnTo>
                    <a:pt x="0" y="411479"/>
                  </a:lnTo>
                  <a:lnTo>
                    <a:pt x="3474719" y="411479"/>
                  </a:lnTo>
                  <a:lnTo>
                    <a:pt x="3474719" y="68579"/>
                  </a:lnTo>
                  <a:lnTo>
                    <a:pt x="3469326" y="41898"/>
                  </a:lnTo>
                  <a:lnTo>
                    <a:pt x="3454622" y="20097"/>
                  </a:lnTo>
                  <a:lnTo>
                    <a:pt x="3432821" y="5393"/>
                  </a:lnTo>
                  <a:lnTo>
                    <a:pt x="340614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606555" y="2842260"/>
            <a:ext cx="10708005" cy="508000"/>
            <a:chOff x="606555" y="2842260"/>
            <a:chExt cx="10708005" cy="508000"/>
          </a:xfrm>
        </p:grpSpPr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6555" y="2851323"/>
              <a:ext cx="3549388" cy="498508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650747" y="2857500"/>
              <a:ext cx="3461385" cy="410209"/>
            </a:xfrm>
            <a:custGeom>
              <a:avLst/>
              <a:gdLst/>
              <a:ahLst/>
              <a:cxnLst/>
              <a:rect l="l" t="t" r="r" b="b"/>
              <a:pathLst>
                <a:path w="3461385" h="410210">
                  <a:moveTo>
                    <a:pt x="3392678" y="0"/>
                  </a:moveTo>
                  <a:lnTo>
                    <a:pt x="68325" y="0"/>
                  </a:lnTo>
                  <a:lnTo>
                    <a:pt x="41732" y="5371"/>
                  </a:lnTo>
                  <a:lnTo>
                    <a:pt x="20013" y="20018"/>
                  </a:lnTo>
                  <a:lnTo>
                    <a:pt x="5369" y="41737"/>
                  </a:lnTo>
                  <a:lnTo>
                    <a:pt x="0" y="68325"/>
                  </a:lnTo>
                  <a:lnTo>
                    <a:pt x="0" y="409955"/>
                  </a:lnTo>
                  <a:lnTo>
                    <a:pt x="3461004" y="409955"/>
                  </a:lnTo>
                  <a:lnTo>
                    <a:pt x="3461004" y="68325"/>
                  </a:lnTo>
                  <a:lnTo>
                    <a:pt x="3455632" y="41737"/>
                  </a:lnTo>
                  <a:lnTo>
                    <a:pt x="3440985" y="20018"/>
                  </a:lnTo>
                  <a:lnTo>
                    <a:pt x="3419266" y="5371"/>
                  </a:lnTo>
                  <a:lnTo>
                    <a:pt x="3392678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6435" y="2854345"/>
              <a:ext cx="3550904" cy="490888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4230623" y="2851404"/>
              <a:ext cx="3462654" cy="411480"/>
            </a:xfrm>
            <a:custGeom>
              <a:avLst/>
              <a:gdLst/>
              <a:ahLst/>
              <a:cxnLst/>
              <a:rect l="l" t="t" r="r" b="b"/>
              <a:pathLst>
                <a:path w="3462654" h="411479">
                  <a:moveTo>
                    <a:pt x="3393948" y="0"/>
                  </a:moveTo>
                  <a:lnTo>
                    <a:pt x="68579" y="0"/>
                  </a:lnTo>
                  <a:lnTo>
                    <a:pt x="41898" y="5393"/>
                  </a:lnTo>
                  <a:lnTo>
                    <a:pt x="20097" y="20097"/>
                  </a:lnTo>
                  <a:lnTo>
                    <a:pt x="5393" y="41898"/>
                  </a:lnTo>
                  <a:lnTo>
                    <a:pt x="0" y="68580"/>
                  </a:lnTo>
                  <a:lnTo>
                    <a:pt x="0" y="411480"/>
                  </a:lnTo>
                  <a:lnTo>
                    <a:pt x="3462528" y="411480"/>
                  </a:lnTo>
                  <a:lnTo>
                    <a:pt x="3462528" y="68580"/>
                  </a:lnTo>
                  <a:lnTo>
                    <a:pt x="3457134" y="41898"/>
                  </a:lnTo>
                  <a:lnTo>
                    <a:pt x="3442430" y="20097"/>
                  </a:lnTo>
                  <a:lnTo>
                    <a:pt x="3420629" y="5393"/>
                  </a:lnTo>
                  <a:lnTo>
                    <a:pt x="3393948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64784" y="2845201"/>
              <a:ext cx="3549388" cy="490888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7808975" y="2842260"/>
              <a:ext cx="3461385" cy="411480"/>
            </a:xfrm>
            <a:custGeom>
              <a:avLst/>
              <a:gdLst/>
              <a:ahLst/>
              <a:cxnLst/>
              <a:rect l="l" t="t" r="r" b="b"/>
              <a:pathLst>
                <a:path w="3461384" h="411479">
                  <a:moveTo>
                    <a:pt x="3392424" y="0"/>
                  </a:moveTo>
                  <a:lnTo>
                    <a:pt x="68579" y="0"/>
                  </a:lnTo>
                  <a:lnTo>
                    <a:pt x="41898" y="5393"/>
                  </a:lnTo>
                  <a:lnTo>
                    <a:pt x="20097" y="20097"/>
                  </a:lnTo>
                  <a:lnTo>
                    <a:pt x="5393" y="41898"/>
                  </a:lnTo>
                  <a:lnTo>
                    <a:pt x="0" y="68579"/>
                  </a:lnTo>
                  <a:lnTo>
                    <a:pt x="0" y="411479"/>
                  </a:lnTo>
                  <a:lnTo>
                    <a:pt x="3461004" y="411479"/>
                  </a:lnTo>
                  <a:lnTo>
                    <a:pt x="3461004" y="68579"/>
                  </a:lnTo>
                  <a:lnTo>
                    <a:pt x="3455610" y="41898"/>
                  </a:lnTo>
                  <a:lnTo>
                    <a:pt x="3440906" y="20097"/>
                  </a:lnTo>
                  <a:lnTo>
                    <a:pt x="3419105" y="5393"/>
                  </a:lnTo>
                  <a:lnTo>
                    <a:pt x="3392424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4347464" y="1034033"/>
            <a:ext cx="32308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Threat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20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Entrants</a:t>
            </a:r>
            <a:r>
              <a:rPr dirty="0" sz="20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(HIGH)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581271" y="2873451"/>
            <a:ext cx="28117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Competitive</a:t>
            </a:r>
            <a:r>
              <a:rPr dirty="0" sz="20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Rivalry</a:t>
            </a: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00AF50"/>
                </a:solidFill>
                <a:latin typeface="Calibri"/>
                <a:cs typeface="Calibri"/>
              </a:rPr>
              <a:t>(LOW)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460494" y="4701032"/>
            <a:ext cx="29438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Threat</a:t>
            </a:r>
            <a:r>
              <a:rPr dirty="0" sz="20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0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Substitutes</a:t>
            </a:r>
            <a:r>
              <a:rPr dirty="0" sz="20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AF50"/>
                </a:solidFill>
                <a:latin typeface="Calibri"/>
                <a:cs typeface="Calibri"/>
              </a:rPr>
              <a:t>(LOW)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81201" y="2869438"/>
            <a:ext cx="24650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Power</a:t>
            </a:r>
            <a:r>
              <a:rPr dirty="0" sz="20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r>
              <a:rPr dirty="0" sz="20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00AFEF"/>
                </a:solidFill>
                <a:latin typeface="Calibri"/>
                <a:cs typeface="Calibri"/>
              </a:rPr>
              <a:t>(MED)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938896" y="2873451"/>
            <a:ext cx="32308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Threat</a:t>
            </a:r>
            <a:r>
              <a:rPr dirty="0" sz="20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0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20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Entrants</a:t>
            </a:r>
            <a:r>
              <a:rPr dirty="0" sz="20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(HIGH)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219194" y="1416558"/>
            <a:ext cx="3474720" cy="133985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85090" rIns="0" bIns="0" rtlCol="0" vert="horz">
            <a:spAutoFit/>
          </a:bodyPr>
          <a:lstStyle/>
          <a:p>
            <a:pPr marL="390525" marR="772160" indent="-28702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90525" algn="l"/>
              </a:tabLst>
            </a:pPr>
            <a:r>
              <a:rPr dirty="0" sz="1600">
                <a:latin typeface="Calibri"/>
                <a:cs typeface="Calibri"/>
              </a:rPr>
              <a:t>Chance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Entrance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Small </a:t>
            </a:r>
            <a:r>
              <a:rPr dirty="0" sz="1600">
                <a:latin typeface="Calibri"/>
                <a:cs typeface="Calibri"/>
              </a:rPr>
              <a:t>Enterprise</a:t>
            </a:r>
            <a:r>
              <a:rPr dirty="0" sz="1600" spc="-85"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Calibri"/>
                <a:cs typeface="Calibri"/>
              </a:rPr>
              <a:t>(HIGH)</a:t>
            </a:r>
            <a:endParaRPr sz="1600">
              <a:latin typeface="Calibri"/>
              <a:cs typeface="Calibri"/>
            </a:endParaRPr>
          </a:p>
          <a:p>
            <a:pPr marL="390525" indent="-287020">
              <a:lnSpc>
                <a:spcPct val="100000"/>
              </a:lnSpc>
              <a:buFont typeface="Wingdings"/>
              <a:buChar char=""/>
              <a:tabLst>
                <a:tab pos="390525" algn="l"/>
              </a:tabLst>
            </a:pPr>
            <a:r>
              <a:rPr dirty="0" sz="1600">
                <a:latin typeface="Calibri"/>
                <a:cs typeface="Calibri"/>
              </a:rPr>
              <a:t>Chance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Entrance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MNCs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Calibri"/>
                <a:cs typeface="Calibri"/>
              </a:rPr>
              <a:t>(HIGH)</a:t>
            </a:r>
            <a:endParaRPr sz="1600">
              <a:latin typeface="Calibri"/>
              <a:cs typeface="Calibri"/>
            </a:endParaRPr>
          </a:p>
          <a:p>
            <a:pPr marL="390525" indent="-287020">
              <a:lnSpc>
                <a:spcPct val="100000"/>
              </a:lnSpc>
              <a:buFont typeface="Wingdings"/>
              <a:buChar char=""/>
              <a:tabLst>
                <a:tab pos="390525" algn="l"/>
              </a:tabLst>
            </a:pPr>
            <a:r>
              <a:rPr dirty="0" sz="1600">
                <a:latin typeface="Calibri"/>
                <a:cs typeface="Calibri"/>
              </a:rPr>
              <a:t>Time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Required: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4-</a:t>
            </a:r>
            <a:r>
              <a:rPr dirty="0" sz="1600">
                <a:latin typeface="Calibri"/>
                <a:cs typeface="Calibri"/>
              </a:rPr>
              <a:t>6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Months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796021" y="3242310"/>
            <a:ext cx="3474720" cy="133858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65"/>
              </a:spcBef>
            </a:pPr>
            <a:endParaRPr sz="1600">
              <a:latin typeface="Times New Roman"/>
              <a:cs typeface="Times New Roman"/>
            </a:endParaRPr>
          </a:p>
          <a:p>
            <a:pPr marL="39243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92430" algn="l"/>
              </a:tabLst>
            </a:pPr>
            <a:r>
              <a:rPr dirty="0" sz="1600" spc="-10">
                <a:latin typeface="Calibri"/>
                <a:cs typeface="Calibri"/>
              </a:rPr>
              <a:t>Availability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Information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Calibri"/>
                <a:cs typeface="Calibri"/>
              </a:rPr>
              <a:t>(HIGH)</a:t>
            </a:r>
            <a:endParaRPr sz="1600">
              <a:latin typeface="Calibri"/>
              <a:cs typeface="Calibri"/>
            </a:endParaRPr>
          </a:p>
          <a:p>
            <a:pPr marL="392430" indent="-287020">
              <a:lnSpc>
                <a:spcPct val="100000"/>
              </a:lnSpc>
              <a:buFont typeface="Wingdings"/>
              <a:buChar char=""/>
              <a:tabLst>
                <a:tab pos="392430" algn="l"/>
              </a:tabLst>
            </a:pPr>
            <a:r>
              <a:rPr dirty="0" sz="1600">
                <a:latin typeface="Calibri"/>
                <a:cs typeface="Calibri"/>
              </a:rPr>
              <a:t>Switching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Cost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Calibri"/>
                <a:cs typeface="Calibri"/>
              </a:rPr>
              <a:t>(LOW)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219194" y="3249929"/>
            <a:ext cx="3474720" cy="133985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90"/>
              </a:spcBef>
            </a:pPr>
            <a:endParaRPr sz="1600">
              <a:latin typeface="Times New Roman"/>
              <a:cs typeface="Times New Roman"/>
            </a:endParaRPr>
          </a:p>
          <a:p>
            <a:pPr marL="398780" indent="-286385">
              <a:lnSpc>
                <a:spcPct val="100000"/>
              </a:lnSpc>
              <a:buFont typeface="Wingdings"/>
              <a:buChar char=""/>
              <a:tabLst>
                <a:tab pos="398780" algn="l"/>
              </a:tabLst>
            </a:pPr>
            <a:r>
              <a:rPr dirty="0" sz="1600" spc="-30">
                <a:latin typeface="Calibri"/>
                <a:cs typeface="Calibri"/>
              </a:rPr>
              <a:t>OTAs: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50+</a:t>
            </a:r>
            <a:endParaRPr sz="1600">
              <a:latin typeface="Calibri"/>
              <a:cs typeface="Calibri"/>
            </a:endParaRPr>
          </a:p>
          <a:p>
            <a:pPr marL="398780" indent="-286385">
              <a:lnSpc>
                <a:spcPct val="100000"/>
              </a:lnSpc>
              <a:buFont typeface="Wingdings"/>
              <a:buChar char=""/>
              <a:tabLst>
                <a:tab pos="398780" algn="l"/>
              </a:tabLst>
            </a:pPr>
            <a:r>
              <a:rPr dirty="0" sz="1600">
                <a:latin typeface="Calibri"/>
                <a:cs typeface="Calibri"/>
              </a:rPr>
              <a:t>Online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Presence: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4-</a:t>
            </a:r>
            <a:r>
              <a:rPr dirty="0" sz="1600">
                <a:latin typeface="Calibri"/>
                <a:cs typeface="Calibri"/>
              </a:rPr>
              <a:t>6%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00AF50"/>
                </a:solidFill>
                <a:latin typeface="Calibri"/>
                <a:cs typeface="Calibri"/>
              </a:rPr>
              <a:t>(LOW)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37794" y="3256026"/>
            <a:ext cx="3474720" cy="133985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410209" indent="-286385">
              <a:lnSpc>
                <a:spcPct val="100000"/>
              </a:lnSpc>
              <a:spcBef>
                <a:spcPts val="635"/>
              </a:spcBef>
              <a:buFont typeface="Wingdings"/>
              <a:buChar char=""/>
              <a:tabLst>
                <a:tab pos="410209" algn="l"/>
              </a:tabLst>
            </a:pPr>
            <a:r>
              <a:rPr dirty="0" sz="1600" spc="-10">
                <a:latin typeface="Calibri"/>
                <a:cs typeface="Calibri"/>
              </a:rPr>
              <a:t>Bargaining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Power of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Suppliers</a:t>
            </a:r>
            <a:endParaRPr sz="1600">
              <a:latin typeface="Calibri"/>
              <a:cs typeface="Calibri"/>
            </a:endParaRPr>
          </a:p>
          <a:p>
            <a:pPr marL="410209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00AF50"/>
                </a:solidFill>
                <a:latin typeface="Calibri"/>
                <a:cs typeface="Calibri"/>
              </a:rPr>
              <a:t>(LOW)</a:t>
            </a:r>
            <a:endParaRPr sz="1600">
              <a:latin typeface="Calibri"/>
              <a:cs typeface="Calibri"/>
            </a:endParaRPr>
          </a:p>
          <a:p>
            <a:pPr marL="410209" indent="-286385">
              <a:lnSpc>
                <a:spcPct val="100000"/>
              </a:lnSpc>
              <a:buFont typeface="Wingdings"/>
              <a:buChar char=""/>
              <a:tabLst>
                <a:tab pos="410209" algn="l"/>
              </a:tabLst>
            </a:pPr>
            <a:r>
              <a:rPr dirty="0" sz="1600">
                <a:latin typeface="Calibri"/>
                <a:cs typeface="Calibri"/>
              </a:rPr>
              <a:t>Number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Suppliers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00AF50"/>
                </a:solidFill>
                <a:latin typeface="Calibri"/>
                <a:cs typeface="Calibri"/>
              </a:rPr>
              <a:t>(HIGH)</a:t>
            </a:r>
            <a:endParaRPr sz="1600">
              <a:latin typeface="Calibri"/>
              <a:cs typeface="Calibri"/>
            </a:endParaRPr>
          </a:p>
          <a:p>
            <a:pPr marL="410209" indent="-286385">
              <a:lnSpc>
                <a:spcPct val="100000"/>
              </a:lnSpc>
              <a:buFont typeface="Wingdings"/>
              <a:buChar char=""/>
              <a:tabLst>
                <a:tab pos="410209" algn="l"/>
              </a:tabLst>
            </a:pPr>
            <a:r>
              <a:rPr dirty="0" sz="1600">
                <a:latin typeface="Calibri"/>
                <a:cs typeface="Calibri"/>
              </a:rPr>
              <a:t>Switching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Cost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Calibri"/>
                <a:cs typeface="Calibri"/>
              </a:rPr>
              <a:t>(HIGH)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219194" y="5058917"/>
            <a:ext cx="3474720" cy="133985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endParaRPr sz="1600">
              <a:latin typeface="Times New Roman"/>
              <a:cs typeface="Times New Roman"/>
            </a:endParaRPr>
          </a:p>
          <a:p>
            <a:pPr marL="389255" indent="-286385">
              <a:lnSpc>
                <a:spcPct val="100000"/>
              </a:lnSpc>
              <a:buFont typeface="Wingdings"/>
              <a:buChar char=""/>
              <a:tabLst>
                <a:tab pos="389255" algn="l"/>
              </a:tabLst>
            </a:pPr>
            <a:r>
              <a:rPr dirty="0" sz="1600">
                <a:latin typeface="Calibri"/>
                <a:cs typeface="Calibri"/>
              </a:rPr>
              <a:t>Chance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Replace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Demand</a:t>
            </a:r>
            <a:endParaRPr sz="1600">
              <a:latin typeface="Calibri"/>
              <a:cs typeface="Calibri"/>
            </a:endParaRPr>
          </a:p>
          <a:p>
            <a:pPr marL="389255">
              <a:lnSpc>
                <a:spcPct val="100000"/>
              </a:lnSpc>
            </a:pPr>
            <a:r>
              <a:rPr dirty="0" sz="1600" spc="-10">
                <a:solidFill>
                  <a:srgbClr val="00AF50"/>
                </a:solidFill>
                <a:latin typeface="Calibri"/>
                <a:cs typeface="Calibri"/>
              </a:rPr>
              <a:t>(LOW)</a:t>
            </a:r>
            <a:endParaRPr sz="1600">
              <a:latin typeface="Calibri"/>
              <a:cs typeface="Calibri"/>
            </a:endParaRPr>
          </a:p>
          <a:p>
            <a:pPr marL="389255" indent="-286385">
              <a:lnSpc>
                <a:spcPct val="100000"/>
              </a:lnSpc>
              <a:buFont typeface="Wingdings"/>
              <a:buChar char=""/>
              <a:tabLst>
                <a:tab pos="389255" algn="l"/>
              </a:tabLst>
            </a:pPr>
            <a:r>
              <a:rPr dirty="0" sz="1600" spc="-10">
                <a:latin typeface="Calibri"/>
                <a:cs typeface="Calibri"/>
              </a:rPr>
              <a:t>Availability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Substitutes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00AF50"/>
                </a:solidFill>
                <a:latin typeface="Calibri"/>
                <a:cs typeface="Calibri"/>
              </a:rPr>
              <a:t>(LOW)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8284460" y="1190244"/>
            <a:ext cx="3519170" cy="1141730"/>
            <a:chOff x="8284460" y="1190244"/>
            <a:chExt cx="3519170" cy="1141730"/>
          </a:xfrm>
        </p:grpSpPr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4460" y="1254163"/>
              <a:ext cx="3518923" cy="909961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4984" y="1190244"/>
              <a:ext cx="2816352" cy="1141476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8328660" y="1251204"/>
              <a:ext cx="3430904" cy="830580"/>
            </a:xfrm>
            <a:custGeom>
              <a:avLst/>
              <a:gdLst/>
              <a:ahLst/>
              <a:cxnLst/>
              <a:rect l="l" t="t" r="r" b="b"/>
              <a:pathLst>
                <a:path w="3430904" h="830580">
                  <a:moveTo>
                    <a:pt x="3430524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3430524" y="830580"/>
                  </a:lnTo>
                  <a:lnTo>
                    <a:pt x="3430524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18092" y="1562100"/>
              <a:ext cx="1851659" cy="679703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8859393" y="1264665"/>
            <a:ext cx="23685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1645" marR="5080" indent="-44958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Profitability Range </a:t>
            </a:r>
            <a:r>
              <a:rPr dirty="0" sz="2400" spc="-10" b="1">
                <a:solidFill>
                  <a:srgbClr val="00AFEF"/>
                </a:solidFill>
                <a:latin typeface="Calibri"/>
                <a:cs typeface="Calibri"/>
              </a:rPr>
              <a:t>MODERATE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8739" y="6618833"/>
            <a:ext cx="808609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Future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Startup.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(2019,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February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5).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The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Future</a:t>
            </a:r>
            <a:r>
              <a:rPr dirty="0" sz="1200" spc="-3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Of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Online</a:t>
            </a:r>
            <a:r>
              <a:rPr dirty="0" sz="1200" spc="-10" i="1">
                <a:latin typeface="Calibri"/>
                <a:cs typeface="Calibri"/>
              </a:rPr>
              <a:t> Travel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Agency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spc="-25" i="1">
                <a:latin typeface="Calibri"/>
                <a:cs typeface="Calibri"/>
              </a:rPr>
              <a:t>(OTA)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In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Bangladesh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Future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Startup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18639">
              <a:lnSpc>
                <a:spcPct val="100000"/>
              </a:lnSpc>
              <a:spcBef>
                <a:spcPts val="100"/>
              </a:spcBef>
            </a:pPr>
            <a:r>
              <a:rPr dirty="0" spc="-260" b="1">
                <a:latin typeface="Tahoma"/>
                <a:cs typeface="Tahoma"/>
              </a:rPr>
              <a:t>Industry</a:t>
            </a:r>
            <a:r>
              <a:rPr dirty="0" spc="-20" b="1">
                <a:latin typeface="Tahoma"/>
                <a:cs typeface="Tahoma"/>
              </a:rPr>
              <a:t> </a:t>
            </a:r>
            <a:r>
              <a:rPr dirty="0" spc="-135"/>
              <a:t>Feasibility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039350" y="2830829"/>
            <a:ext cx="1801495" cy="144653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 marL="131445" marR="124460">
              <a:lnSpc>
                <a:spcPct val="99800"/>
              </a:lnSpc>
              <a:spcBef>
                <a:spcPts val="180"/>
              </a:spcBef>
            </a:pPr>
            <a:r>
              <a:rPr dirty="0" sz="2800" spc="-10">
                <a:latin typeface="Calibri"/>
                <a:cs typeface="Calibri"/>
              </a:rPr>
              <a:t>Somewhat Favorable </a:t>
            </a:r>
            <a:r>
              <a:rPr dirty="0" sz="3200" spc="-10" b="1">
                <a:latin typeface="Calibri"/>
                <a:cs typeface="Calibri"/>
              </a:rPr>
              <a:t>56/90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1541" y="6631635"/>
            <a:ext cx="61468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Favorability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Scale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(2019, </a:t>
            </a:r>
            <a:r>
              <a:rPr dirty="0" sz="1200" spc="-10">
                <a:latin typeface="Calibri"/>
                <a:cs typeface="Calibri"/>
              </a:rPr>
              <a:t>September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1).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Monash </a:t>
            </a:r>
            <a:r>
              <a:rPr dirty="0" sz="1200" spc="-10">
                <a:latin typeface="Calibri"/>
                <a:cs typeface="Calibri"/>
              </a:rPr>
              <a:t>University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Official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Website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488391" y="1133855"/>
          <a:ext cx="9180195" cy="4946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455"/>
                <a:gridCol w="1502409"/>
                <a:gridCol w="2688590"/>
                <a:gridCol w="1739264"/>
                <a:gridCol w="1423034"/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Specified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Score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(Out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marL="635">
                        <a:lnSpc>
                          <a:spcPts val="2065"/>
                        </a:lnSpc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Large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065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5,000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Crore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065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Favorable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065"/>
                        </a:lnSpc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Growth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High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065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16.67%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(Historical)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065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Favorable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Industry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Young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Somewhat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20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Favorable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Major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Players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Fragmented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500+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Companies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and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25000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Agents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Somewhat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048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Unfavorable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Profitability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Moderate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14.91%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Somewhat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20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Favorable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9944">
                <a:tc>
                  <a:txBody>
                    <a:bodyPr/>
                    <a:lstStyle/>
                    <a:p>
                      <a:pPr marL="327025" marR="320675" indent="260350">
                        <a:lnSpc>
                          <a:spcPct val="100600"/>
                        </a:lnSpc>
                        <a:spcBef>
                          <a:spcPts val="98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Major Regulations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50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Regulated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075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Bangladesh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Travel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 marL="240029" marR="233045" indent="-1270">
                        <a:lnSpc>
                          <a:spcPts val="2170"/>
                        </a:lnSpc>
                        <a:spcBef>
                          <a:spcPts val="2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Agencies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Act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2013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and Tourist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Resort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Act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2010.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0370" marR="365760" indent="-44450">
                        <a:lnSpc>
                          <a:spcPct val="100600"/>
                        </a:lnSpc>
                        <a:spcBef>
                          <a:spcPts val="98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Somewhat Favorable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50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Demand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Want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Have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Favorable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060"/>
                        </a:lnSpc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Operating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Margin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Low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less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27%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Unfavorable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Porter’s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Five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1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Forces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Moderate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ts val="205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Somewhat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20370">
                        <a:lnSpc>
                          <a:spcPts val="2160"/>
                        </a:lnSpc>
                        <a:spcBef>
                          <a:spcPts val="1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Favorable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69029" y="3013710"/>
            <a:ext cx="4855845" cy="15697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 marL="635">
              <a:lnSpc>
                <a:spcPts val="5750"/>
              </a:lnSpc>
              <a:spcBef>
                <a:spcPts val="280"/>
              </a:spcBef>
            </a:pPr>
            <a:r>
              <a:rPr dirty="0" sz="4800" spc="-20" b="1">
                <a:latin typeface="Tahoma"/>
                <a:cs typeface="Tahoma"/>
              </a:rPr>
              <a:t>Marketing</a:t>
            </a:r>
            <a:endParaRPr sz="4800">
              <a:latin typeface="Tahoma"/>
              <a:cs typeface="Tahoma"/>
            </a:endParaRPr>
          </a:p>
          <a:p>
            <a:pPr algn="ctr">
              <a:lnSpc>
                <a:spcPts val="5750"/>
              </a:lnSpc>
            </a:pPr>
            <a:r>
              <a:rPr dirty="0" sz="4800" spc="-20">
                <a:latin typeface="Verdana"/>
                <a:cs typeface="Verdana"/>
              </a:rPr>
              <a:t>Plan</a:t>
            </a:r>
            <a:endParaRPr sz="48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5501" y="1283080"/>
            <a:ext cx="1382522" cy="13078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11400">
              <a:lnSpc>
                <a:spcPct val="100000"/>
              </a:lnSpc>
              <a:spcBef>
                <a:spcPts val="100"/>
              </a:spcBef>
            </a:pPr>
            <a:r>
              <a:rPr dirty="0" spc="-90" b="1">
                <a:latin typeface="Tahoma"/>
                <a:cs typeface="Tahoma"/>
              </a:rPr>
              <a:t>Segmentation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6606" y="6333525"/>
            <a:ext cx="8467725" cy="46863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Dhaka</a:t>
            </a:r>
            <a:r>
              <a:rPr dirty="0" sz="1200" spc="-5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Population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2019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(2019, </a:t>
            </a:r>
            <a:r>
              <a:rPr dirty="0" sz="1200" spc="-10">
                <a:latin typeface="Calibri"/>
                <a:cs typeface="Calibri"/>
              </a:rPr>
              <a:t>September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1).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0">
                <a:latin typeface="Calibri"/>
                <a:cs typeface="Calibri"/>
              </a:rPr>
              <a:t> World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Population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Review:</a:t>
            </a:r>
            <a:endParaRPr sz="120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300"/>
              </a:spcBef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Jain,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(2018,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16).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30</a:t>
            </a:r>
            <a:r>
              <a:rPr dirty="0" sz="1200" spc="-10" i="1">
                <a:latin typeface="Calibri"/>
                <a:cs typeface="Calibri"/>
              </a:rPr>
              <a:t> Bangladesh’s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Digital</a:t>
            </a:r>
            <a:r>
              <a:rPr dirty="0" sz="1200" spc="-35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Marketing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and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Social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Media</a:t>
            </a:r>
            <a:r>
              <a:rPr dirty="0" sz="1200" spc="-3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Marketing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Stats</a:t>
            </a:r>
            <a:r>
              <a:rPr dirty="0" sz="1200" spc="-5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and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Facts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Sorav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Jain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089648" y="1229867"/>
            <a:ext cx="2447925" cy="4782820"/>
            <a:chOff x="1089648" y="1229867"/>
            <a:chExt cx="2447925" cy="478282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9648" y="1229867"/>
              <a:ext cx="2447566" cy="478231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139951" y="1252727"/>
              <a:ext cx="2346960" cy="4691380"/>
            </a:xfrm>
            <a:custGeom>
              <a:avLst/>
              <a:gdLst/>
              <a:ahLst/>
              <a:cxnLst/>
              <a:rect l="l" t="t" r="r" b="b"/>
              <a:pathLst>
                <a:path w="2346960" h="4691380">
                  <a:moveTo>
                    <a:pt x="0" y="0"/>
                  </a:moveTo>
                  <a:lnTo>
                    <a:pt x="0" y="4690872"/>
                  </a:lnTo>
                  <a:lnTo>
                    <a:pt x="2346960" y="3752723"/>
                  </a:lnTo>
                  <a:lnTo>
                    <a:pt x="2346960" y="938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3611863" y="1229867"/>
            <a:ext cx="2446655" cy="4782820"/>
            <a:chOff x="3611863" y="1229867"/>
            <a:chExt cx="2446655" cy="478282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63" y="1229867"/>
              <a:ext cx="2446053" cy="478231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3662172" y="1252727"/>
              <a:ext cx="2345690" cy="4691380"/>
            </a:xfrm>
            <a:custGeom>
              <a:avLst/>
              <a:gdLst/>
              <a:ahLst/>
              <a:cxnLst/>
              <a:rect l="l" t="t" r="r" b="b"/>
              <a:pathLst>
                <a:path w="2345690" h="4691380">
                  <a:moveTo>
                    <a:pt x="0" y="0"/>
                  </a:moveTo>
                  <a:lnTo>
                    <a:pt x="0" y="4690872"/>
                  </a:lnTo>
                  <a:lnTo>
                    <a:pt x="2345436" y="3752723"/>
                  </a:lnTo>
                  <a:lnTo>
                    <a:pt x="2345436" y="938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6134082" y="1229867"/>
            <a:ext cx="2446655" cy="4782820"/>
            <a:chOff x="6134082" y="1229867"/>
            <a:chExt cx="2446655" cy="4782820"/>
          </a:xfrm>
        </p:grpSpPr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4082" y="1229867"/>
              <a:ext cx="2446053" cy="478231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184391" y="1252727"/>
              <a:ext cx="2345690" cy="4691380"/>
            </a:xfrm>
            <a:custGeom>
              <a:avLst/>
              <a:gdLst/>
              <a:ahLst/>
              <a:cxnLst/>
              <a:rect l="l" t="t" r="r" b="b"/>
              <a:pathLst>
                <a:path w="2345690" h="4691380">
                  <a:moveTo>
                    <a:pt x="0" y="0"/>
                  </a:moveTo>
                  <a:lnTo>
                    <a:pt x="0" y="4690872"/>
                  </a:lnTo>
                  <a:lnTo>
                    <a:pt x="2345436" y="3752723"/>
                  </a:lnTo>
                  <a:lnTo>
                    <a:pt x="2345436" y="938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8654784" y="1229867"/>
            <a:ext cx="2447925" cy="4782820"/>
            <a:chOff x="8654784" y="1229867"/>
            <a:chExt cx="2447925" cy="4782820"/>
          </a:xfrm>
        </p:grpSpPr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4784" y="1229867"/>
              <a:ext cx="2447566" cy="4782312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8705088" y="1252727"/>
              <a:ext cx="2346960" cy="4691380"/>
            </a:xfrm>
            <a:custGeom>
              <a:avLst/>
              <a:gdLst/>
              <a:ahLst/>
              <a:cxnLst/>
              <a:rect l="l" t="t" r="r" b="b"/>
              <a:pathLst>
                <a:path w="2346959" h="4691380">
                  <a:moveTo>
                    <a:pt x="0" y="0"/>
                  </a:moveTo>
                  <a:lnTo>
                    <a:pt x="0" y="4690872"/>
                  </a:lnTo>
                  <a:lnTo>
                    <a:pt x="2346959" y="3752723"/>
                  </a:lnTo>
                  <a:lnTo>
                    <a:pt x="2346959" y="938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206246" y="2145029"/>
            <a:ext cx="2007235" cy="477520"/>
          </a:xfrm>
          <a:prstGeom prst="rect">
            <a:avLst/>
          </a:prstGeom>
          <a:ln w="28955">
            <a:solidFill>
              <a:srgbClr val="FFFFFF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200"/>
              </a:spcBef>
            </a:pPr>
            <a:r>
              <a:rPr dirty="0" sz="2500" spc="-10" b="1">
                <a:solidFill>
                  <a:srgbClr val="FFFFFF"/>
                </a:solidFill>
                <a:latin typeface="Calibri"/>
                <a:cs typeface="Calibri"/>
              </a:rPr>
              <a:t>Demographic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720846" y="2158745"/>
            <a:ext cx="2159635" cy="477520"/>
          </a:xfrm>
          <a:prstGeom prst="rect">
            <a:avLst/>
          </a:prstGeom>
          <a:ln w="28955">
            <a:solidFill>
              <a:srgbClr val="FFFFFF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142240">
              <a:lnSpc>
                <a:spcPct val="100000"/>
              </a:lnSpc>
              <a:spcBef>
                <a:spcPts val="195"/>
              </a:spcBef>
            </a:pPr>
            <a:r>
              <a:rPr dirty="0" sz="2500" spc="-10" b="1">
                <a:solidFill>
                  <a:srgbClr val="FFFFFF"/>
                </a:solidFill>
                <a:latin typeface="Calibri"/>
                <a:cs typeface="Calibri"/>
              </a:rPr>
              <a:t>Psychographic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261353" y="2158745"/>
            <a:ext cx="2159635" cy="477520"/>
          </a:xfrm>
          <a:prstGeom prst="rect">
            <a:avLst/>
          </a:prstGeom>
          <a:ln w="28955">
            <a:solidFill>
              <a:srgbClr val="FFFFFF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379730">
              <a:lnSpc>
                <a:spcPct val="100000"/>
              </a:lnSpc>
              <a:spcBef>
                <a:spcPts val="195"/>
              </a:spcBef>
            </a:pPr>
            <a:r>
              <a:rPr dirty="0" sz="2500" spc="-10" b="1">
                <a:solidFill>
                  <a:srgbClr val="FFFFFF"/>
                </a:solidFill>
                <a:latin typeface="Calibri"/>
                <a:cs typeface="Calibri"/>
              </a:rPr>
              <a:t>Behavioral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763761" y="2158745"/>
            <a:ext cx="2158365" cy="477520"/>
          </a:xfrm>
          <a:prstGeom prst="rect">
            <a:avLst/>
          </a:prstGeom>
          <a:ln w="28955">
            <a:solidFill>
              <a:srgbClr val="FFFFFF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329565">
              <a:lnSpc>
                <a:spcPct val="100000"/>
              </a:lnSpc>
              <a:spcBef>
                <a:spcPts val="195"/>
              </a:spcBef>
            </a:pPr>
            <a:r>
              <a:rPr dirty="0" sz="2500" spc="-10" b="1">
                <a:solidFill>
                  <a:srgbClr val="FFFFFF"/>
                </a:solidFill>
                <a:latin typeface="Calibri"/>
                <a:cs typeface="Calibri"/>
              </a:rPr>
              <a:t>Geographic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284858" y="2949067"/>
            <a:ext cx="1821180" cy="1337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r>
              <a:rPr dirty="0" sz="22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Income</a:t>
            </a:r>
            <a:r>
              <a:rPr dirty="0" sz="22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Gender:</a:t>
            </a:r>
            <a:r>
              <a:rPr dirty="0" sz="2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0"/>
              </a:spcBef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(74%)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825366" y="2949067"/>
            <a:ext cx="1850389" cy="1366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295910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Spiritual Motivation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Lifestyle</a:t>
            </a:r>
            <a:endParaRPr sz="22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Improvement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365494" y="2949067"/>
            <a:ext cx="1530350" cy="1366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2200" spc="-40">
                <a:solidFill>
                  <a:srgbClr val="FFFFFF"/>
                </a:solidFill>
                <a:latin typeface="Calibri"/>
                <a:cs typeface="Calibri"/>
              </a:rPr>
              <a:t>Tech</a:t>
            </a:r>
            <a:r>
              <a:rPr dirty="0" sz="22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Savvy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Flexible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endParaRPr sz="22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Oriented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913621" y="2934080"/>
            <a:ext cx="1516380" cy="170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171450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Current Location: Dhaka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5.4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Million</a:t>
            </a:r>
            <a:endParaRPr sz="22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Youth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-1523" y="630783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8526" y="189687"/>
            <a:ext cx="53073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 b="1">
                <a:latin typeface="Tahoma"/>
                <a:cs typeface="Tahoma"/>
              </a:rPr>
              <a:t>Targeting</a:t>
            </a:r>
            <a:r>
              <a:rPr dirty="0" spc="-6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-</a:t>
            </a:r>
            <a:r>
              <a:rPr dirty="0" spc="-45" b="1">
                <a:latin typeface="Tahoma"/>
                <a:cs typeface="Tahoma"/>
              </a:rPr>
              <a:t> </a:t>
            </a:r>
            <a:r>
              <a:rPr dirty="0" sz="3200" spc="-175"/>
              <a:t>Buyer</a:t>
            </a:r>
            <a:r>
              <a:rPr dirty="0" sz="3200" spc="-265"/>
              <a:t> </a:t>
            </a:r>
            <a:r>
              <a:rPr dirty="0" sz="3200" spc="-10"/>
              <a:t>Persona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066888" y="1026541"/>
          <a:ext cx="10134600" cy="526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14"/>
                <a:gridCol w="2353310"/>
                <a:gridCol w="3228975"/>
                <a:gridCol w="2438400"/>
              </a:tblGrid>
              <a:tr h="5613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Profile</a:t>
                      </a:r>
                      <a:r>
                        <a:rPr dirty="0" sz="2000" spc="-6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206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Profile</a:t>
                      </a:r>
                      <a:r>
                        <a:rPr dirty="0" sz="2000" spc="-6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206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Profile</a:t>
                      </a:r>
                      <a:r>
                        <a:rPr dirty="0" sz="2000" spc="-6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206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5619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YounDult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206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Millennial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206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Gen</a:t>
                      </a:r>
                      <a:r>
                        <a:rPr dirty="0" sz="20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0" b="1"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206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1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2000" spc="-25" b="1">
                          <a:latin typeface="Calibri"/>
                          <a:cs typeface="Calibri"/>
                        </a:rPr>
                        <a:t>Age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dirty="0" sz="1900">
                          <a:latin typeface="Calibri"/>
                          <a:cs typeface="Calibri"/>
                        </a:rPr>
                        <a:t>18</a:t>
                      </a:r>
                      <a:r>
                        <a:rPr dirty="0" sz="19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900" spc="-25">
                          <a:latin typeface="Calibri"/>
                          <a:cs typeface="Calibri"/>
                        </a:rPr>
                        <a:t> 25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129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dirty="0" sz="1900">
                          <a:latin typeface="Calibri"/>
                          <a:cs typeface="Calibri"/>
                        </a:rPr>
                        <a:t>25</a:t>
                      </a:r>
                      <a:r>
                        <a:rPr dirty="0" sz="19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900" spc="-25">
                          <a:latin typeface="Calibri"/>
                          <a:cs typeface="Calibri"/>
                        </a:rPr>
                        <a:t> 30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129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dirty="0" sz="1900" spc="-25">
                          <a:latin typeface="Calibri"/>
                          <a:cs typeface="Calibri"/>
                        </a:rPr>
                        <a:t>35+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129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9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Profession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75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Students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1828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92200" marR="10826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900">
                          <a:latin typeface="Calibri"/>
                          <a:cs typeface="Calibri"/>
                        </a:rPr>
                        <a:t>Job</a:t>
                      </a:r>
                      <a:r>
                        <a:rPr dirty="0" sz="19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Holder (Entry)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1900">
                          <a:latin typeface="Calibri"/>
                          <a:cs typeface="Calibri"/>
                        </a:rPr>
                        <a:t>Job</a:t>
                      </a:r>
                      <a:r>
                        <a:rPr dirty="0" sz="19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Holder</a:t>
                      </a:r>
                      <a:r>
                        <a:rPr dirty="0" sz="19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(High)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1828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9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Income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74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3740" marR="706120" indent="263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900" spc="-25">
                          <a:latin typeface="Calibri"/>
                          <a:cs typeface="Calibri"/>
                        </a:rPr>
                        <a:t>Low </a:t>
                      </a:r>
                      <a:r>
                        <a:rPr dirty="0" sz="1900" spc="-20">
                          <a:latin typeface="Calibri"/>
                          <a:cs typeface="Calibri"/>
                        </a:rPr>
                        <a:t>(10k-20k)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685" marR="1026794" indent="1657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Medium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(40k</a:t>
                      </a:r>
                      <a:r>
                        <a:rPr dirty="0" sz="19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9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100k)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48994" marR="840105" indent="12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900" spc="-20">
                          <a:latin typeface="Calibri"/>
                          <a:cs typeface="Calibri"/>
                        </a:rPr>
                        <a:t>High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(100k+)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86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Preference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75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Adventurous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1835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Adventurous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/Relaxing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Relaxing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1835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7705">
                <a:tc>
                  <a:txBody>
                    <a:bodyPr/>
                    <a:lstStyle/>
                    <a:p>
                      <a:pPr marL="622300" marR="515620" indent="-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Spending Pattern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00" spc="-25">
                          <a:latin typeface="Calibri"/>
                          <a:cs typeface="Calibri"/>
                        </a:rPr>
                        <a:t>Low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algn="ctr" marL="54610">
                        <a:lnSpc>
                          <a:spcPct val="100000"/>
                        </a:lnSpc>
                      </a:pPr>
                      <a:r>
                        <a:rPr dirty="0" sz="19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9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Medium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2055" marR="11918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Medium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9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20">
                          <a:latin typeface="Calibri"/>
                          <a:cs typeface="Calibri"/>
                        </a:rPr>
                        <a:t>High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dirty="0" sz="1900" spc="-20">
                          <a:latin typeface="Calibri"/>
                          <a:cs typeface="Calibri"/>
                        </a:rPr>
                        <a:t>High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1924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3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25"/>
                        </a:spcBef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Media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82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 marR="140970" indent="19939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BTL</a:t>
                      </a:r>
                      <a:r>
                        <a:rPr dirty="0" baseline="1543" sz="270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baseline="1543" sz="2700" spc="-52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baseline="1543" sz="2700">
                          <a:latin typeface="Calibri"/>
                          <a:cs typeface="Calibri"/>
                        </a:rPr>
                        <a:t>Social</a:t>
                      </a:r>
                      <a:r>
                        <a:rPr dirty="0" baseline="1543" sz="2700" spc="-52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baseline="1543" sz="2700" spc="-15">
                          <a:latin typeface="Calibri"/>
                          <a:cs typeface="Calibri"/>
                        </a:rPr>
                        <a:t>Media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(Facebook,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Instagram)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454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46050" indent="3492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dirty="0" sz="1900">
                          <a:latin typeface="Calibri"/>
                          <a:cs typeface="Calibri"/>
                        </a:rPr>
                        <a:t>Essentially</a:t>
                      </a:r>
                      <a:r>
                        <a:rPr dirty="0" sz="19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Below</a:t>
                      </a:r>
                      <a:r>
                        <a:rPr dirty="0" sz="19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9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Line.</a:t>
                      </a:r>
                      <a:r>
                        <a:rPr dirty="0" sz="19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25">
                          <a:latin typeface="Calibri"/>
                          <a:cs typeface="Calibri"/>
                        </a:rPr>
                        <a:t>At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9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same</a:t>
                      </a:r>
                      <a:r>
                        <a:rPr dirty="0" sz="19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time</a:t>
                      </a:r>
                      <a:r>
                        <a:rPr dirty="0" sz="19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Above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9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20">
                          <a:latin typeface="Calibri"/>
                          <a:cs typeface="Calibri"/>
                        </a:rPr>
                        <a:t>Line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1460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spc="-30">
                          <a:latin typeface="Calibri"/>
                          <a:cs typeface="Calibri"/>
                        </a:rPr>
                        <a:t>ATL</a:t>
                      </a:r>
                      <a:r>
                        <a:rPr dirty="0" baseline="1543" sz="2700" spc="-44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baseline="1543" sz="2700" spc="-67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baseline="1543" sz="2700">
                          <a:latin typeface="Calibri"/>
                          <a:cs typeface="Calibri"/>
                        </a:rPr>
                        <a:t>TV</a:t>
                      </a:r>
                      <a:r>
                        <a:rPr dirty="0" baseline="1543" sz="27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baseline="1543" sz="2700" spc="-15">
                          <a:latin typeface="Calibri"/>
                          <a:cs typeface="Calibri"/>
                        </a:rPr>
                        <a:t>Campaigns</a:t>
                      </a:r>
                      <a:endParaRPr baseline="1543" sz="27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26769">
              <a:lnSpc>
                <a:spcPct val="100000"/>
              </a:lnSpc>
              <a:spcBef>
                <a:spcPts val="100"/>
              </a:spcBef>
            </a:pPr>
            <a:r>
              <a:rPr dirty="0" spc="-170" b="1">
                <a:latin typeface="Tahoma"/>
                <a:cs typeface="Tahoma"/>
              </a:rPr>
              <a:t>Positioning</a:t>
            </a:r>
            <a:r>
              <a:rPr dirty="0" spc="-55" b="1">
                <a:latin typeface="Tahoma"/>
                <a:cs typeface="Tahoma"/>
              </a:rPr>
              <a:t> </a:t>
            </a:r>
            <a:r>
              <a:rPr dirty="0" spc="100"/>
              <a:t>&amp;</a:t>
            </a:r>
            <a:r>
              <a:rPr dirty="0" spc="-250"/>
              <a:t> </a:t>
            </a:r>
            <a:r>
              <a:rPr dirty="0" spc="-160" b="1">
                <a:latin typeface="Tahoma"/>
                <a:cs typeface="Tahoma"/>
              </a:rPr>
              <a:t>Differentiation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669027" y="2156460"/>
            <a:ext cx="3179445" cy="853440"/>
            <a:chOff x="669027" y="2156460"/>
            <a:chExt cx="3179445" cy="85344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027" y="2235708"/>
              <a:ext cx="3179081" cy="60350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2156460"/>
              <a:ext cx="2380488" cy="853439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713231" y="2232660"/>
            <a:ext cx="3091180" cy="524510"/>
          </a:xfrm>
          <a:prstGeom prst="rect">
            <a:avLst/>
          </a:prstGeom>
          <a:solidFill>
            <a:srgbClr val="252525"/>
          </a:solidFill>
        </p:spPr>
        <p:txBody>
          <a:bodyPr wrap="square" lIns="0" tIns="23495" rIns="0" bIns="0" rtlCol="0" vert="horz">
            <a:spAutoFit/>
          </a:bodyPr>
          <a:lstStyle/>
          <a:p>
            <a:pPr marL="620395">
              <a:lnSpc>
                <a:spcPct val="100000"/>
              </a:lnSpc>
              <a:spcBef>
                <a:spcPts val="185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Convenience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506459" y="2142744"/>
            <a:ext cx="3179445" cy="853440"/>
            <a:chOff x="4506459" y="2142744"/>
            <a:chExt cx="3179445" cy="853440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6459" y="2221947"/>
              <a:ext cx="3179081" cy="60204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66132" y="2142744"/>
              <a:ext cx="2458212" cy="853439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4550664" y="2218944"/>
            <a:ext cx="3091180" cy="523240"/>
          </a:xfrm>
          <a:prstGeom prst="rect">
            <a:avLst/>
          </a:prstGeom>
          <a:solidFill>
            <a:srgbClr val="252525"/>
          </a:solidFill>
        </p:spPr>
        <p:txBody>
          <a:bodyPr wrap="square" lIns="0" tIns="21590" rIns="0" bIns="0" rtlCol="0" vert="horz">
            <a:spAutoFit/>
          </a:bodyPr>
          <a:lstStyle/>
          <a:p>
            <a:pPr marL="582930">
              <a:lnSpc>
                <a:spcPct val="100000"/>
              </a:lnSpc>
              <a:spcBef>
                <a:spcPts val="170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Customizable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8343891" y="2127504"/>
            <a:ext cx="3179445" cy="1280160"/>
            <a:chOff x="8343891" y="2127504"/>
            <a:chExt cx="3179445" cy="1280160"/>
          </a:xfrm>
        </p:grpSpPr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43891" y="2206752"/>
              <a:ext cx="3179081" cy="103327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11768" y="2127504"/>
              <a:ext cx="2243328" cy="1280160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8388095" y="2203704"/>
            <a:ext cx="3091180" cy="954405"/>
          </a:xfrm>
          <a:prstGeom prst="rect">
            <a:avLst/>
          </a:prstGeom>
          <a:solidFill>
            <a:srgbClr val="252525"/>
          </a:solidFill>
        </p:spPr>
        <p:txBody>
          <a:bodyPr wrap="square" lIns="0" tIns="22225" rIns="0" bIns="0" rtlCol="0" vert="horz">
            <a:spAutoFit/>
          </a:bodyPr>
          <a:lstStyle/>
          <a:p>
            <a:pPr marL="723900" marR="680720" indent="-33655">
              <a:lnSpc>
                <a:spcPct val="100000"/>
              </a:lnSpc>
              <a:spcBef>
                <a:spcPts val="175"/>
              </a:spcBef>
            </a:pP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Asymmetry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34101" y="1312036"/>
            <a:ext cx="681482" cy="683005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29613" y="1280033"/>
            <a:ext cx="794257" cy="807973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540113" y="1212977"/>
            <a:ext cx="612902" cy="759206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1794510" y="3455670"/>
            <a:ext cx="8604885" cy="584200"/>
          </a:xfrm>
          <a:prstGeom prst="rect">
            <a:avLst/>
          </a:prstGeom>
          <a:ln w="19811">
            <a:solidFill>
              <a:srgbClr val="393838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352425">
              <a:lnSpc>
                <a:spcPct val="100000"/>
              </a:lnSpc>
              <a:spcBef>
                <a:spcPts val="290"/>
              </a:spcBef>
            </a:pPr>
            <a:r>
              <a:rPr dirty="0" sz="3200" spc="-114">
                <a:latin typeface="Verdana"/>
                <a:cs typeface="Verdana"/>
              </a:rPr>
              <a:t>Your</a:t>
            </a:r>
            <a:r>
              <a:rPr dirty="0" sz="3200" spc="-220">
                <a:latin typeface="Verdana"/>
                <a:cs typeface="Verdana"/>
              </a:rPr>
              <a:t> </a:t>
            </a:r>
            <a:r>
              <a:rPr dirty="0" sz="3200" spc="-20">
                <a:latin typeface="Verdana"/>
                <a:cs typeface="Verdana"/>
              </a:rPr>
              <a:t>One-</a:t>
            </a:r>
            <a:r>
              <a:rPr dirty="0" sz="3200" spc="-180">
                <a:latin typeface="Verdana"/>
                <a:cs typeface="Verdana"/>
              </a:rPr>
              <a:t>Stop-</a:t>
            </a:r>
            <a:r>
              <a:rPr dirty="0" sz="3200" spc="-145">
                <a:latin typeface="Verdana"/>
                <a:cs typeface="Verdana"/>
              </a:rPr>
              <a:t>Solution</a:t>
            </a:r>
            <a:r>
              <a:rPr dirty="0" sz="3200" spc="-220">
                <a:latin typeface="Verdana"/>
                <a:cs typeface="Verdana"/>
              </a:rPr>
              <a:t> </a:t>
            </a:r>
            <a:r>
              <a:rPr dirty="0" sz="3200">
                <a:latin typeface="Verdana"/>
                <a:cs typeface="Verdana"/>
              </a:rPr>
              <a:t>to</a:t>
            </a:r>
            <a:r>
              <a:rPr dirty="0" sz="3200" spc="-220">
                <a:latin typeface="Verdana"/>
                <a:cs typeface="Verdana"/>
              </a:rPr>
              <a:t> </a:t>
            </a:r>
            <a:r>
              <a:rPr dirty="0" sz="3200" spc="-180">
                <a:latin typeface="Verdana"/>
                <a:cs typeface="Verdana"/>
              </a:rPr>
              <a:t>Every</a:t>
            </a:r>
            <a:r>
              <a:rPr dirty="0" sz="3200" spc="-250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Journey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05027" y="4605528"/>
            <a:ext cx="4533900" cy="954405"/>
          </a:xfrm>
          <a:prstGeom prst="rect">
            <a:avLst/>
          </a:prstGeom>
          <a:ln w="9144">
            <a:solidFill>
              <a:srgbClr val="0D0D0D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dirty="0" sz="2800">
                <a:latin typeface="Calibri"/>
                <a:cs typeface="Calibri"/>
              </a:rPr>
              <a:t>Initially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Single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Tier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Pricing</a:t>
            </a:r>
            <a:endParaRPr sz="24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</a:pPr>
            <a:r>
              <a:rPr dirty="0" sz="2800">
                <a:latin typeface="Calibri"/>
                <a:cs typeface="Calibri"/>
              </a:rPr>
              <a:t>Long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Term</a:t>
            </a:r>
            <a:r>
              <a:rPr dirty="0" sz="2400" spc="-45">
                <a:latin typeface="Calibri"/>
                <a:cs typeface="Calibri"/>
              </a:rPr>
              <a:t>: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Variable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Rate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Pricing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978395" y="4616196"/>
            <a:ext cx="4533900" cy="954405"/>
          </a:xfrm>
          <a:prstGeom prst="rect">
            <a:avLst/>
          </a:prstGeom>
          <a:ln w="9144">
            <a:solidFill>
              <a:srgbClr val="0D0D0D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80"/>
              </a:spcBef>
            </a:pPr>
            <a:r>
              <a:rPr dirty="0" sz="2800">
                <a:latin typeface="Calibri"/>
                <a:cs typeface="Calibri"/>
              </a:rPr>
              <a:t>Initially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Same</a:t>
            </a:r>
            <a:endParaRPr sz="24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</a:pPr>
            <a:r>
              <a:rPr dirty="0" sz="2800">
                <a:latin typeface="Calibri"/>
                <a:cs typeface="Calibri"/>
              </a:rPr>
              <a:t>Long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Term</a:t>
            </a:r>
            <a:r>
              <a:rPr dirty="0" sz="2400" spc="-40">
                <a:latin typeface="Calibri"/>
                <a:cs typeface="Calibri"/>
              </a:rPr>
              <a:t>: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More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67255">
              <a:lnSpc>
                <a:spcPct val="100000"/>
              </a:lnSpc>
              <a:spcBef>
                <a:spcPts val="100"/>
              </a:spcBef>
            </a:pPr>
            <a:r>
              <a:rPr dirty="0" spc="-40" b="1">
                <a:latin typeface="Tahoma"/>
                <a:cs typeface="Tahoma"/>
              </a:rPr>
              <a:t>IMC</a:t>
            </a:r>
            <a:r>
              <a:rPr dirty="0" spc="-15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-</a:t>
            </a:r>
            <a:r>
              <a:rPr dirty="0" spc="-160" b="1">
                <a:latin typeface="Tahoma"/>
                <a:cs typeface="Tahoma"/>
              </a:rPr>
              <a:t> </a:t>
            </a:r>
            <a:r>
              <a:rPr dirty="0" spc="-10"/>
              <a:t>Message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257805" y="3056382"/>
            <a:ext cx="7920355" cy="585470"/>
          </a:xfrm>
          <a:prstGeom prst="rect">
            <a:avLst/>
          </a:prstGeom>
          <a:ln w="19811">
            <a:solidFill>
              <a:srgbClr val="393838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46379">
              <a:lnSpc>
                <a:spcPct val="100000"/>
              </a:lnSpc>
              <a:spcBef>
                <a:spcPts val="285"/>
              </a:spcBef>
            </a:pPr>
            <a:r>
              <a:rPr dirty="0" sz="3200" spc="-409">
                <a:latin typeface="Verdana"/>
                <a:cs typeface="Verdana"/>
              </a:rPr>
              <a:t>0.75%</a:t>
            </a:r>
            <a:r>
              <a:rPr dirty="0" sz="3200" spc="-235">
                <a:latin typeface="Verdana"/>
                <a:cs typeface="Verdana"/>
              </a:rPr>
              <a:t> </a:t>
            </a:r>
            <a:r>
              <a:rPr dirty="0" sz="3200">
                <a:latin typeface="Verdana"/>
                <a:cs typeface="Verdana"/>
              </a:rPr>
              <a:t>of</a:t>
            </a:r>
            <a:r>
              <a:rPr dirty="0" sz="3200" spc="-229">
                <a:latin typeface="Verdana"/>
                <a:cs typeface="Verdana"/>
              </a:rPr>
              <a:t> </a:t>
            </a:r>
            <a:r>
              <a:rPr dirty="0" sz="3200" spc="-220">
                <a:latin typeface="Verdana"/>
                <a:cs typeface="Verdana"/>
              </a:rPr>
              <a:t>Existing</a:t>
            </a:r>
            <a:r>
              <a:rPr dirty="0" sz="3200" spc="-240">
                <a:latin typeface="Verdana"/>
                <a:cs typeface="Verdana"/>
              </a:rPr>
              <a:t> </a:t>
            </a:r>
            <a:r>
              <a:rPr dirty="0" sz="3200" spc="-40">
                <a:latin typeface="Verdana"/>
                <a:cs typeface="Verdana"/>
              </a:rPr>
              <a:t>Market</a:t>
            </a:r>
            <a:r>
              <a:rPr dirty="0" sz="3200" spc="-229">
                <a:latin typeface="Verdana"/>
                <a:cs typeface="Verdana"/>
              </a:rPr>
              <a:t> </a:t>
            </a:r>
            <a:r>
              <a:rPr dirty="0" sz="3200" spc="229">
                <a:latin typeface="Verdana"/>
                <a:cs typeface="Verdana"/>
              </a:rPr>
              <a:t>Gap</a:t>
            </a:r>
            <a:r>
              <a:rPr dirty="0" sz="3200" spc="-220">
                <a:latin typeface="Verdana"/>
                <a:cs typeface="Verdana"/>
              </a:rPr>
              <a:t> </a:t>
            </a:r>
            <a:r>
              <a:rPr dirty="0" sz="3200" spc="-175">
                <a:latin typeface="Verdana"/>
                <a:cs typeface="Verdana"/>
              </a:rPr>
              <a:t>in</a:t>
            </a:r>
            <a:r>
              <a:rPr dirty="0" sz="3200" spc="-229">
                <a:latin typeface="Verdana"/>
                <a:cs typeface="Verdana"/>
              </a:rPr>
              <a:t> </a:t>
            </a:r>
            <a:r>
              <a:rPr dirty="0" sz="3200" spc="-20">
                <a:latin typeface="Verdana"/>
                <a:cs typeface="Verdana"/>
              </a:rPr>
              <a:t>Year</a:t>
            </a:r>
            <a:r>
              <a:rPr dirty="0" sz="3200" spc="-220">
                <a:latin typeface="Verdana"/>
                <a:cs typeface="Verdana"/>
              </a:rPr>
              <a:t> </a:t>
            </a:r>
            <a:r>
              <a:rPr dirty="0" sz="3200" spc="-315">
                <a:latin typeface="Verdana"/>
                <a:cs typeface="Verdana"/>
              </a:rPr>
              <a:t>1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68473" y="4019550"/>
            <a:ext cx="7920355" cy="585470"/>
          </a:xfrm>
          <a:prstGeom prst="rect">
            <a:avLst/>
          </a:prstGeom>
          <a:ln w="19811">
            <a:solidFill>
              <a:srgbClr val="393838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3200" spc="100">
                <a:latin typeface="Verdana"/>
                <a:cs typeface="Verdana"/>
              </a:rPr>
              <a:t>Appeal</a:t>
            </a:r>
            <a:r>
              <a:rPr dirty="0" sz="3200" spc="-229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Rationally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506459" y="1959864"/>
            <a:ext cx="3179445" cy="1066800"/>
            <a:chOff x="4506459" y="1959864"/>
            <a:chExt cx="3179445" cy="106680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6459" y="2069666"/>
              <a:ext cx="3179081" cy="72531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5944" y="1959864"/>
              <a:ext cx="2417063" cy="106680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4550664" y="2066544"/>
            <a:ext cx="3091180" cy="646430"/>
          </a:xfrm>
          <a:prstGeom prst="rect">
            <a:avLst/>
          </a:prstGeom>
          <a:solidFill>
            <a:srgbClr val="252525"/>
          </a:solidFill>
        </p:spPr>
        <p:txBody>
          <a:bodyPr wrap="square" lIns="0" tIns="16510" rIns="0" bIns="0" rtlCol="0" vert="horz">
            <a:spAutoFit/>
          </a:bodyPr>
          <a:lstStyle/>
          <a:p>
            <a:pPr marL="664210">
              <a:lnSpc>
                <a:spcPct val="100000"/>
              </a:lnSpc>
              <a:spcBef>
                <a:spcPts val="130"/>
              </a:spcBef>
            </a:pP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21180">
              <a:lnSpc>
                <a:spcPct val="100000"/>
              </a:lnSpc>
              <a:spcBef>
                <a:spcPts val="100"/>
              </a:spcBef>
            </a:pPr>
            <a:r>
              <a:rPr dirty="0" spc="-40" b="1">
                <a:latin typeface="Tahoma"/>
                <a:cs typeface="Tahoma"/>
              </a:rPr>
              <a:t>IMC</a:t>
            </a:r>
            <a:r>
              <a:rPr dirty="0" spc="-155" b="1">
                <a:latin typeface="Tahoma"/>
                <a:cs typeface="Tahoma"/>
              </a:rPr>
              <a:t> </a:t>
            </a:r>
            <a:r>
              <a:rPr dirty="0" spc="-505" b="1">
                <a:latin typeface="Tahoma"/>
                <a:cs typeface="Tahoma"/>
              </a:rPr>
              <a:t>–</a:t>
            </a:r>
            <a:r>
              <a:rPr dirty="0" spc="-50" b="1">
                <a:latin typeface="Tahoma"/>
                <a:cs typeface="Tahoma"/>
              </a:rPr>
              <a:t> </a:t>
            </a:r>
            <a:r>
              <a:rPr dirty="0" spc="120"/>
              <a:t>Media</a:t>
            </a:r>
            <a:r>
              <a:rPr dirty="0" spc="-315"/>
              <a:t> </a:t>
            </a:r>
            <a:r>
              <a:rPr dirty="0" spc="-325"/>
              <a:t>(ATL)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669027" y="3413759"/>
            <a:ext cx="3179445" cy="1066800"/>
            <a:chOff x="669027" y="3413759"/>
            <a:chExt cx="3179445" cy="106680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027" y="3523377"/>
              <a:ext cx="3179081" cy="72711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1100" y="3413759"/>
              <a:ext cx="2151888" cy="1066800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713231" y="3520440"/>
            <a:ext cx="3091180" cy="647700"/>
          </a:xfrm>
          <a:prstGeom prst="rect">
            <a:avLst/>
          </a:prstGeom>
          <a:solidFill>
            <a:srgbClr val="252525"/>
          </a:solidFill>
        </p:spPr>
        <p:txBody>
          <a:bodyPr wrap="square" lIns="0" tIns="17780" rIns="0" bIns="0" rtlCol="0" vert="horz">
            <a:spAutoFit/>
          </a:bodyPr>
          <a:lstStyle/>
          <a:p>
            <a:pPr marL="795655">
              <a:lnSpc>
                <a:spcPct val="100000"/>
              </a:lnSpc>
              <a:spcBef>
                <a:spcPts val="140"/>
              </a:spcBef>
            </a:pP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Print</a:t>
            </a:r>
            <a:r>
              <a:rPr dirty="0" sz="36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506459" y="3400044"/>
            <a:ext cx="3179445" cy="1615440"/>
            <a:chOff x="4506459" y="3400044"/>
            <a:chExt cx="3179445" cy="1615440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6459" y="3509750"/>
              <a:ext cx="3179081" cy="127866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7844" y="3400044"/>
              <a:ext cx="2493263" cy="1615440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4550664" y="3506723"/>
            <a:ext cx="3091180" cy="1199515"/>
          </a:xfrm>
          <a:prstGeom prst="rect">
            <a:avLst/>
          </a:prstGeom>
          <a:solidFill>
            <a:srgbClr val="252525"/>
          </a:solidFill>
        </p:spPr>
        <p:txBody>
          <a:bodyPr wrap="square" lIns="0" tIns="17145" rIns="0" bIns="0" rtlCol="0" vert="horz">
            <a:spAutoFit/>
          </a:bodyPr>
          <a:lstStyle/>
          <a:p>
            <a:pPr marL="664210" marR="618490" indent="-38100">
              <a:lnSpc>
                <a:spcPct val="100000"/>
              </a:lnSpc>
              <a:spcBef>
                <a:spcPts val="135"/>
              </a:spcBef>
            </a:pP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Billboards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36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Posters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8186928" y="3384803"/>
            <a:ext cx="3602990" cy="2164080"/>
            <a:chOff x="8186928" y="3384803"/>
            <a:chExt cx="3602990" cy="2164080"/>
          </a:xfrm>
        </p:grpSpPr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43900" y="3494487"/>
              <a:ext cx="3291839" cy="183343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86928" y="3384803"/>
              <a:ext cx="3602735" cy="2164080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8388095" y="3491484"/>
            <a:ext cx="3203575" cy="1754505"/>
          </a:xfrm>
          <a:prstGeom prst="rect">
            <a:avLst/>
          </a:prstGeom>
          <a:solidFill>
            <a:srgbClr val="252525"/>
          </a:solidFill>
        </p:spPr>
        <p:txBody>
          <a:bodyPr wrap="square" lIns="0" tIns="17145" rIns="0" bIns="0" rtlCol="0" vert="horz">
            <a:spAutoFit/>
          </a:bodyPr>
          <a:lstStyle/>
          <a:p>
            <a:pPr algn="ctr" marL="127635" marR="121285" indent="2540">
              <a:lnSpc>
                <a:spcPct val="100000"/>
              </a:lnSpc>
              <a:spcBef>
                <a:spcPts val="135"/>
              </a:spcBef>
            </a:pP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Personal Communication Channel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64664" y="2401697"/>
            <a:ext cx="928369" cy="858265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5617336" y="2266060"/>
            <a:ext cx="937894" cy="901065"/>
            <a:chOff x="5617336" y="2266060"/>
            <a:chExt cx="937894" cy="901065"/>
          </a:xfrm>
        </p:grpSpPr>
        <p:sp>
          <p:nvSpPr>
            <p:cNvPr id="21" name="object 21" descr=""/>
            <p:cNvSpPr/>
            <p:nvPr/>
          </p:nvSpPr>
          <p:spPr>
            <a:xfrm>
              <a:off x="5618225" y="2266949"/>
              <a:ext cx="935990" cy="466725"/>
            </a:xfrm>
            <a:custGeom>
              <a:avLst/>
              <a:gdLst/>
              <a:ahLst/>
              <a:cxnLst/>
              <a:rect l="l" t="t" r="r" b="b"/>
              <a:pathLst>
                <a:path w="935990" h="466725">
                  <a:moveTo>
                    <a:pt x="914780" y="0"/>
                  </a:moveTo>
                  <a:lnTo>
                    <a:pt x="21336" y="0"/>
                  </a:lnTo>
                  <a:lnTo>
                    <a:pt x="15494" y="508"/>
                  </a:lnTo>
                  <a:lnTo>
                    <a:pt x="0" y="20954"/>
                  </a:lnTo>
                  <a:lnTo>
                    <a:pt x="0" y="445135"/>
                  </a:lnTo>
                  <a:lnTo>
                    <a:pt x="21336" y="466344"/>
                  </a:lnTo>
                  <a:lnTo>
                    <a:pt x="914780" y="466344"/>
                  </a:lnTo>
                  <a:lnTo>
                    <a:pt x="935735" y="445135"/>
                  </a:lnTo>
                  <a:lnTo>
                    <a:pt x="935735" y="423799"/>
                  </a:lnTo>
                  <a:lnTo>
                    <a:pt x="42290" y="423799"/>
                  </a:lnTo>
                  <a:lnTo>
                    <a:pt x="42290" y="42417"/>
                  </a:lnTo>
                  <a:lnTo>
                    <a:pt x="935735" y="42417"/>
                  </a:lnTo>
                  <a:lnTo>
                    <a:pt x="935735" y="20954"/>
                  </a:lnTo>
                  <a:lnTo>
                    <a:pt x="920369" y="508"/>
                  </a:lnTo>
                  <a:lnTo>
                    <a:pt x="914780" y="0"/>
                  </a:lnTo>
                  <a:close/>
                </a:path>
                <a:path w="935990" h="466725">
                  <a:moveTo>
                    <a:pt x="935735" y="42417"/>
                  </a:moveTo>
                  <a:lnTo>
                    <a:pt x="893445" y="42417"/>
                  </a:lnTo>
                  <a:lnTo>
                    <a:pt x="893445" y="423799"/>
                  </a:lnTo>
                  <a:lnTo>
                    <a:pt x="935735" y="423799"/>
                  </a:lnTo>
                  <a:lnTo>
                    <a:pt x="935735" y="424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618225" y="2266949"/>
              <a:ext cx="935990" cy="466725"/>
            </a:xfrm>
            <a:custGeom>
              <a:avLst/>
              <a:gdLst/>
              <a:ahLst/>
              <a:cxnLst/>
              <a:rect l="l" t="t" r="r" b="b"/>
              <a:pathLst>
                <a:path w="935990" h="466725">
                  <a:moveTo>
                    <a:pt x="42290" y="42417"/>
                  </a:moveTo>
                  <a:lnTo>
                    <a:pt x="42290" y="423799"/>
                  </a:lnTo>
                  <a:lnTo>
                    <a:pt x="893445" y="423799"/>
                  </a:lnTo>
                  <a:lnTo>
                    <a:pt x="893445" y="42417"/>
                  </a:lnTo>
                  <a:lnTo>
                    <a:pt x="42290" y="42417"/>
                  </a:lnTo>
                  <a:close/>
                </a:path>
                <a:path w="935990" h="466725">
                  <a:moveTo>
                    <a:pt x="21336" y="0"/>
                  </a:moveTo>
                  <a:lnTo>
                    <a:pt x="914780" y="0"/>
                  </a:lnTo>
                  <a:lnTo>
                    <a:pt x="920369" y="508"/>
                  </a:lnTo>
                  <a:lnTo>
                    <a:pt x="935735" y="20954"/>
                  </a:lnTo>
                  <a:lnTo>
                    <a:pt x="935735" y="445135"/>
                  </a:lnTo>
                  <a:lnTo>
                    <a:pt x="914780" y="466344"/>
                  </a:lnTo>
                  <a:lnTo>
                    <a:pt x="21336" y="466344"/>
                  </a:lnTo>
                  <a:lnTo>
                    <a:pt x="0" y="445135"/>
                  </a:lnTo>
                  <a:lnTo>
                    <a:pt x="0" y="20954"/>
                  </a:lnTo>
                  <a:lnTo>
                    <a:pt x="2133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618225" y="2757677"/>
              <a:ext cx="935990" cy="408940"/>
            </a:xfrm>
            <a:custGeom>
              <a:avLst/>
              <a:gdLst/>
              <a:ahLst/>
              <a:cxnLst/>
              <a:rect l="l" t="t" r="r" b="b"/>
              <a:pathLst>
                <a:path w="935990" h="408939">
                  <a:moveTo>
                    <a:pt x="914780" y="0"/>
                  </a:moveTo>
                  <a:lnTo>
                    <a:pt x="893445" y="21336"/>
                  </a:lnTo>
                  <a:lnTo>
                    <a:pt x="893445" y="37719"/>
                  </a:lnTo>
                  <a:lnTo>
                    <a:pt x="757301" y="37719"/>
                  </a:lnTo>
                  <a:lnTo>
                    <a:pt x="757301" y="21336"/>
                  </a:lnTo>
                  <a:lnTo>
                    <a:pt x="756285" y="15494"/>
                  </a:lnTo>
                  <a:lnTo>
                    <a:pt x="735964" y="0"/>
                  </a:lnTo>
                  <a:lnTo>
                    <a:pt x="730123" y="888"/>
                  </a:lnTo>
                  <a:lnTo>
                    <a:pt x="714883" y="21336"/>
                  </a:lnTo>
                  <a:lnTo>
                    <a:pt x="714883" y="37719"/>
                  </a:lnTo>
                  <a:lnTo>
                    <a:pt x="578231" y="37719"/>
                  </a:lnTo>
                  <a:lnTo>
                    <a:pt x="578231" y="21336"/>
                  </a:lnTo>
                  <a:lnTo>
                    <a:pt x="577723" y="15494"/>
                  </a:lnTo>
                  <a:lnTo>
                    <a:pt x="557276" y="0"/>
                  </a:lnTo>
                  <a:lnTo>
                    <a:pt x="551688" y="888"/>
                  </a:lnTo>
                  <a:lnTo>
                    <a:pt x="535939" y="21336"/>
                  </a:lnTo>
                  <a:lnTo>
                    <a:pt x="535939" y="37719"/>
                  </a:lnTo>
                  <a:lnTo>
                    <a:pt x="399796" y="37719"/>
                  </a:lnTo>
                  <a:lnTo>
                    <a:pt x="399796" y="21336"/>
                  </a:lnTo>
                  <a:lnTo>
                    <a:pt x="398779" y="15494"/>
                  </a:lnTo>
                  <a:lnTo>
                    <a:pt x="378460" y="0"/>
                  </a:lnTo>
                  <a:lnTo>
                    <a:pt x="372999" y="888"/>
                  </a:lnTo>
                  <a:lnTo>
                    <a:pt x="357504" y="21336"/>
                  </a:lnTo>
                  <a:lnTo>
                    <a:pt x="357504" y="37719"/>
                  </a:lnTo>
                  <a:lnTo>
                    <a:pt x="221107" y="37719"/>
                  </a:lnTo>
                  <a:lnTo>
                    <a:pt x="221107" y="21336"/>
                  </a:lnTo>
                  <a:lnTo>
                    <a:pt x="220345" y="15494"/>
                  </a:lnTo>
                  <a:lnTo>
                    <a:pt x="199771" y="0"/>
                  </a:lnTo>
                  <a:lnTo>
                    <a:pt x="194183" y="888"/>
                  </a:lnTo>
                  <a:lnTo>
                    <a:pt x="178688" y="21336"/>
                  </a:lnTo>
                  <a:lnTo>
                    <a:pt x="178688" y="37719"/>
                  </a:lnTo>
                  <a:lnTo>
                    <a:pt x="42290" y="37719"/>
                  </a:lnTo>
                  <a:lnTo>
                    <a:pt x="26670" y="888"/>
                  </a:lnTo>
                  <a:lnTo>
                    <a:pt x="21336" y="0"/>
                  </a:lnTo>
                  <a:lnTo>
                    <a:pt x="15494" y="888"/>
                  </a:lnTo>
                  <a:lnTo>
                    <a:pt x="0" y="21336"/>
                  </a:lnTo>
                  <a:lnTo>
                    <a:pt x="0" y="58927"/>
                  </a:lnTo>
                  <a:lnTo>
                    <a:pt x="21336" y="80010"/>
                  </a:lnTo>
                  <a:lnTo>
                    <a:pt x="393826" y="80010"/>
                  </a:lnTo>
                  <a:lnTo>
                    <a:pt x="393826" y="387096"/>
                  </a:lnTo>
                  <a:lnTo>
                    <a:pt x="415036" y="408432"/>
                  </a:lnTo>
                  <a:lnTo>
                    <a:pt x="420750" y="407416"/>
                  </a:lnTo>
                  <a:lnTo>
                    <a:pt x="435990" y="387096"/>
                  </a:lnTo>
                  <a:lnTo>
                    <a:pt x="435990" y="80010"/>
                  </a:lnTo>
                  <a:lnTo>
                    <a:pt x="499745" y="80010"/>
                  </a:lnTo>
                  <a:lnTo>
                    <a:pt x="499745" y="387096"/>
                  </a:lnTo>
                  <a:lnTo>
                    <a:pt x="500507" y="392684"/>
                  </a:lnTo>
                  <a:lnTo>
                    <a:pt x="521081" y="408432"/>
                  </a:lnTo>
                  <a:lnTo>
                    <a:pt x="526288" y="407416"/>
                  </a:lnTo>
                  <a:lnTo>
                    <a:pt x="542036" y="387096"/>
                  </a:lnTo>
                  <a:lnTo>
                    <a:pt x="542036" y="80010"/>
                  </a:lnTo>
                  <a:lnTo>
                    <a:pt x="914780" y="80010"/>
                  </a:lnTo>
                  <a:lnTo>
                    <a:pt x="935735" y="58927"/>
                  </a:lnTo>
                  <a:lnTo>
                    <a:pt x="935735" y="21336"/>
                  </a:lnTo>
                  <a:lnTo>
                    <a:pt x="920369" y="888"/>
                  </a:lnTo>
                  <a:lnTo>
                    <a:pt x="914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618225" y="2757677"/>
              <a:ext cx="935990" cy="408940"/>
            </a:xfrm>
            <a:custGeom>
              <a:avLst/>
              <a:gdLst/>
              <a:ahLst/>
              <a:cxnLst/>
              <a:rect l="l" t="t" r="r" b="b"/>
              <a:pathLst>
                <a:path w="935990" h="408939">
                  <a:moveTo>
                    <a:pt x="21336" y="0"/>
                  </a:moveTo>
                  <a:lnTo>
                    <a:pt x="42290" y="21336"/>
                  </a:lnTo>
                  <a:lnTo>
                    <a:pt x="42290" y="37719"/>
                  </a:lnTo>
                  <a:lnTo>
                    <a:pt x="178688" y="37719"/>
                  </a:lnTo>
                  <a:lnTo>
                    <a:pt x="178688" y="21336"/>
                  </a:lnTo>
                  <a:lnTo>
                    <a:pt x="179450" y="15494"/>
                  </a:lnTo>
                  <a:lnTo>
                    <a:pt x="199771" y="0"/>
                  </a:lnTo>
                  <a:lnTo>
                    <a:pt x="205612" y="888"/>
                  </a:lnTo>
                  <a:lnTo>
                    <a:pt x="221107" y="21336"/>
                  </a:lnTo>
                  <a:lnTo>
                    <a:pt x="221107" y="37719"/>
                  </a:lnTo>
                  <a:lnTo>
                    <a:pt x="357504" y="37719"/>
                  </a:lnTo>
                  <a:lnTo>
                    <a:pt x="357504" y="21336"/>
                  </a:lnTo>
                  <a:lnTo>
                    <a:pt x="358266" y="15494"/>
                  </a:lnTo>
                  <a:lnTo>
                    <a:pt x="378460" y="0"/>
                  </a:lnTo>
                  <a:lnTo>
                    <a:pt x="384048" y="888"/>
                  </a:lnTo>
                  <a:lnTo>
                    <a:pt x="399796" y="21336"/>
                  </a:lnTo>
                  <a:lnTo>
                    <a:pt x="399796" y="37719"/>
                  </a:lnTo>
                  <a:lnTo>
                    <a:pt x="535939" y="37719"/>
                  </a:lnTo>
                  <a:lnTo>
                    <a:pt x="535939" y="21336"/>
                  </a:lnTo>
                  <a:lnTo>
                    <a:pt x="536956" y="15494"/>
                  </a:lnTo>
                  <a:lnTo>
                    <a:pt x="557276" y="0"/>
                  </a:lnTo>
                  <a:lnTo>
                    <a:pt x="563118" y="888"/>
                  </a:lnTo>
                  <a:lnTo>
                    <a:pt x="578231" y="21336"/>
                  </a:lnTo>
                  <a:lnTo>
                    <a:pt x="578231" y="37719"/>
                  </a:lnTo>
                  <a:lnTo>
                    <a:pt x="714883" y="37719"/>
                  </a:lnTo>
                  <a:lnTo>
                    <a:pt x="714883" y="21336"/>
                  </a:lnTo>
                  <a:lnTo>
                    <a:pt x="715390" y="15494"/>
                  </a:lnTo>
                  <a:lnTo>
                    <a:pt x="735964" y="0"/>
                  </a:lnTo>
                  <a:lnTo>
                    <a:pt x="741552" y="888"/>
                  </a:lnTo>
                  <a:lnTo>
                    <a:pt x="757301" y="21336"/>
                  </a:lnTo>
                  <a:lnTo>
                    <a:pt x="757301" y="37719"/>
                  </a:lnTo>
                  <a:lnTo>
                    <a:pt x="893445" y="37719"/>
                  </a:lnTo>
                  <a:lnTo>
                    <a:pt x="909066" y="888"/>
                  </a:lnTo>
                  <a:lnTo>
                    <a:pt x="914780" y="0"/>
                  </a:lnTo>
                  <a:lnTo>
                    <a:pt x="920369" y="888"/>
                  </a:lnTo>
                  <a:lnTo>
                    <a:pt x="935735" y="21336"/>
                  </a:lnTo>
                  <a:lnTo>
                    <a:pt x="935735" y="58927"/>
                  </a:lnTo>
                  <a:lnTo>
                    <a:pt x="914780" y="80010"/>
                  </a:lnTo>
                  <a:lnTo>
                    <a:pt x="542036" y="80010"/>
                  </a:lnTo>
                  <a:lnTo>
                    <a:pt x="542036" y="387096"/>
                  </a:lnTo>
                  <a:lnTo>
                    <a:pt x="521081" y="408432"/>
                  </a:lnTo>
                  <a:lnTo>
                    <a:pt x="515238" y="407416"/>
                  </a:lnTo>
                  <a:lnTo>
                    <a:pt x="499745" y="387096"/>
                  </a:lnTo>
                  <a:lnTo>
                    <a:pt x="499745" y="80010"/>
                  </a:lnTo>
                  <a:lnTo>
                    <a:pt x="435990" y="80010"/>
                  </a:lnTo>
                  <a:lnTo>
                    <a:pt x="435990" y="387096"/>
                  </a:lnTo>
                  <a:lnTo>
                    <a:pt x="435483" y="392684"/>
                  </a:lnTo>
                  <a:lnTo>
                    <a:pt x="415036" y="408432"/>
                  </a:lnTo>
                  <a:lnTo>
                    <a:pt x="409448" y="407416"/>
                  </a:lnTo>
                  <a:lnTo>
                    <a:pt x="393826" y="387096"/>
                  </a:lnTo>
                  <a:lnTo>
                    <a:pt x="393826" y="80010"/>
                  </a:lnTo>
                  <a:lnTo>
                    <a:pt x="21336" y="80010"/>
                  </a:lnTo>
                  <a:lnTo>
                    <a:pt x="0" y="58927"/>
                  </a:lnTo>
                  <a:lnTo>
                    <a:pt x="0" y="21336"/>
                  </a:lnTo>
                  <a:lnTo>
                    <a:pt x="15494" y="888"/>
                  </a:lnTo>
                  <a:lnTo>
                    <a:pt x="2133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5" name="object 2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610217" y="2237104"/>
            <a:ext cx="1032002" cy="94360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030605"/>
            <a:chOff x="0" y="0"/>
            <a:chExt cx="12192000" cy="10306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67510">
              <a:lnSpc>
                <a:spcPct val="100000"/>
              </a:lnSpc>
              <a:spcBef>
                <a:spcPts val="100"/>
              </a:spcBef>
            </a:pPr>
            <a:r>
              <a:rPr dirty="0" spc="-120" b="1">
                <a:latin typeface="Tahoma"/>
                <a:cs typeface="Tahoma"/>
              </a:rPr>
              <a:t>Problems</a:t>
            </a:r>
            <a:r>
              <a:rPr dirty="0" spc="-110" b="1">
                <a:latin typeface="Tahoma"/>
                <a:cs typeface="Tahoma"/>
              </a:rPr>
              <a:t> </a:t>
            </a:r>
            <a:r>
              <a:rPr dirty="0" spc="-75"/>
              <a:t>Identified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940308" y="2109216"/>
            <a:ext cx="2860675" cy="1615440"/>
            <a:chOff x="940308" y="2109216"/>
            <a:chExt cx="2860675" cy="161544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29" y="2218922"/>
              <a:ext cx="2819380" cy="127866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0308" y="2109216"/>
              <a:ext cx="2860548" cy="1615440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004316" y="2215895"/>
            <a:ext cx="2731135" cy="1199515"/>
          </a:xfrm>
          <a:prstGeom prst="rect">
            <a:avLst/>
          </a:prstGeom>
          <a:solidFill>
            <a:srgbClr val="252525"/>
          </a:solidFill>
        </p:spPr>
        <p:txBody>
          <a:bodyPr wrap="square" lIns="0" tIns="16510" rIns="0" bIns="0" rtlCol="0" vert="horz">
            <a:spAutoFit/>
          </a:bodyPr>
          <a:lstStyle/>
          <a:p>
            <a:pPr marL="262890" marR="255270" indent="454025">
              <a:lnSpc>
                <a:spcPct val="100000"/>
              </a:lnSpc>
              <a:spcBef>
                <a:spcPts val="130"/>
              </a:spcBef>
            </a:pP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Lack </a:t>
            </a:r>
            <a:r>
              <a:rPr dirty="0" sz="3600" spc="-2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3600" spc="-2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402835" y="2093976"/>
            <a:ext cx="3627120" cy="1615440"/>
            <a:chOff x="4402835" y="2093976"/>
            <a:chExt cx="3627120" cy="1615440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6459" y="2203682"/>
              <a:ext cx="3179081" cy="127866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2835" y="2093976"/>
              <a:ext cx="3627119" cy="1615440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4550664" y="2200655"/>
            <a:ext cx="3091180" cy="1199515"/>
          </a:xfrm>
          <a:prstGeom prst="rect">
            <a:avLst/>
          </a:prstGeom>
          <a:solidFill>
            <a:srgbClr val="252525"/>
          </a:solidFill>
        </p:spPr>
        <p:txBody>
          <a:bodyPr wrap="square" lIns="0" tIns="16510" rIns="0" bIns="0" rtlCol="0" vert="horz">
            <a:spAutoFit/>
          </a:bodyPr>
          <a:lstStyle/>
          <a:p>
            <a:pPr marL="180975" marR="170180" indent="65405">
              <a:lnSpc>
                <a:spcPct val="100000"/>
              </a:lnSpc>
              <a:spcBef>
                <a:spcPts val="130"/>
              </a:spcBef>
            </a:pP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Hurdles</a:t>
            </a:r>
            <a:r>
              <a:rPr dirty="0" sz="36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Whole </a:t>
            </a:r>
            <a:r>
              <a:rPr dirty="0" sz="3600" spc="-2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8479535" y="2104644"/>
            <a:ext cx="2837815" cy="1615440"/>
            <a:chOff x="8479535" y="2104644"/>
            <a:chExt cx="2837815" cy="1615440"/>
          </a:xfrm>
        </p:grpSpPr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90213" y="2214350"/>
              <a:ext cx="2819380" cy="1278667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79535" y="2104644"/>
              <a:ext cx="2837687" cy="1615440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8534400" y="2211323"/>
            <a:ext cx="2731135" cy="1199515"/>
          </a:xfrm>
          <a:prstGeom prst="rect">
            <a:avLst/>
          </a:prstGeom>
          <a:solidFill>
            <a:srgbClr val="252525"/>
          </a:solidFill>
        </p:spPr>
        <p:txBody>
          <a:bodyPr wrap="square" lIns="0" tIns="16510" rIns="0" bIns="0" rtlCol="0" vert="horz">
            <a:spAutoFit/>
          </a:bodyPr>
          <a:lstStyle/>
          <a:p>
            <a:pPr marL="274320" marR="266065" indent="630555">
              <a:lnSpc>
                <a:spcPct val="100000"/>
              </a:lnSpc>
              <a:spcBef>
                <a:spcPts val="130"/>
              </a:spcBef>
            </a:pPr>
            <a:r>
              <a:rPr dirty="0" sz="3600" spc="-20">
                <a:solidFill>
                  <a:srgbClr val="FFFFFF"/>
                </a:solidFill>
                <a:latin typeface="Calibri"/>
                <a:cs typeface="Calibri"/>
              </a:rPr>
              <a:t>Time </a:t>
            </a: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Compliance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11552" y="1120013"/>
            <a:ext cx="629665" cy="920750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818388" y="4837176"/>
            <a:ext cx="3124200" cy="1066800"/>
            <a:chOff x="818388" y="4837176"/>
            <a:chExt cx="3124200" cy="1066800"/>
          </a:xfrm>
        </p:grpSpPr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0797" y="4946978"/>
              <a:ext cx="2819380" cy="725312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8388" y="4837176"/>
              <a:ext cx="3124200" cy="1066800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1014983" y="4943855"/>
            <a:ext cx="2731135" cy="646430"/>
          </a:xfrm>
          <a:prstGeom prst="rect">
            <a:avLst/>
          </a:prstGeom>
          <a:solidFill>
            <a:srgbClr val="252525"/>
          </a:solidFill>
        </p:spPr>
        <p:txBody>
          <a:bodyPr wrap="square" lIns="0" tIns="17145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135"/>
              </a:spcBef>
            </a:pP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Overcharging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4564379" y="4850891"/>
            <a:ext cx="3065145" cy="1447800"/>
            <a:chOff x="4564379" y="4850891"/>
            <a:chExt cx="3065145" cy="1447800"/>
          </a:xfrm>
        </p:grpSpPr>
        <p:pic>
          <p:nvPicPr>
            <p:cNvPr id="25" name="object 2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86309" y="4943785"/>
              <a:ext cx="2819380" cy="1156821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64379" y="4850891"/>
              <a:ext cx="3064764" cy="1447800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4730496" y="4940808"/>
            <a:ext cx="2731135" cy="1077595"/>
          </a:xfrm>
          <a:prstGeom prst="rect">
            <a:avLst/>
          </a:prstGeom>
          <a:solidFill>
            <a:srgbClr val="252525"/>
          </a:solidFill>
        </p:spPr>
        <p:txBody>
          <a:bodyPr wrap="square" lIns="0" tIns="21590" rIns="0" bIns="0" rtlCol="0" vert="horz">
            <a:spAutoFit/>
          </a:bodyPr>
          <a:lstStyle/>
          <a:p>
            <a:pPr marL="130810" marR="121285" indent="826135">
              <a:lnSpc>
                <a:spcPct val="100000"/>
              </a:lnSpc>
              <a:spcBef>
                <a:spcPts val="170"/>
              </a:spcBef>
            </a:pP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Time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Incompatibility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8479545" y="4832603"/>
            <a:ext cx="2819400" cy="1615440"/>
            <a:chOff x="8479545" y="4832603"/>
            <a:chExt cx="2819400" cy="1615440"/>
          </a:xfrm>
        </p:grpSpPr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9545" y="4942310"/>
              <a:ext cx="2819380" cy="1278667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02396" y="4832603"/>
              <a:ext cx="2770631" cy="1615440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8523731" y="4939284"/>
            <a:ext cx="2731135" cy="1199515"/>
          </a:xfrm>
          <a:prstGeom prst="rect">
            <a:avLst/>
          </a:prstGeom>
          <a:solidFill>
            <a:srgbClr val="252525"/>
          </a:solidFill>
        </p:spPr>
        <p:txBody>
          <a:bodyPr wrap="square" lIns="0" tIns="17145" rIns="0" bIns="0" rtlCol="0" vert="horz">
            <a:spAutoFit/>
          </a:bodyPr>
          <a:lstStyle/>
          <a:p>
            <a:pPr marL="488950" marR="300990" indent="-181610">
              <a:lnSpc>
                <a:spcPct val="100000"/>
              </a:lnSpc>
              <a:spcBef>
                <a:spcPts val="135"/>
              </a:spcBef>
            </a:pP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Inadequate Flexibility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993264" y="4004945"/>
            <a:ext cx="727201" cy="809498"/>
          </a:xfrm>
          <a:prstGeom prst="rect">
            <a:avLst/>
          </a:prstGeom>
        </p:spPr>
      </p:pic>
      <p:grpSp>
        <p:nvGrpSpPr>
          <p:cNvPr id="33" name="object 33" descr=""/>
          <p:cNvGrpSpPr/>
          <p:nvPr/>
        </p:nvGrpSpPr>
        <p:grpSpPr>
          <a:xfrm>
            <a:off x="5682869" y="1333372"/>
            <a:ext cx="828040" cy="759460"/>
            <a:chOff x="5682869" y="1333372"/>
            <a:chExt cx="828040" cy="759460"/>
          </a:xfrm>
        </p:grpSpPr>
        <p:sp>
          <p:nvSpPr>
            <p:cNvPr id="34" name="object 34" descr=""/>
            <p:cNvSpPr/>
            <p:nvPr/>
          </p:nvSpPr>
          <p:spPr>
            <a:xfrm>
              <a:off x="5683758" y="1334261"/>
              <a:ext cx="826135" cy="757555"/>
            </a:xfrm>
            <a:custGeom>
              <a:avLst/>
              <a:gdLst/>
              <a:ahLst/>
              <a:cxnLst/>
              <a:rect l="l" t="t" r="r" b="b"/>
              <a:pathLst>
                <a:path w="826134" h="757555">
                  <a:moveTo>
                    <a:pt x="413130" y="0"/>
                  </a:moveTo>
                  <a:lnTo>
                    <a:pt x="3555" y="715010"/>
                  </a:lnTo>
                  <a:lnTo>
                    <a:pt x="0" y="726313"/>
                  </a:lnTo>
                  <a:lnTo>
                    <a:pt x="126" y="732409"/>
                  </a:lnTo>
                  <a:lnTo>
                    <a:pt x="28575" y="757427"/>
                  </a:lnTo>
                  <a:lnTo>
                    <a:pt x="797687" y="757427"/>
                  </a:lnTo>
                  <a:lnTo>
                    <a:pt x="826008" y="732409"/>
                  </a:lnTo>
                  <a:lnTo>
                    <a:pt x="826008" y="726313"/>
                  </a:lnTo>
                  <a:lnTo>
                    <a:pt x="825118" y="720598"/>
                  </a:lnTo>
                  <a:lnTo>
                    <a:pt x="822833" y="715010"/>
                  </a:lnTo>
                  <a:lnTo>
                    <a:pt x="814669" y="700151"/>
                  </a:lnTo>
                  <a:lnTo>
                    <a:pt x="76962" y="700151"/>
                  </a:lnTo>
                  <a:lnTo>
                    <a:pt x="413130" y="88011"/>
                  </a:lnTo>
                  <a:lnTo>
                    <a:pt x="478341" y="88011"/>
                  </a:lnTo>
                  <a:lnTo>
                    <a:pt x="438150" y="14859"/>
                  </a:lnTo>
                  <a:lnTo>
                    <a:pt x="434593" y="9778"/>
                  </a:lnTo>
                  <a:lnTo>
                    <a:pt x="430275" y="5587"/>
                  </a:lnTo>
                  <a:lnTo>
                    <a:pt x="425068" y="2539"/>
                  </a:lnTo>
                  <a:lnTo>
                    <a:pt x="419353" y="508"/>
                  </a:lnTo>
                  <a:lnTo>
                    <a:pt x="413130" y="0"/>
                  </a:lnTo>
                  <a:close/>
                </a:path>
                <a:path w="826134" h="757555">
                  <a:moveTo>
                    <a:pt x="478341" y="88011"/>
                  </a:moveTo>
                  <a:lnTo>
                    <a:pt x="413130" y="88011"/>
                  </a:lnTo>
                  <a:lnTo>
                    <a:pt x="749045" y="700151"/>
                  </a:lnTo>
                  <a:lnTo>
                    <a:pt x="814669" y="700151"/>
                  </a:lnTo>
                  <a:lnTo>
                    <a:pt x="478341" y="880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683758" y="1334261"/>
              <a:ext cx="826135" cy="757555"/>
            </a:xfrm>
            <a:custGeom>
              <a:avLst/>
              <a:gdLst/>
              <a:ahLst/>
              <a:cxnLst/>
              <a:rect l="l" t="t" r="r" b="b"/>
              <a:pathLst>
                <a:path w="826134" h="757555">
                  <a:moveTo>
                    <a:pt x="413130" y="88011"/>
                  </a:moveTo>
                  <a:lnTo>
                    <a:pt x="76962" y="700151"/>
                  </a:lnTo>
                  <a:lnTo>
                    <a:pt x="749045" y="700151"/>
                  </a:lnTo>
                  <a:lnTo>
                    <a:pt x="413130" y="88011"/>
                  </a:lnTo>
                  <a:close/>
                </a:path>
                <a:path w="826134" h="757555">
                  <a:moveTo>
                    <a:pt x="413130" y="0"/>
                  </a:moveTo>
                  <a:lnTo>
                    <a:pt x="822833" y="715010"/>
                  </a:lnTo>
                  <a:lnTo>
                    <a:pt x="826008" y="726313"/>
                  </a:lnTo>
                  <a:lnTo>
                    <a:pt x="826008" y="732409"/>
                  </a:lnTo>
                  <a:lnTo>
                    <a:pt x="797687" y="757427"/>
                  </a:lnTo>
                  <a:lnTo>
                    <a:pt x="28575" y="757427"/>
                  </a:lnTo>
                  <a:lnTo>
                    <a:pt x="0" y="726313"/>
                  </a:lnTo>
                  <a:lnTo>
                    <a:pt x="1269" y="720598"/>
                  </a:lnTo>
                  <a:lnTo>
                    <a:pt x="387984" y="14859"/>
                  </a:lnTo>
                  <a:lnTo>
                    <a:pt x="41313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060186" y="1591817"/>
              <a:ext cx="73660" cy="277495"/>
            </a:xfrm>
            <a:custGeom>
              <a:avLst/>
              <a:gdLst/>
              <a:ahLst/>
              <a:cxnLst/>
              <a:rect l="l" t="t" r="r" b="b"/>
              <a:pathLst>
                <a:path w="73660" h="277494">
                  <a:moveTo>
                    <a:pt x="36575" y="0"/>
                  </a:moveTo>
                  <a:lnTo>
                    <a:pt x="3048" y="21717"/>
                  </a:lnTo>
                  <a:lnTo>
                    <a:pt x="0" y="35814"/>
                  </a:lnTo>
                  <a:lnTo>
                    <a:pt x="0" y="241554"/>
                  </a:lnTo>
                  <a:lnTo>
                    <a:pt x="22605" y="274574"/>
                  </a:lnTo>
                  <a:lnTo>
                    <a:pt x="36575" y="277368"/>
                  </a:lnTo>
                  <a:lnTo>
                    <a:pt x="43814" y="276479"/>
                  </a:lnTo>
                  <a:lnTo>
                    <a:pt x="72389" y="248920"/>
                  </a:lnTo>
                  <a:lnTo>
                    <a:pt x="73151" y="241554"/>
                  </a:lnTo>
                  <a:lnTo>
                    <a:pt x="73151" y="35814"/>
                  </a:lnTo>
                  <a:lnTo>
                    <a:pt x="50800" y="2794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060186" y="1591817"/>
              <a:ext cx="73660" cy="277495"/>
            </a:xfrm>
            <a:custGeom>
              <a:avLst/>
              <a:gdLst/>
              <a:ahLst/>
              <a:cxnLst/>
              <a:rect l="l" t="t" r="r" b="b"/>
              <a:pathLst>
                <a:path w="73660" h="277494">
                  <a:moveTo>
                    <a:pt x="36575" y="0"/>
                  </a:moveTo>
                  <a:lnTo>
                    <a:pt x="70103" y="21717"/>
                  </a:lnTo>
                  <a:lnTo>
                    <a:pt x="73151" y="35814"/>
                  </a:lnTo>
                  <a:lnTo>
                    <a:pt x="73151" y="241554"/>
                  </a:lnTo>
                  <a:lnTo>
                    <a:pt x="50800" y="274574"/>
                  </a:lnTo>
                  <a:lnTo>
                    <a:pt x="36575" y="277368"/>
                  </a:lnTo>
                  <a:lnTo>
                    <a:pt x="29337" y="276479"/>
                  </a:lnTo>
                  <a:lnTo>
                    <a:pt x="888" y="248920"/>
                  </a:lnTo>
                  <a:lnTo>
                    <a:pt x="0" y="241554"/>
                  </a:lnTo>
                  <a:lnTo>
                    <a:pt x="0" y="35814"/>
                  </a:lnTo>
                  <a:lnTo>
                    <a:pt x="22605" y="2794"/>
                  </a:lnTo>
                  <a:lnTo>
                    <a:pt x="3657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57773" y="1906396"/>
              <a:ext cx="77977" cy="76453"/>
            </a:xfrm>
            <a:prstGeom prst="rect">
              <a:avLst/>
            </a:prstGeom>
          </p:spPr>
        </p:pic>
      </p:grpSp>
      <p:pic>
        <p:nvPicPr>
          <p:cNvPr id="39" name="object 3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442577" y="4026280"/>
            <a:ext cx="940562" cy="788162"/>
          </a:xfrm>
          <a:prstGeom prst="rect">
            <a:avLst/>
          </a:prstGeom>
        </p:spPr>
      </p:pic>
      <p:grpSp>
        <p:nvGrpSpPr>
          <p:cNvPr id="40" name="object 40" descr=""/>
          <p:cNvGrpSpPr/>
          <p:nvPr/>
        </p:nvGrpSpPr>
        <p:grpSpPr>
          <a:xfrm>
            <a:off x="5682869" y="4026280"/>
            <a:ext cx="808355" cy="809625"/>
            <a:chOff x="5682869" y="4026280"/>
            <a:chExt cx="808355" cy="809625"/>
          </a:xfrm>
        </p:grpSpPr>
        <p:sp>
          <p:nvSpPr>
            <p:cNvPr id="41" name="object 41" descr=""/>
            <p:cNvSpPr/>
            <p:nvPr/>
          </p:nvSpPr>
          <p:spPr>
            <a:xfrm>
              <a:off x="5683758" y="4027169"/>
              <a:ext cx="806450" cy="807720"/>
            </a:xfrm>
            <a:custGeom>
              <a:avLst/>
              <a:gdLst/>
              <a:ahLst/>
              <a:cxnLst/>
              <a:rect l="l" t="t" r="r" b="b"/>
              <a:pathLst>
                <a:path w="806450" h="807720">
                  <a:moveTo>
                    <a:pt x="711580" y="63118"/>
                  </a:moveTo>
                  <a:lnTo>
                    <a:pt x="94614" y="63118"/>
                  </a:lnTo>
                  <a:lnTo>
                    <a:pt x="82676" y="63880"/>
                  </a:lnTo>
                  <a:lnTo>
                    <a:pt x="40512" y="80009"/>
                  </a:lnTo>
                  <a:lnTo>
                    <a:pt x="11049" y="113283"/>
                  </a:lnTo>
                  <a:lnTo>
                    <a:pt x="833" y="145414"/>
                  </a:lnTo>
                  <a:lnTo>
                    <a:pt x="762" y="145795"/>
                  </a:lnTo>
                  <a:lnTo>
                    <a:pt x="0" y="157860"/>
                  </a:lnTo>
                  <a:lnTo>
                    <a:pt x="0" y="712850"/>
                  </a:lnTo>
                  <a:lnTo>
                    <a:pt x="11049" y="757427"/>
                  </a:lnTo>
                  <a:lnTo>
                    <a:pt x="40512" y="790828"/>
                  </a:lnTo>
                  <a:lnTo>
                    <a:pt x="82676" y="806957"/>
                  </a:lnTo>
                  <a:lnTo>
                    <a:pt x="94614" y="807719"/>
                  </a:lnTo>
                  <a:lnTo>
                    <a:pt x="711580" y="807719"/>
                  </a:lnTo>
                  <a:lnTo>
                    <a:pt x="756030" y="796670"/>
                  </a:lnTo>
                  <a:lnTo>
                    <a:pt x="789304" y="767079"/>
                  </a:lnTo>
                  <a:lnTo>
                    <a:pt x="800673" y="744600"/>
                  </a:lnTo>
                  <a:lnTo>
                    <a:pt x="94614" y="744600"/>
                  </a:lnTo>
                  <a:lnTo>
                    <a:pt x="88137" y="744092"/>
                  </a:lnTo>
                  <a:lnTo>
                    <a:pt x="62991" y="712850"/>
                  </a:lnTo>
                  <a:lnTo>
                    <a:pt x="62991" y="296671"/>
                  </a:lnTo>
                  <a:lnTo>
                    <a:pt x="806195" y="296671"/>
                  </a:lnTo>
                  <a:lnTo>
                    <a:pt x="806195" y="233552"/>
                  </a:lnTo>
                  <a:lnTo>
                    <a:pt x="62991" y="233552"/>
                  </a:lnTo>
                  <a:lnTo>
                    <a:pt x="62991" y="157860"/>
                  </a:lnTo>
                  <a:lnTo>
                    <a:pt x="63500" y="151510"/>
                  </a:lnTo>
                  <a:lnTo>
                    <a:pt x="65404" y="145795"/>
                  </a:lnTo>
                  <a:lnTo>
                    <a:pt x="65531" y="145414"/>
                  </a:lnTo>
                  <a:lnTo>
                    <a:pt x="94614" y="126364"/>
                  </a:lnTo>
                  <a:lnTo>
                    <a:pt x="800733" y="126364"/>
                  </a:lnTo>
                  <a:lnTo>
                    <a:pt x="799845" y="123570"/>
                  </a:lnTo>
                  <a:lnTo>
                    <a:pt x="774572" y="87121"/>
                  </a:lnTo>
                  <a:lnTo>
                    <a:pt x="734821" y="66039"/>
                  </a:lnTo>
                  <a:lnTo>
                    <a:pt x="723518" y="63880"/>
                  </a:lnTo>
                  <a:lnTo>
                    <a:pt x="711580" y="63118"/>
                  </a:lnTo>
                  <a:close/>
                </a:path>
                <a:path w="806450" h="807720">
                  <a:moveTo>
                    <a:pt x="806195" y="296671"/>
                  </a:moveTo>
                  <a:lnTo>
                    <a:pt x="743203" y="296671"/>
                  </a:lnTo>
                  <a:lnTo>
                    <a:pt x="743203" y="712850"/>
                  </a:lnTo>
                  <a:lnTo>
                    <a:pt x="742695" y="719454"/>
                  </a:lnTo>
                  <a:lnTo>
                    <a:pt x="711580" y="744600"/>
                  </a:lnTo>
                  <a:lnTo>
                    <a:pt x="800673" y="744600"/>
                  </a:lnTo>
                  <a:lnTo>
                    <a:pt x="803275" y="736218"/>
                  </a:lnTo>
                  <a:lnTo>
                    <a:pt x="805361" y="725296"/>
                  </a:lnTo>
                  <a:lnTo>
                    <a:pt x="805433" y="724915"/>
                  </a:lnTo>
                  <a:lnTo>
                    <a:pt x="806195" y="712850"/>
                  </a:lnTo>
                  <a:lnTo>
                    <a:pt x="806195" y="296671"/>
                  </a:lnTo>
                  <a:close/>
                </a:path>
                <a:path w="806450" h="807720">
                  <a:moveTo>
                    <a:pt x="800733" y="126364"/>
                  </a:moveTo>
                  <a:lnTo>
                    <a:pt x="711580" y="126364"/>
                  </a:lnTo>
                  <a:lnTo>
                    <a:pt x="718057" y="126745"/>
                  </a:lnTo>
                  <a:lnTo>
                    <a:pt x="723900" y="128650"/>
                  </a:lnTo>
                  <a:lnTo>
                    <a:pt x="743203" y="157860"/>
                  </a:lnTo>
                  <a:lnTo>
                    <a:pt x="743203" y="233552"/>
                  </a:lnTo>
                  <a:lnTo>
                    <a:pt x="806195" y="233552"/>
                  </a:lnTo>
                  <a:lnTo>
                    <a:pt x="806195" y="157860"/>
                  </a:lnTo>
                  <a:lnTo>
                    <a:pt x="805433" y="145795"/>
                  </a:lnTo>
                  <a:lnTo>
                    <a:pt x="803275" y="134365"/>
                  </a:lnTo>
                  <a:lnTo>
                    <a:pt x="800854" y="126745"/>
                  </a:lnTo>
                  <a:lnTo>
                    <a:pt x="800733" y="126364"/>
                  </a:lnTo>
                  <a:close/>
                </a:path>
                <a:path w="806450" h="807720">
                  <a:moveTo>
                    <a:pt x="195199" y="126364"/>
                  </a:moveTo>
                  <a:lnTo>
                    <a:pt x="132206" y="126364"/>
                  </a:lnTo>
                  <a:lnTo>
                    <a:pt x="132206" y="189229"/>
                  </a:lnTo>
                  <a:lnTo>
                    <a:pt x="195199" y="189229"/>
                  </a:lnTo>
                  <a:lnTo>
                    <a:pt x="195199" y="126364"/>
                  </a:lnTo>
                  <a:close/>
                </a:path>
                <a:path w="806450" h="807720">
                  <a:moveTo>
                    <a:pt x="673988" y="126364"/>
                  </a:moveTo>
                  <a:lnTo>
                    <a:pt x="610996" y="126364"/>
                  </a:lnTo>
                  <a:lnTo>
                    <a:pt x="610996" y="189229"/>
                  </a:lnTo>
                  <a:lnTo>
                    <a:pt x="673988" y="189229"/>
                  </a:lnTo>
                  <a:lnTo>
                    <a:pt x="673988" y="126364"/>
                  </a:lnTo>
                  <a:close/>
                </a:path>
                <a:path w="806450" h="807720">
                  <a:moveTo>
                    <a:pt x="195199" y="0"/>
                  </a:moveTo>
                  <a:lnTo>
                    <a:pt x="132206" y="0"/>
                  </a:lnTo>
                  <a:lnTo>
                    <a:pt x="132206" y="63118"/>
                  </a:lnTo>
                  <a:lnTo>
                    <a:pt x="195199" y="63118"/>
                  </a:lnTo>
                  <a:lnTo>
                    <a:pt x="195199" y="0"/>
                  </a:lnTo>
                  <a:close/>
                </a:path>
                <a:path w="806450" h="807720">
                  <a:moveTo>
                    <a:pt x="673988" y="0"/>
                  </a:moveTo>
                  <a:lnTo>
                    <a:pt x="610996" y="0"/>
                  </a:lnTo>
                  <a:lnTo>
                    <a:pt x="610996" y="63118"/>
                  </a:lnTo>
                  <a:lnTo>
                    <a:pt x="673988" y="63118"/>
                  </a:lnTo>
                  <a:lnTo>
                    <a:pt x="6739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683758" y="4027169"/>
              <a:ext cx="806450" cy="807720"/>
            </a:xfrm>
            <a:custGeom>
              <a:avLst/>
              <a:gdLst/>
              <a:ahLst/>
              <a:cxnLst/>
              <a:rect l="l" t="t" r="r" b="b"/>
              <a:pathLst>
                <a:path w="806450" h="807720">
                  <a:moveTo>
                    <a:pt x="62991" y="296671"/>
                  </a:moveTo>
                  <a:lnTo>
                    <a:pt x="62991" y="712850"/>
                  </a:lnTo>
                  <a:lnTo>
                    <a:pt x="63500" y="719454"/>
                  </a:lnTo>
                  <a:lnTo>
                    <a:pt x="94614" y="744600"/>
                  </a:lnTo>
                  <a:lnTo>
                    <a:pt x="711580" y="744600"/>
                  </a:lnTo>
                  <a:lnTo>
                    <a:pt x="742695" y="719454"/>
                  </a:lnTo>
                  <a:lnTo>
                    <a:pt x="743203" y="712850"/>
                  </a:lnTo>
                  <a:lnTo>
                    <a:pt x="743203" y="296671"/>
                  </a:lnTo>
                  <a:lnTo>
                    <a:pt x="62991" y="296671"/>
                  </a:lnTo>
                  <a:close/>
                </a:path>
                <a:path w="806450" h="807720">
                  <a:moveTo>
                    <a:pt x="94614" y="126364"/>
                  </a:moveTo>
                  <a:lnTo>
                    <a:pt x="63500" y="151510"/>
                  </a:lnTo>
                  <a:lnTo>
                    <a:pt x="62991" y="157860"/>
                  </a:lnTo>
                  <a:lnTo>
                    <a:pt x="62991" y="233552"/>
                  </a:lnTo>
                  <a:lnTo>
                    <a:pt x="743203" y="233552"/>
                  </a:lnTo>
                  <a:lnTo>
                    <a:pt x="743203" y="157860"/>
                  </a:lnTo>
                  <a:lnTo>
                    <a:pt x="718057" y="126745"/>
                  </a:lnTo>
                  <a:lnTo>
                    <a:pt x="711580" y="126364"/>
                  </a:lnTo>
                  <a:lnTo>
                    <a:pt x="673988" y="126364"/>
                  </a:lnTo>
                  <a:lnTo>
                    <a:pt x="673988" y="189229"/>
                  </a:lnTo>
                  <a:lnTo>
                    <a:pt x="610996" y="189229"/>
                  </a:lnTo>
                  <a:lnTo>
                    <a:pt x="610996" y="126364"/>
                  </a:lnTo>
                  <a:lnTo>
                    <a:pt x="195199" y="126364"/>
                  </a:lnTo>
                  <a:lnTo>
                    <a:pt x="195199" y="189229"/>
                  </a:lnTo>
                  <a:lnTo>
                    <a:pt x="132206" y="189229"/>
                  </a:lnTo>
                  <a:lnTo>
                    <a:pt x="132206" y="126364"/>
                  </a:lnTo>
                  <a:lnTo>
                    <a:pt x="94614" y="126364"/>
                  </a:lnTo>
                  <a:close/>
                </a:path>
                <a:path w="806450" h="807720">
                  <a:moveTo>
                    <a:pt x="132206" y="0"/>
                  </a:moveTo>
                  <a:lnTo>
                    <a:pt x="195199" y="0"/>
                  </a:lnTo>
                  <a:lnTo>
                    <a:pt x="195199" y="63118"/>
                  </a:lnTo>
                  <a:lnTo>
                    <a:pt x="610996" y="63118"/>
                  </a:lnTo>
                  <a:lnTo>
                    <a:pt x="610996" y="0"/>
                  </a:lnTo>
                  <a:lnTo>
                    <a:pt x="673988" y="0"/>
                  </a:lnTo>
                  <a:lnTo>
                    <a:pt x="673988" y="63118"/>
                  </a:lnTo>
                  <a:lnTo>
                    <a:pt x="711580" y="63118"/>
                  </a:lnTo>
                  <a:lnTo>
                    <a:pt x="756030" y="74167"/>
                  </a:lnTo>
                  <a:lnTo>
                    <a:pt x="789304" y="103885"/>
                  </a:lnTo>
                  <a:lnTo>
                    <a:pt x="805433" y="145795"/>
                  </a:lnTo>
                  <a:lnTo>
                    <a:pt x="806195" y="157860"/>
                  </a:lnTo>
                  <a:lnTo>
                    <a:pt x="806195" y="712850"/>
                  </a:lnTo>
                  <a:lnTo>
                    <a:pt x="795146" y="757427"/>
                  </a:lnTo>
                  <a:lnTo>
                    <a:pt x="765682" y="790828"/>
                  </a:lnTo>
                  <a:lnTo>
                    <a:pt x="723518" y="806957"/>
                  </a:lnTo>
                  <a:lnTo>
                    <a:pt x="711580" y="807719"/>
                  </a:lnTo>
                  <a:lnTo>
                    <a:pt x="94614" y="807719"/>
                  </a:lnTo>
                  <a:lnTo>
                    <a:pt x="50164" y="796670"/>
                  </a:lnTo>
                  <a:lnTo>
                    <a:pt x="16890" y="767079"/>
                  </a:lnTo>
                  <a:lnTo>
                    <a:pt x="762" y="724915"/>
                  </a:lnTo>
                  <a:lnTo>
                    <a:pt x="0" y="712850"/>
                  </a:lnTo>
                  <a:lnTo>
                    <a:pt x="0" y="157860"/>
                  </a:lnTo>
                  <a:lnTo>
                    <a:pt x="11049" y="113283"/>
                  </a:lnTo>
                  <a:lnTo>
                    <a:pt x="40512" y="80009"/>
                  </a:lnTo>
                  <a:lnTo>
                    <a:pt x="82676" y="63880"/>
                  </a:lnTo>
                  <a:lnTo>
                    <a:pt x="94614" y="63118"/>
                  </a:lnTo>
                  <a:lnTo>
                    <a:pt x="132206" y="63118"/>
                  </a:lnTo>
                  <a:lnTo>
                    <a:pt x="13220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802630" y="4389881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64008" y="64008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802630" y="4389881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64008"/>
                  </a:moveTo>
                  <a:lnTo>
                    <a:pt x="64008" y="64008"/>
                  </a:lnTo>
                  <a:lnTo>
                    <a:pt x="64008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5929122" y="4389881"/>
              <a:ext cx="62865" cy="64135"/>
            </a:xfrm>
            <a:custGeom>
              <a:avLst/>
              <a:gdLst/>
              <a:ahLst/>
              <a:cxnLst/>
              <a:rect l="l" t="t" r="r" b="b"/>
              <a:pathLst>
                <a:path w="62864" h="64135">
                  <a:moveTo>
                    <a:pt x="62484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62484" y="64008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929122" y="4389881"/>
              <a:ext cx="62865" cy="64135"/>
            </a:xfrm>
            <a:custGeom>
              <a:avLst/>
              <a:gdLst/>
              <a:ahLst/>
              <a:cxnLst/>
              <a:rect l="l" t="t" r="r" b="b"/>
              <a:pathLst>
                <a:path w="62864" h="64135">
                  <a:moveTo>
                    <a:pt x="0" y="64008"/>
                  </a:moveTo>
                  <a:lnTo>
                    <a:pt x="62484" y="64008"/>
                  </a:lnTo>
                  <a:lnTo>
                    <a:pt x="62484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055614" y="4389881"/>
              <a:ext cx="62865" cy="64135"/>
            </a:xfrm>
            <a:custGeom>
              <a:avLst/>
              <a:gdLst/>
              <a:ahLst/>
              <a:cxnLst/>
              <a:rect l="l" t="t" r="r" b="b"/>
              <a:pathLst>
                <a:path w="62864" h="64135">
                  <a:moveTo>
                    <a:pt x="62484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62484" y="64008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055614" y="4389881"/>
              <a:ext cx="62865" cy="64135"/>
            </a:xfrm>
            <a:custGeom>
              <a:avLst/>
              <a:gdLst/>
              <a:ahLst/>
              <a:cxnLst/>
              <a:rect l="l" t="t" r="r" b="b"/>
              <a:pathLst>
                <a:path w="62864" h="64135">
                  <a:moveTo>
                    <a:pt x="0" y="64008"/>
                  </a:moveTo>
                  <a:lnTo>
                    <a:pt x="62484" y="64008"/>
                  </a:lnTo>
                  <a:lnTo>
                    <a:pt x="62484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180581" y="4389881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64008" y="64008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180581" y="4389881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64008"/>
                  </a:moveTo>
                  <a:lnTo>
                    <a:pt x="64008" y="64008"/>
                  </a:lnTo>
                  <a:lnTo>
                    <a:pt x="64008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307074" y="4389881"/>
              <a:ext cx="62865" cy="64135"/>
            </a:xfrm>
            <a:custGeom>
              <a:avLst/>
              <a:gdLst/>
              <a:ahLst/>
              <a:cxnLst/>
              <a:rect l="l" t="t" r="r" b="b"/>
              <a:pathLst>
                <a:path w="62864" h="64135">
                  <a:moveTo>
                    <a:pt x="62484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62484" y="64008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307074" y="4389881"/>
              <a:ext cx="62865" cy="64135"/>
            </a:xfrm>
            <a:custGeom>
              <a:avLst/>
              <a:gdLst/>
              <a:ahLst/>
              <a:cxnLst/>
              <a:rect l="l" t="t" r="r" b="b"/>
              <a:pathLst>
                <a:path w="62864" h="64135">
                  <a:moveTo>
                    <a:pt x="0" y="64008"/>
                  </a:moveTo>
                  <a:lnTo>
                    <a:pt x="62484" y="64008"/>
                  </a:lnTo>
                  <a:lnTo>
                    <a:pt x="62484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5802630" y="4516373"/>
              <a:ext cx="64135" cy="62865"/>
            </a:xfrm>
            <a:custGeom>
              <a:avLst/>
              <a:gdLst/>
              <a:ahLst/>
              <a:cxnLst/>
              <a:rect l="l" t="t" r="r" b="b"/>
              <a:pathLst>
                <a:path w="64135" h="62864">
                  <a:moveTo>
                    <a:pt x="64008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64008" y="62483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5802630" y="4516373"/>
              <a:ext cx="64135" cy="62865"/>
            </a:xfrm>
            <a:custGeom>
              <a:avLst/>
              <a:gdLst/>
              <a:ahLst/>
              <a:cxnLst/>
              <a:rect l="l" t="t" r="r" b="b"/>
              <a:pathLst>
                <a:path w="64135" h="62864">
                  <a:moveTo>
                    <a:pt x="0" y="62483"/>
                  </a:moveTo>
                  <a:lnTo>
                    <a:pt x="64008" y="62483"/>
                  </a:lnTo>
                  <a:lnTo>
                    <a:pt x="64008" y="0"/>
                  </a:lnTo>
                  <a:lnTo>
                    <a:pt x="0" y="0"/>
                  </a:lnTo>
                  <a:lnTo>
                    <a:pt x="0" y="624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5929122" y="451637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4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62484" y="62483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5929122" y="451637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0" y="62483"/>
                  </a:moveTo>
                  <a:lnTo>
                    <a:pt x="62484" y="62483"/>
                  </a:lnTo>
                  <a:lnTo>
                    <a:pt x="62484" y="0"/>
                  </a:lnTo>
                  <a:lnTo>
                    <a:pt x="0" y="0"/>
                  </a:lnTo>
                  <a:lnTo>
                    <a:pt x="0" y="624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055614" y="451637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4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62484" y="62483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6055614" y="451637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0" y="62483"/>
                  </a:moveTo>
                  <a:lnTo>
                    <a:pt x="62484" y="62483"/>
                  </a:lnTo>
                  <a:lnTo>
                    <a:pt x="62484" y="0"/>
                  </a:lnTo>
                  <a:lnTo>
                    <a:pt x="0" y="0"/>
                  </a:lnTo>
                  <a:lnTo>
                    <a:pt x="0" y="624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6180581" y="4516373"/>
              <a:ext cx="64135" cy="62865"/>
            </a:xfrm>
            <a:custGeom>
              <a:avLst/>
              <a:gdLst/>
              <a:ahLst/>
              <a:cxnLst/>
              <a:rect l="l" t="t" r="r" b="b"/>
              <a:pathLst>
                <a:path w="64135" h="62864">
                  <a:moveTo>
                    <a:pt x="64008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64008" y="62483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6180581" y="4516373"/>
              <a:ext cx="64135" cy="62865"/>
            </a:xfrm>
            <a:custGeom>
              <a:avLst/>
              <a:gdLst/>
              <a:ahLst/>
              <a:cxnLst/>
              <a:rect l="l" t="t" r="r" b="b"/>
              <a:pathLst>
                <a:path w="64135" h="62864">
                  <a:moveTo>
                    <a:pt x="0" y="62483"/>
                  </a:moveTo>
                  <a:lnTo>
                    <a:pt x="64008" y="62483"/>
                  </a:lnTo>
                  <a:lnTo>
                    <a:pt x="64008" y="0"/>
                  </a:lnTo>
                  <a:lnTo>
                    <a:pt x="0" y="0"/>
                  </a:lnTo>
                  <a:lnTo>
                    <a:pt x="0" y="624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5802630" y="4642865"/>
              <a:ext cx="64135" cy="62865"/>
            </a:xfrm>
            <a:custGeom>
              <a:avLst/>
              <a:gdLst/>
              <a:ahLst/>
              <a:cxnLst/>
              <a:rect l="l" t="t" r="r" b="b"/>
              <a:pathLst>
                <a:path w="64135" h="62864">
                  <a:moveTo>
                    <a:pt x="64008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64008" y="62483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5802630" y="4642865"/>
              <a:ext cx="64135" cy="62865"/>
            </a:xfrm>
            <a:custGeom>
              <a:avLst/>
              <a:gdLst/>
              <a:ahLst/>
              <a:cxnLst/>
              <a:rect l="l" t="t" r="r" b="b"/>
              <a:pathLst>
                <a:path w="64135" h="62864">
                  <a:moveTo>
                    <a:pt x="0" y="62483"/>
                  </a:moveTo>
                  <a:lnTo>
                    <a:pt x="64008" y="62483"/>
                  </a:lnTo>
                  <a:lnTo>
                    <a:pt x="64008" y="0"/>
                  </a:lnTo>
                  <a:lnTo>
                    <a:pt x="0" y="0"/>
                  </a:lnTo>
                  <a:lnTo>
                    <a:pt x="0" y="624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5929122" y="464286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4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62484" y="62483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5929122" y="464286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0" y="62483"/>
                  </a:moveTo>
                  <a:lnTo>
                    <a:pt x="62484" y="62483"/>
                  </a:lnTo>
                  <a:lnTo>
                    <a:pt x="62484" y="0"/>
                  </a:lnTo>
                  <a:lnTo>
                    <a:pt x="0" y="0"/>
                  </a:lnTo>
                  <a:lnTo>
                    <a:pt x="0" y="624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6055614" y="464286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4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62484" y="62483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6055614" y="464286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0" y="62483"/>
                  </a:moveTo>
                  <a:lnTo>
                    <a:pt x="62484" y="62483"/>
                  </a:lnTo>
                  <a:lnTo>
                    <a:pt x="62484" y="0"/>
                  </a:lnTo>
                  <a:lnTo>
                    <a:pt x="0" y="0"/>
                  </a:lnTo>
                  <a:lnTo>
                    <a:pt x="0" y="624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6180581" y="4642865"/>
              <a:ext cx="64135" cy="62865"/>
            </a:xfrm>
            <a:custGeom>
              <a:avLst/>
              <a:gdLst/>
              <a:ahLst/>
              <a:cxnLst/>
              <a:rect l="l" t="t" r="r" b="b"/>
              <a:pathLst>
                <a:path w="64135" h="62864">
                  <a:moveTo>
                    <a:pt x="64008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64008" y="62483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6180581" y="4642865"/>
              <a:ext cx="64135" cy="62865"/>
            </a:xfrm>
            <a:custGeom>
              <a:avLst/>
              <a:gdLst/>
              <a:ahLst/>
              <a:cxnLst/>
              <a:rect l="l" t="t" r="r" b="b"/>
              <a:pathLst>
                <a:path w="64135" h="62864">
                  <a:moveTo>
                    <a:pt x="0" y="62483"/>
                  </a:moveTo>
                  <a:lnTo>
                    <a:pt x="64008" y="62483"/>
                  </a:lnTo>
                  <a:lnTo>
                    <a:pt x="64008" y="0"/>
                  </a:lnTo>
                  <a:lnTo>
                    <a:pt x="0" y="0"/>
                  </a:lnTo>
                  <a:lnTo>
                    <a:pt x="0" y="624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6307074" y="451637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4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62484" y="62483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6307074" y="451637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0" y="62483"/>
                  </a:moveTo>
                  <a:lnTo>
                    <a:pt x="62484" y="62483"/>
                  </a:lnTo>
                  <a:lnTo>
                    <a:pt x="62484" y="0"/>
                  </a:lnTo>
                  <a:lnTo>
                    <a:pt x="0" y="0"/>
                  </a:lnTo>
                  <a:lnTo>
                    <a:pt x="0" y="624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1" name="object 71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451720" y="1238885"/>
            <a:ext cx="905510" cy="870457"/>
          </a:xfrm>
          <a:prstGeom prst="rect">
            <a:avLst/>
          </a:prstGeom>
        </p:spPr>
      </p:pic>
      <p:sp>
        <p:nvSpPr>
          <p:cNvPr id="72" name="object 72" descr=""/>
          <p:cNvSpPr txBox="1"/>
          <p:nvPr/>
        </p:nvSpPr>
        <p:spPr>
          <a:xfrm>
            <a:off x="91541" y="6618833"/>
            <a:ext cx="1145222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Ali,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Muhammad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Mahboob,&amp;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Parvin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(2017).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Strategic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Management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Tourism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Sector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Bangladesh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raise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Gross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Domestic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Product: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analysis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(Bus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Econ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Working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Paper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Series)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59280">
              <a:lnSpc>
                <a:spcPct val="100000"/>
              </a:lnSpc>
              <a:spcBef>
                <a:spcPts val="100"/>
              </a:spcBef>
            </a:pPr>
            <a:r>
              <a:rPr dirty="0" spc="-40" b="1">
                <a:latin typeface="Tahoma"/>
                <a:cs typeface="Tahoma"/>
              </a:rPr>
              <a:t>IMC</a:t>
            </a:r>
            <a:r>
              <a:rPr dirty="0" spc="-155" b="1">
                <a:latin typeface="Tahoma"/>
                <a:cs typeface="Tahoma"/>
              </a:rPr>
              <a:t> </a:t>
            </a:r>
            <a:r>
              <a:rPr dirty="0" spc="-505" b="1">
                <a:latin typeface="Tahoma"/>
                <a:cs typeface="Tahoma"/>
              </a:rPr>
              <a:t>–</a:t>
            </a:r>
            <a:r>
              <a:rPr dirty="0" spc="-50" b="1">
                <a:latin typeface="Tahoma"/>
                <a:cs typeface="Tahoma"/>
              </a:rPr>
              <a:t> </a:t>
            </a:r>
            <a:r>
              <a:rPr dirty="0" spc="120"/>
              <a:t>Media</a:t>
            </a:r>
            <a:r>
              <a:rPr dirty="0" spc="-315"/>
              <a:t> </a:t>
            </a:r>
            <a:r>
              <a:rPr dirty="0" spc="-445"/>
              <a:t>(BTL)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960129" y="2125979"/>
            <a:ext cx="2819400" cy="960119"/>
            <a:chOff x="960129" y="2125979"/>
            <a:chExt cx="2819400" cy="960119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29" y="2209739"/>
              <a:ext cx="2819380" cy="67220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128" y="2125979"/>
              <a:ext cx="2692908" cy="960120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004316" y="2215895"/>
            <a:ext cx="2731135" cy="584200"/>
          </a:xfrm>
          <a:prstGeom prst="rect">
            <a:avLst/>
          </a:prstGeom>
          <a:solidFill>
            <a:srgbClr val="252525"/>
          </a:solidFill>
        </p:spPr>
        <p:txBody>
          <a:bodyPr wrap="square" lIns="0" tIns="19685" rIns="0" bIns="0" rtlCol="0" vert="horz">
            <a:spAutoFit/>
          </a:bodyPr>
          <a:lstStyle/>
          <a:p>
            <a:pPr marL="316230">
              <a:lnSpc>
                <a:spcPct val="100000"/>
              </a:lnSpc>
              <a:spcBef>
                <a:spcPts val="155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Social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Media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690881" y="2110739"/>
            <a:ext cx="2810510" cy="1447800"/>
            <a:chOff x="4690881" y="2110739"/>
            <a:chExt cx="2810510" cy="1447800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0881" y="2203751"/>
              <a:ext cx="2810236" cy="1155121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9472" y="2110739"/>
              <a:ext cx="2351531" cy="1447800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4735067" y="2200655"/>
            <a:ext cx="2722245" cy="1076325"/>
          </a:xfrm>
          <a:prstGeom prst="rect">
            <a:avLst/>
          </a:prstGeom>
          <a:solidFill>
            <a:srgbClr val="252525"/>
          </a:solidFill>
        </p:spPr>
        <p:txBody>
          <a:bodyPr wrap="square" lIns="0" tIns="20320" rIns="0" bIns="0" rtlCol="0" vert="horz">
            <a:spAutoFit/>
          </a:bodyPr>
          <a:lstStyle/>
          <a:p>
            <a:pPr marL="481965" marR="472440" indent="364490">
              <a:lnSpc>
                <a:spcPct val="100000"/>
              </a:lnSpc>
              <a:spcBef>
                <a:spcPts val="160"/>
              </a:spcBef>
            </a:pP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E-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mail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Promotion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8490187" y="2121407"/>
            <a:ext cx="2501265" cy="1447800"/>
            <a:chOff x="8490187" y="2121407"/>
            <a:chExt cx="2501265" cy="1447800"/>
          </a:xfrm>
        </p:grpSpPr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90187" y="2214301"/>
              <a:ext cx="2500917" cy="115682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44711" y="2121407"/>
              <a:ext cx="1991868" cy="1447800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8534400" y="2211323"/>
            <a:ext cx="2413000" cy="1077595"/>
          </a:xfrm>
          <a:prstGeom prst="rect">
            <a:avLst/>
          </a:prstGeom>
          <a:solidFill>
            <a:srgbClr val="252525"/>
          </a:solidFill>
        </p:spPr>
        <p:txBody>
          <a:bodyPr wrap="square" lIns="0" tIns="20320" rIns="0" bIns="0" rtlCol="0" vert="horz">
            <a:spAutoFit/>
          </a:bodyPr>
          <a:lstStyle/>
          <a:p>
            <a:pPr marL="903605" marR="495934" indent="-394970">
              <a:lnSpc>
                <a:spcPct val="100000"/>
              </a:lnSpc>
              <a:spcBef>
                <a:spcPts val="160"/>
              </a:spcBef>
            </a:pPr>
            <a:r>
              <a:rPr dirty="0" sz="3200" spc="-75">
                <a:solidFill>
                  <a:srgbClr val="FFFFFF"/>
                </a:solidFill>
                <a:latin typeface="Calibri"/>
                <a:cs typeface="Calibri"/>
              </a:rPr>
              <a:t>YouTube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Ads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970797" y="4837176"/>
            <a:ext cx="2819400" cy="1066800"/>
            <a:chOff x="970797" y="4837176"/>
            <a:chExt cx="2819400" cy="1066800"/>
          </a:xfrm>
        </p:grpSpPr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0797" y="4946978"/>
              <a:ext cx="2819380" cy="725312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8031" y="4837176"/>
              <a:ext cx="2726436" cy="1066800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1014983" y="4943855"/>
            <a:ext cx="2731135" cy="646430"/>
          </a:xfrm>
          <a:prstGeom prst="rect">
            <a:avLst/>
          </a:prstGeom>
          <a:solidFill>
            <a:srgbClr val="252525"/>
          </a:solidFill>
        </p:spPr>
        <p:txBody>
          <a:bodyPr wrap="square" lIns="0" tIns="17145" rIns="0" bIns="0" rtlCol="0" vert="horz">
            <a:spAutoFit/>
          </a:bodyPr>
          <a:lstStyle/>
          <a:p>
            <a:pPr marL="329565">
              <a:lnSpc>
                <a:spcPct val="100000"/>
              </a:lnSpc>
              <a:spcBef>
                <a:spcPts val="135"/>
              </a:spcBef>
            </a:pP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SEO</a:t>
            </a:r>
            <a:r>
              <a:rPr dirty="0" sz="36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36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Calibri"/>
                <a:cs typeface="Calibri"/>
              </a:rPr>
              <a:t>SEM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686309" y="4850891"/>
            <a:ext cx="2819400" cy="1447800"/>
            <a:chOff x="4686309" y="4850891"/>
            <a:chExt cx="2819400" cy="1447800"/>
          </a:xfrm>
        </p:grpSpPr>
        <p:pic>
          <p:nvPicPr>
            <p:cNvPr id="24" name="object 2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86309" y="4943785"/>
              <a:ext cx="2819380" cy="1156821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17007" y="4850891"/>
              <a:ext cx="2159508" cy="1447800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4730496" y="4940808"/>
            <a:ext cx="2731135" cy="1077595"/>
          </a:xfrm>
          <a:prstGeom prst="rect">
            <a:avLst/>
          </a:prstGeom>
          <a:solidFill>
            <a:srgbClr val="252525"/>
          </a:solidFill>
        </p:spPr>
        <p:txBody>
          <a:bodyPr wrap="square" lIns="0" tIns="21590" rIns="0" bIns="0" rtlCol="0" vert="horz">
            <a:spAutoFit/>
          </a:bodyPr>
          <a:lstStyle/>
          <a:p>
            <a:pPr marL="583565" marR="572135" indent="196215">
              <a:lnSpc>
                <a:spcPct val="100000"/>
              </a:lnSpc>
              <a:spcBef>
                <a:spcPts val="170"/>
              </a:spcBef>
            </a:pP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Loyalty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Programs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2006980" y="1334897"/>
            <a:ext cx="686435" cy="687705"/>
            <a:chOff x="2006980" y="1334897"/>
            <a:chExt cx="686435" cy="687705"/>
          </a:xfrm>
        </p:grpSpPr>
        <p:sp>
          <p:nvSpPr>
            <p:cNvPr id="28" name="object 28" descr=""/>
            <p:cNvSpPr/>
            <p:nvPr/>
          </p:nvSpPr>
          <p:spPr>
            <a:xfrm>
              <a:off x="2007869" y="1335786"/>
              <a:ext cx="684530" cy="685800"/>
            </a:xfrm>
            <a:custGeom>
              <a:avLst/>
              <a:gdLst/>
              <a:ahLst/>
              <a:cxnLst/>
              <a:rect l="l" t="t" r="r" b="b"/>
              <a:pathLst>
                <a:path w="684530" h="685800">
                  <a:moveTo>
                    <a:pt x="592201" y="0"/>
                  </a:moveTo>
                  <a:lnTo>
                    <a:pt x="92075" y="0"/>
                  </a:lnTo>
                  <a:lnTo>
                    <a:pt x="81534" y="635"/>
                  </a:lnTo>
                  <a:lnTo>
                    <a:pt x="42672" y="14350"/>
                  </a:lnTo>
                  <a:lnTo>
                    <a:pt x="14350" y="42799"/>
                  </a:lnTo>
                  <a:lnTo>
                    <a:pt x="635" y="81534"/>
                  </a:lnTo>
                  <a:lnTo>
                    <a:pt x="0" y="92328"/>
                  </a:lnTo>
                  <a:lnTo>
                    <a:pt x="0" y="593471"/>
                  </a:lnTo>
                  <a:lnTo>
                    <a:pt x="9271" y="634111"/>
                  </a:lnTo>
                  <a:lnTo>
                    <a:pt x="34417" y="665479"/>
                  </a:lnTo>
                  <a:lnTo>
                    <a:pt x="71247" y="683260"/>
                  </a:lnTo>
                  <a:lnTo>
                    <a:pt x="92075" y="685800"/>
                  </a:lnTo>
                  <a:lnTo>
                    <a:pt x="338836" y="685800"/>
                  </a:lnTo>
                  <a:lnTo>
                    <a:pt x="339217" y="440563"/>
                  </a:lnTo>
                  <a:lnTo>
                    <a:pt x="275717" y="440563"/>
                  </a:lnTo>
                  <a:lnTo>
                    <a:pt x="271525" y="440181"/>
                  </a:lnTo>
                  <a:lnTo>
                    <a:pt x="260350" y="346710"/>
                  </a:lnTo>
                  <a:lnTo>
                    <a:pt x="260731" y="342646"/>
                  </a:lnTo>
                  <a:lnTo>
                    <a:pt x="275336" y="331724"/>
                  </a:lnTo>
                  <a:lnTo>
                    <a:pt x="338836" y="331724"/>
                  </a:lnTo>
                  <a:lnTo>
                    <a:pt x="338836" y="255397"/>
                  </a:lnTo>
                  <a:lnTo>
                    <a:pt x="342773" y="216408"/>
                  </a:lnTo>
                  <a:lnTo>
                    <a:pt x="359410" y="174243"/>
                  </a:lnTo>
                  <a:lnTo>
                    <a:pt x="387350" y="143383"/>
                  </a:lnTo>
                  <a:lnTo>
                    <a:pt x="425323" y="124713"/>
                  </a:lnTo>
                  <a:lnTo>
                    <a:pt x="471678" y="118617"/>
                  </a:lnTo>
                  <a:lnTo>
                    <a:pt x="536321" y="118617"/>
                  </a:lnTo>
                  <a:lnTo>
                    <a:pt x="551307" y="133476"/>
                  </a:lnTo>
                  <a:lnTo>
                    <a:pt x="551307" y="200025"/>
                  </a:lnTo>
                  <a:lnTo>
                    <a:pt x="488442" y="215391"/>
                  </a:lnTo>
                  <a:lnTo>
                    <a:pt x="481203" y="216280"/>
                  </a:lnTo>
                  <a:lnTo>
                    <a:pt x="449199" y="239140"/>
                  </a:lnTo>
                  <a:lnTo>
                    <a:pt x="445516" y="259714"/>
                  </a:lnTo>
                  <a:lnTo>
                    <a:pt x="445516" y="331724"/>
                  </a:lnTo>
                  <a:lnTo>
                    <a:pt x="539750" y="331724"/>
                  </a:lnTo>
                  <a:lnTo>
                    <a:pt x="543941" y="332359"/>
                  </a:lnTo>
                  <a:lnTo>
                    <a:pt x="554609" y="348488"/>
                  </a:lnTo>
                  <a:lnTo>
                    <a:pt x="545211" y="427609"/>
                  </a:lnTo>
                  <a:lnTo>
                    <a:pt x="530352" y="440563"/>
                  </a:lnTo>
                  <a:lnTo>
                    <a:pt x="445897" y="440563"/>
                  </a:lnTo>
                  <a:lnTo>
                    <a:pt x="445516" y="685800"/>
                  </a:lnTo>
                  <a:lnTo>
                    <a:pt x="592201" y="685800"/>
                  </a:lnTo>
                  <a:lnTo>
                    <a:pt x="602869" y="685164"/>
                  </a:lnTo>
                  <a:lnTo>
                    <a:pt x="641604" y="671449"/>
                  </a:lnTo>
                  <a:lnTo>
                    <a:pt x="669925" y="643001"/>
                  </a:lnTo>
                  <a:lnTo>
                    <a:pt x="683641" y="604012"/>
                  </a:lnTo>
                  <a:lnTo>
                    <a:pt x="684276" y="593471"/>
                  </a:lnTo>
                  <a:lnTo>
                    <a:pt x="684276" y="92328"/>
                  </a:lnTo>
                  <a:lnTo>
                    <a:pt x="675005" y="51688"/>
                  </a:lnTo>
                  <a:lnTo>
                    <a:pt x="649859" y="20192"/>
                  </a:lnTo>
                  <a:lnTo>
                    <a:pt x="613282" y="2286"/>
                  </a:lnTo>
                  <a:lnTo>
                    <a:pt x="602869" y="635"/>
                  </a:lnTo>
                  <a:lnTo>
                    <a:pt x="592201" y="0"/>
                  </a:lnTo>
                  <a:close/>
                </a:path>
              </a:pathLst>
            </a:custGeom>
            <a:solidFill>
              <a:srgbClr val="2844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007869" y="1335786"/>
              <a:ext cx="684530" cy="685800"/>
            </a:xfrm>
            <a:custGeom>
              <a:avLst/>
              <a:gdLst/>
              <a:ahLst/>
              <a:cxnLst/>
              <a:rect l="l" t="t" r="r" b="b"/>
              <a:pathLst>
                <a:path w="684530" h="685800">
                  <a:moveTo>
                    <a:pt x="92075" y="0"/>
                  </a:moveTo>
                  <a:lnTo>
                    <a:pt x="592201" y="0"/>
                  </a:lnTo>
                  <a:lnTo>
                    <a:pt x="602869" y="635"/>
                  </a:lnTo>
                  <a:lnTo>
                    <a:pt x="641604" y="14350"/>
                  </a:lnTo>
                  <a:lnTo>
                    <a:pt x="669925" y="42799"/>
                  </a:lnTo>
                  <a:lnTo>
                    <a:pt x="683641" y="81534"/>
                  </a:lnTo>
                  <a:lnTo>
                    <a:pt x="684276" y="92328"/>
                  </a:lnTo>
                  <a:lnTo>
                    <a:pt x="684276" y="593471"/>
                  </a:lnTo>
                  <a:lnTo>
                    <a:pt x="675005" y="634111"/>
                  </a:lnTo>
                  <a:lnTo>
                    <a:pt x="649859" y="665479"/>
                  </a:lnTo>
                  <a:lnTo>
                    <a:pt x="613282" y="683260"/>
                  </a:lnTo>
                  <a:lnTo>
                    <a:pt x="592201" y="685800"/>
                  </a:lnTo>
                  <a:lnTo>
                    <a:pt x="445516" y="685800"/>
                  </a:lnTo>
                  <a:lnTo>
                    <a:pt x="445897" y="440563"/>
                  </a:lnTo>
                  <a:lnTo>
                    <a:pt x="530352" y="440563"/>
                  </a:lnTo>
                  <a:lnTo>
                    <a:pt x="534035" y="440181"/>
                  </a:lnTo>
                  <a:lnTo>
                    <a:pt x="554609" y="348488"/>
                  </a:lnTo>
                  <a:lnTo>
                    <a:pt x="554355" y="344169"/>
                  </a:lnTo>
                  <a:lnTo>
                    <a:pt x="539750" y="331724"/>
                  </a:lnTo>
                  <a:lnTo>
                    <a:pt x="445516" y="331724"/>
                  </a:lnTo>
                  <a:lnTo>
                    <a:pt x="445516" y="265556"/>
                  </a:lnTo>
                  <a:lnTo>
                    <a:pt x="445516" y="259714"/>
                  </a:lnTo>
                  <a:lnTo>
                    <a:pt x="445897" y="254126"/>
                  </a:lnTo>
                  <a:lnTo>
                    <a:pt x="469138" y="219455"/>
                  </a:lnTo>
                  <a:lnTo>
                    <a:pt x="496443" y="215264"/>
                  </a:lnTo>
                  <a:lnTo>
                    <a:pt x="536321" y="215264"/>
                  </a:lnTo>
                  <a:lnTo>
                    <a:pt x="540385" y="214629"/>
                  </a:lnTo>
                  <a:lnTo>
                    <a:pt x="551307" y="200025"/>
                  </a:lnTo>
                  <a:lnTo>
                    <a:pt x="551307" y="133476"/>
                  </a:lnTo>
                  <a:lnTo>
                    <a:pt x="536321" y="118617"/>
                  </a:lnTo>
                  <a:lnTo>
                    <a:pt x="471678" y="118617"/>
                  </a:lnTo>
                  <a:lnTo>
                    <a:pt x="425323" y="124713"/>
                  </a:lnTo>
                  <a:lnTo>
                    <a:pt x="387350" y="143383"/>
                  </a:lnTo>
                  <a:lnTo>
                    <a:pt x="359410" y="174243"/>
                  </a:lnTo>
                  <a:lnTo>
                    <a:pt x="342773" y="216408"/>
                  </a:lnTo>
                  <a:lnTo>
                    <a:pt x="338836" y="255397"/>
                  </a:lnTo>
                  <a:lnTo>
                    <a:pt x="338836" y="331724"/>
                  </a:lnTo>
                  <a:lnTo>
                    <a:pt x="275336" y="331724"/>
                  </a:lnTo>
                  <a:lnTo>
                    <a:pt x="260350" y="346710"/>
                  </a:lnTo>
                  <a:lnTo>
                    <a:pt x="260604" y="425703"/>
                  </a:lnTo>
                  <a:lnTo>
                    <a:pt x="275717" y="440563"/>
                  </a:lnTo>
                  <a:lnTo>
                    <a:pt x="339217" y="440563"/>
                  </a:lnTo>
                  <a:lnTo>
                    <a:pt x="338836" y="685800"/>
                  </a:lnTo>
                  <a:lnTo>
                    <a:pt x="92075" y="685800"/>
                  </a:lnTo>
                  <a:lnTo>
                    <a:pt x="81534" y="685164"/>
                  </a:lnTo>
                  <a:lnTo>
                    <a:pt x="42672" y="671449"/>
                  </a:lnTo>
                  <a:lnTo>
                    <a:pt x="14350" y="643001"/>
                  </a:lnTo>
                  <a:lnTo>
                    <a:pt x="635" y="604012"/>
                  </a:lnTo>
                  <a:lnTo>
                    <a:pt x="0" y="593471"/>
                  </a:lnTo>
                  <a:lnTo>
                    <a:pt x="0" y="92328"/>
                  </a:lnTo>
                  <a:lnTo>
                    <a:pt x="9271" y="51688"/>
                  </a:lnTo>
                  <a:lnTo>
                    <a:pt x="34417" y="20192"/>
                  </a:lnTo>
                  <a:lnTo>
                    <a:pt x="71247" y="2286"/>
                  </a:lnTo>
                  <a:lnTo>
                    <a:pt x="81534" y="635"/>
                  </a:lnTo>
                  <a:lnTo>
                    <a:pt x="92075" y="0"/>
                  </a:lnTo>
                  <a:close/>
                </a:path>
              </a:pathLst>
            </a:custGeom>
            <a:ln w="3175">
              <a:solidFill>
                <a:srgbClr val="2844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0" name="object 3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95060" y="1305941"/>
            <a:ext cx="716533" cy="716534"/>
          </a:xfrm>
          <a:prstGeom prst="rect">
            <a:avLst/>
          </a:prstGeom>
        </p:spPr>
      </p:pic>
      <p:grpSp>
        <p:nvGrpSpPr>
          <p:cNvPr id="31" name="object 31" descr=""/>
          <p:cNvGrpSpPr/>
          <p:nvPr/>
        </p:nvGrpSpPr>
        <p:grpSpPr>
          <a:xfrm>
            <a:off x="9390760" y="1363852"/>
            <a:ext cx="829310" cy="582930"/>
            <a:chOff x="9390760" y="1363852"/>
            <a:chExt cx="829310" cy="582930"/>
          </a:xfrm>
        </p:grpSpPr>
        <p:sp>
          <p:nvSpPr>
            <p:cNvPr id="32" name="object 32" descr=""/>
            <p:cNvSpPr/>
            <p:nvPr/>
          </p:nvSpPr>
          <p:spPr>
            <a:xfrm>
              <a:off x="9391649" y="1364741"/>
              <a:ext cx="828040" cy="581025"/>
            </a:xfrm>
            <a:custGeom>
              <a:avLst/>
              <a:gdLst/>
              <a:ahLst/>
              <a:cxnLst/>
              <a:rect l="l" t="t" r="r" b="b"/>
              <a:pathLst>
                <a:path w="828040" h="581025">
                  <a:moveTo>
                    <a:pt x="435736" y="0"/>
                  </a:moveTo>
                  <a:lnTo>
                    <a:pt x="413766" y="0"/>
                  </a:lnTo>
                  <a:lnTo>
                    <a:pt x="382524" y="254"/>
                  </a:lnTo>
                  <a:lnTo>
                    <a:pt x="348488" y="381"/>
                  </a:lnTo>
                  <a:lnTo>
                    <a:pt x="306704" y="1270"/>
                  </a:lnTo>
                  <a:lnTo>
                    <a:pt x="276098" y="2286"/>
                  </a:lnTo>
                  <a:lnTo>
                    <a:pt x="228853" y="3683"/>
                  </a:lnTo>
                  <a:lnTo>
                    <a:pt x="153924" y="8255"/>
                  </a:lnTo>
                  <a:lnTo>
                    <a:pt x="106679" y="13588"/>
                  </a:lnTo>
                  <a:lnTo>
                    <a:pt x="68072" y="26035"/>
                  </a:lnTo>
                  <a:lnTo>
                    <a:pt x="32257" y="58038"/>
                  </a:lnTo>
                  <a:lnTo>
                    <a:pt x="14731" y="100457"/>
                  </a:lnTo>
                  <a:lnTo>
                    <a:pt x="7493" y="146177"/>
                  </a:lnTo>
                  <a:lnTo>
                    <a:pt x="3175" y="196342"/>
                  </a:lnTo>
                  <a:lnTo>
                    <a:pt x="0" y="277113"/>
                  </a:lnTo>
                  <a:lnTo>
                    <a:pt x="0" y="303530"/>
                  </a:lnTo>
                  <a:lnTo>
                    <a:pt x="1270" y="348488"/>
                  </a:lnTo>
                  <a:lnTo>
                    <a:pt x="5079" y="409575"/>
                  </a:lnTo>
                  <a:lnTo>
                    <a:pt x="10668" y="458470"/>
                  </a:lnTo>
                  <a:lnTo>
                    <a:pt x="20827" y="501396"/>
                  </a:lnTo>
                  <a:lnTo>
                    <a:pt x="48005" y="540258"/>
                  </a:lnTo>
                  <a:lnTo>
                    <a:pt x="90043" y="562863"/>
                  </a:lnTo>
                  <a:lnTo>
                    <a:pt x="128650" y="569341"/>
                  </a:lnTo>
                  <a:lnTo>
                    <a:pt x="197866" y="575183"/>
                  </a:lnTo>
                  <a:lnTo>
                    <a:pt x="260730" y="577977"/>
                  </a:lnTo>
                  <a:lnTo>
                    <a:pt x="321436" y="579374"/>
                  </a:lnTo>
                  <a:lnTo>
                    <a:pt x="361060" y="580263"/>
                  </a:lnTo>
                  <a:lnTo>
                    <a:pt x="399288" y="580390"/>
                  </a:lnTo>
                  <a:lnTo>
                    <a:pt x="405510" y="580644"/>
                  </a:lnTo>
                  <a:lnTo>
                    <a:pt x="428244" y="580390"/>
                  </a:lnTo>
                  <a:lnTo>
                    <a:pt x="479044" y="580009"/>
                  </a:lnTo>
                  <a:lnTo>
                    <a:pt x="492378" y="580009"/>
                  </a:lnTo>
                  <a:lnTo>
                    <a:pt x="506222" y="579374"/>
                  </a:lnTo>
                  <a:lnTo>
                    <a:pt x="535940" y="578993"/>
                  </a:lnTo>
                  <a:lnTo>
                    <a:pt x="551433" y="578358"/>
                  </a:lnTo>
                  <a:lnTo>
                    <a:pt x="582929" y="577469"/>
                  </a:lnTo>
                  <a:lnTo>
                    <a:pt x="598677" y="576580"/>
                  </a:lnTo>
                  <a:lnTo>
                    <a:pt x="614299" y="576199"/>
                  </a:lnTo>
                  <a:lnTo>
                    <a:pt x="645032" y="574421"/>
                  </a:lnTo>
                  <a:lnTo>
                    <a:pt x="699134" y="569976"/>
                  </a:lnTo>
                  <a:lnTo>
                    <a:pt x="737489" y="563626"/>
                  </a:lnTo>
                  <a:lnTo>
                    <a:pt x="779526" y="540766"/>
                  </a:lnTo>
                  <a:lnTo>
                    <a:pt x="806703" y="502031"/>
                  </a:lnTo>
                  <a:lnTo>
                    <a:pt x="816864" y="459105"/>
                  </a:lnTo>
                  <a:lnTo>
                    <a:pt x="824356" y="384683"/>
                  </a:lnTo>
                  <a:lnTo>
                    <a:pt x="827531" y="304165"/>
                  </a:lnTo>
                  <a:lnTo>
                    <a:pt x="827277" y="270763"/>
                  </a:lnTo>
                  <a:lnTo>
                    <a:pt x="827151" y="253365"/>
                  </a:lnTo>
                  <a:lnTo>
                    <a:pt x="826261" y="232537"/>
                  </a:lnTo>
                  <a:lnTo>
                    <a:pt x="826134" y="221107"/>
                  </a:lnTo>
                  <a:lnTo>
                    <a:pt x="822705" y="171450"/>
                  </a:lnTo>
                  <a:lnTo>
                    <a:pt x="816991" y="122300"/>
                  </a:lnTo>
                  <a:lnTo>
                    <a:pt x="806703" y="79248"/>
                  </a:lnTo>
                  <a:lnTo>
                    <a:pt x="779526" y="40386"/>
                  </a:lnTo>
                  <a:lnTo>
                    <a:pt x="737489" y="17780"/>
                  </a:lnTo>
                  <a:lnTo>
                    <a:pt x="699134" y="11303"/>
                  </a:lnTo>
                  <a:lnTo>
                    <a:pt x="686816" y="9652"/>
                  </a:lnTo>
                  <a:lnTo>
                    <a:pt x="673607" y="8509"/>
                  </a:lnTo>
                  <a:lnTo>
                    <a:pt x="629793" y="5461"/>
                  </a:lnTo>
                  <a:lnTo>
                    <a:pt x="582929" y="3175"/>
                  </a:lnTo>
                  <a:lnTo>
                    <a:pt x="551433" y="2286"/>
                  </a:lnTo>
                  <a:lnTo>
                    <a:pt x="535940" y="1650"/>
                  </a:lnTo>
                  <a:lnTo>
                    <a:pt x="479044" y="381"/>
                  </a:lnTo>
                  <a:lnTo>
                    <a:pt x="444880" y="254"/>
                  </a:lnTo>
                  <a:lnTo>
                    <a:pt x="4357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391649" y="1364741"/>
              <a:ext cx="828040" cy="581025"/>
            </a:xfrm>
            <a:custGeom>
              <a:avLst/>
              <a:gdLst/>
              <a:ahLst/>
              <a:cxnLst/>
              <a:rect l="l" t="t" r="r" b="b"/>
              <a:pathLst>
                <a:path w="828040" h="581025">
                  <a:moveTo>
                    <a:pt x="413766" y="0"/>
                  </a:moveTo>
                  <a:lnTo>
                    <a:pt x="413766" y="0"/>
                  </a:lnTo>
                  <a:lnTo>
                    <a:pt x="435736" y="0"/>
                  </a:lnTo>
                  <a:lnTo>
                    <a:pt x="444880" y="254"/>
                  </a:lnTo>
                  <a:lnTo>
                    <a:pt x="455168" y="254"/>
                  </a:lnTo>
                  <a:lnTo>
                    <a:pt x="466725" y="381"/>
                  </a:lnTo>
                  <a:lnTo>
                    <a:pt x="479044" y="381"/>
                  </a:lnTo>
                  <a:lnTo>
                    <a:pt x="492378" y="635"/>
                  </a:lnTo>
                  <a:lnTo>
                    <a:pt x="506222" y="1016"/>
                  </a:lnTo>
                  <a:lnTo>
                    <a:pt x="520826" y="1397"/>
                  </a:lnTo>
                  <a:lnTo>
                    <a:pt x="535940" y="1650"/>
                  </a:lnTo>
                  <a:lnTo>
                    <a:pt x="551433" y="2286"/>
                  </a:lnTo>
                  <a:lnTo>
                    <a:pt x="567054" y="2667"/>
                  </a:lnTo>
                  <a:lnTo>
                    <a:pt x="582929" y="3175"/>
                  </a:lnTo>
                  <a:lnTo>
                    <a:pt x="598677" y="4063"/>
                  </a:lnTo>
                  <a:lnTo>
                    <a:pt x="614299" y="4699"/>
                  </a:lnTo>
                  <a:lnTo>
                    <a:pt x="659510" y="7493"/>
                  </a:lnTo>
                  <a:lnTo>
                    <a:pt x="699134" y="11303"/>
                  </a:lnTo>
                  <a:lnTo>
                    <a:pt x="710565" y="12573"/>
                  </a:lnTo>
                  <a:lnTo>
                    <a:pt x="720851" y="14350"/>
                  </a:lnTo>
                  <a:lnTo>
                    <a:pt x="729996" y="15748"/>
                  </a:lnTo>
                  <a:lnTo>
                    <a:pt x="737489" y="17780"/>
                  </a:lnTo>
                  <a:lnTo>
                    <a:pt x="779526" y="40386"/>
                  </a:lnTo>
                  <a:lnTo>
                    <a:pt x="806703" y="79248"/>
                  </a:lnTo>
                  <a:lnTo>
                    <a:pt x="816991" y="122300"/>
                  </a:lnTo>
                  <a:lnTo>
                    <a:pt x="821435" y="158750"/>
                  </a:lnTo>
                  <a:lnTo>
                    <a:pt x="822705" y="171450"/>
                  </a:lnTo>
                  <a:lnTo>
                    <a:pt x="823722" y="184277"/>
                  </a:lnTo>
                  <a:lnTo>
                    <a:pt x="824483" y="196723"/>
                  </a:lnTo>
                  <a:lnTo>
                    <a:pt x="825373" y="209296"/>
                  </a:lnTo>
                  <a:lnTo>
                    <a:pt x="826134" y="221107"/>
                  </a:lnTo>
                  <a:lnTo>
                    <a:pt x="826261" y="232537"/>
                  </a:lnTo>
                  <a:lnTo>
                    <a:pt x="826770" y="243459"/>
                  </a:lnTo>
                  <a:lnTo>
                    <a:pt x="827151" y="253365"/>
                  </a:lnTo>
                  <a:lnTo>
                    <a:pt x="827277" y="262509"/>
                  </a:lnTo>
                  <a:lnTo>
                    <a:pt x="827277" y="270763"/>
                  </a:lnTo>
                  <a:lnTo>
                    <a:pt x="827531" y="277622"/>
                  </a:lnTo>
                  <a:lnTo>
                    <a:pt x="827531" y="304165"/>
                  </a:lnTo>
                  <a:lnTo>
                    <a:pt x="827277" y="311023"/>
                  </a:lnTo>
                  <a:lnTo>
                    <a:pt x="827151" y="319150"/>
                  </a:lnTo>
                  <a:lnTo>
                    <a:pt x="826770" y="328295"/>
                  </a:lnTo>
                  <a:lnTo>
                    <a:pt x="826516" y="338200"/>
                  </a:lnTo>
                  <a:lnTo>
                    <a:pt x="824356" y="384683"/>
                  </a:lnTo>
                  <a:lnTo>
                    <a:pt x="820039" y="434975"/>
                  </a:lnTo>
                  <a:lnTo>
                    <a:pt x="818388" y="447167"/>
                  </a:lnTo>
                  <a:lnTo>
                    <a:pt x="816864" y="459105"/>
                  </a:lnTo>
                  <a:lnTo>
                    <a:pt x="806703" y="502031"/>
                  </a:lnTo>
                  <a:lnTo>
                    <a:pt x="779526" y="540766"/>
                  </a:lnTo>
                  <a:lnTo>
                    <a:pt x="737489" y="563626"/>
                  </a:lnTo>
                  <a:lnTo>
                    <a:pt x="710565" y="568325"/>
                  </a:lnTo>
                  <a:lnTo>
                    <a:pt x="699134" y="569976"/>
                  </a:lnTo>
                  <a:lnTo>
                    <a:pt x="686816" y="571119"/>
                  </a:lnTo>
                  <a:lnTo>
                    <a:pt x="673607" y="572388"/>
                  </a:lnTo>
                  <a:lnTo>
                    <a:pt x="659510" y="573405"/>
                  </a:lnTo>
                  <a:lnTo>
                    <a:pt x="645032" y="574421"/>
                  </a:lnTo>
                  <a:lnTo>
                    <a:pt x="629793" y="575183"/>
                  </a:lnTo>
                  <a:lnTo>
                    <a:pt x="614299" y="576199"/>
                  </a:lnTo>
                  <a:lnTo>
                    <a:pt x="598677" y="576580"/>
                  </a:lnTo>
                  <a:lnTo>
                    <a:pt x="582929" y="577469"/>
                  </a:lnTo>
                  <a:lnTo>
                    <a:pt x="567054" y="577977"/>
                  </a:lnTo>
                  <a:lnTo>
                    <a:pt x="551433" y="578358"/>
                  </a:lnTo>
                  <a:lnTo>
                    <a:pt x="535940" y="578993"/>
                  </a:lnTo>
                  <a:lnTo>
                    <a:pt x="520826" y="579247"/>
                  </a:lnTo>
                  <a:lnTo>
                    <a:pt x="506222" y="579374"/>
                  </a:lnTo>
                  <a:lnTo>
                    <a:pt x="492378" y="580009"/>
                  </a:lnTo>
                  <a:lnTo>
                    <a:pt x="479044" y="580009"/>
                  </a:lnTo>
                  <a:lnTo>
                    <a:pt x="466725" y="580263"/>
                  </a:lnTo>
                  <a:lnTo>
                    <a:pt x="455168" y="580390"/>
                  </a:lnTo>
                  <a:lnTo>
                    <a:pt x="445007" y="580390"/>
                  </a:lnTo>
                  <a:lnTo>
                    <a:pt x="436118" y="580390"/>
                  </a:lnTo>
                  <a:lnTo>
                    <a:pt x="428244" y="580390"/>
                  </a:lnTo>
                  <a:lnTo>
                    <a:pt x="422021" y="580644"/>
                  </a:lnTo>
                  <a:lnTo>
                    <a:pt x="417575" y="580644"/>
                  </a:lnTo>
                  <a:lnTo>
                    <a:pt x="405510" y="580644"/>
                  </a:lnTo>
                  <a:lnTo>
                    <a:pt x="399288" y="580390"/>
                  </a:lnTo>
                  <a:lnTo>
                    <a:pt x="391795" y="580390"/>
                  </a:lnTo>
                  <a:lnTo>
                    <a:pt x="382650" y="580390"/>
                  </a:lnTo>
                  <a:lnTo>
                    <a:pt x="372364" y="580390"/>
                  </a:lnTo>
                  <a:lnTo>
                    <a:pt x="361060" y="580263"/>
                  </a:lnTo>
                  <a:lnTo>
                    <a:pt x="348488" y="580009"/>
                  </a:lnTo>
                  <a:lnTo>
                    <a:pt x="335660" y="579628"/>
                  </a:lnTo>
                  <a:lnTo>
                    <a:pt x="321436" y="579374"/>
                  </a:lnTo>
                  <a:lnTo>
                    <a:pt x="306958" y="579247"/>
                  </a:lnTo>
                  <a:lnTo>
                    <a:pt x="291846" y="578993"/>
                  </a:lnTo>
                  <a:lnTo>
                    <a:pt x="276225" y="578358"/>
                  </a:lnTo>
                  <a:lnTo>
                    <a:pt x="260730" y="577977"/>
                  </a:lnTo>
                  <a:lnTo>
                    <a:pt x="244982" y="577215"/>
                  </a:lnTo>
                  <a:lnTo>
                    <a:pt x="228980" y="576580"/>
                  </a:lnTo>
                  <a:lnTo>
                    <a:pt x="213486" y="575945"/>
                  </a:lnTo>
                  <a:lnTo>
                    <a:pt x="168275" y="573151"/>
                  </a:lnTo>
                  <a:lnTo>
                    <a:pt x="128650" y="569341"/>
                  </a:lnTo>
                  <a:lnTo>
                    <a:pt x="90043" y="562863"/>
                  </a:lnTo>
                  <a:lnTo>
                    <a:pt x="48005" y="540258"/>
                  </a:lnTo>
                  <a:lnTo>
                    <a:pt x="20827" y="501396"/>
                  </a:lnTo>
                  <a:lnTo>
                    <a:pt x="10668" y="458470"/>
                  </a:lnTo>
                  <a:lnTo>
                    <a:pt x="9144" y="446786"/>
                  </a:lnTo>
                  <a:lnTo>
                    <a:pt x="7493" y="434594"/>
                  </a:lnTo>
                  <a:lnTo>
                    <a:pt x="3175" y="384302"/>
                  </a:lnTo>
                  <a:lnTo>
                    <a:pt x="1016" y="337693"/>
                  </a:lnTo>
                  <a:lnTo>
                    <a:pt x="761" y="327660"/>
                  </a:lnTo>
                  <a:lnTo>
                    <a:pt x="380" y="318516"/>
                  </a:lnTo>
                  <a:lnTo>
                    <a:pt x="253" y="310642"/>
                  </a:lnTo>
                  <a:lnTo>
                    <a:pt x="0" y="303530"/>
                  </a:lnTo>
                  <a:lnTo>
                    <a:pt x="0" y="277113"/>
                  </a:lnTo>
                  <a:lnTo>
                    <a:pt x="253" y="270002"/>
                  </a:lnTo>
                  <a:lnTo>
                    <a:pt x="380" y="262128"/>
                  </a:lnTo>
                  <a:lnTo>
                    <a:pt x="761" y="252984"/>
                  </a:lnTo>
                  <a:lnTo>
                    <a:pt x="1016" y="242950"/>
                  </a:lnTo>
                  <a:lnTo>
                    <a:pt x="3175" y="196342"/>
                  </a:lnTo>
                  <a:lnTo>
                    <a:pt x="7493" y="146177"/>
                  </a:lnTo>
                  <a:lnTo>
                    <a:pt x="9144" y="134112"/>
                  </a:lnTo>
                  <a:lnTo>
                    <a:pt x="10668" y="122300"/>
                  </a:lnTo>
                  <a:lnTo>
                    <a:pt x="20827" y="79248"/>
                  </a:lnTo>
                  <a:lnTo>
                    <a:pt x="48514" y="40259"/>
                  </a:lnTo>
                  <a:lnTo>
                    <a:pt x="90043" y="17018"/>
                  </a:lnTo>
                  <a:lnTo>
                    <a:pt x="128397" y="10668"/>
                  </a:lnTo>
                  <a:lnTo>
                    <a:pt x="140716" y="9525"/>
                  </a:lnTo>
                  <a:lnTo>
                    <a:pt x="153924" y="8255"/>
                  </a:lnTo>
                  <a:lnTo>
                    <a:pt x="197739" y="5207"/>
                  </a:lnTo>
                  <a:lnTo>
                    <a:pt x="244601" y="3175"/>
                  </a:lnTo>
                  <a:lnTo>
                    <a:pt x="276098" y="2286"/>
                  </a:lnTo>
                  <a:lnTo>
                    <a:pt x="291592" y="1650"/>
                  </a:lnTo>
                  <a:lnTo>
                    <a:pt x="306704" y="1270"/>
                  </a:lnTo>
                  <a:lnTo>
                    <a:pt x="321309" y="1016"/>
                  </a:lnTo>
                  <a:lnTo>
                    <a:pt x="335152" y="635"/>
                  </a:lnTo>
                  <a:lnTo>
                    <a:pt x="348488" y="381"/>
                  </a:lnTo>
                  <a:lnTo>
                    <a:pt x="360806" y="381"/>
                  </a:lnTo>
                  <a:lnTo>
                    <a:pt x="372364" y="254"/>
                  </a:lnTo>
                  <a:lnTo>
                    <a:pt x="382524" y="254"/>
                  </a:lnTo>
                  <a:lnTo>
                    <a:pt x="391414" y="0"/>
                  </a:lnTo>
                  <a:lnTo>
                    <a:pt x="399288" y="0"/>
                  </a:lnTo>
                  <a:lnTo>
                    <a:pt x="405510" y="0"/>
                  </a:lnTo>
                  <a:lnTo>
                    <a:pt x="409955" y="0"/>
                  </a:lnTo>
                  <a:lnTo>
                    <a:pt x="412750" y="0"/>
                  </a:lnTo>
                  <a:lnTo>
                    <a:pt x="413511" y="0"/>
                  </a:lnTo>
                  <a:lnTo>
                    <a:pt x="413766" y="0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21468" y="1529968"/>
              <a:ext cx="216662" cy="250189"/>
            </a:xfrm>
            <a:prstGeom prst="rect">
              <a:avLst/>
            </a:prstGeom>
          </p:spPr>
        </p:pic>
      </p:grpSp>
      <p:pic>
        <p:nvPicPr>
          <p:cNvPr id="35" name="object 3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932304" y="3857116"/>
            <a:ext cx="922273" cy="922273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661533" y="3945509"/>
            <a:ext cx="795781" cy="795781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221596" y="3707765"/>
            <a:ext cx="1140206" cy="1138681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202041" y="5144896"/>
            <a:ext cx="856742" cy="1013713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425813" y="5157089"/>
            <a:ext cx="807974" cy="923798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731881" y="5144896"/>
            <a:ext cx="765302" cy="87502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56056" y="153134"/>
            <a:ext cx="10891520" cy="6704965"/>
            <a:chOff x="656056" y="153134"/>
            <a:chExt cx="10891520" cy="67049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056" y="153134"/>
              <a:ext cx="10891291" cy="670486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1244" y="566927"/>
              <a:ext cx="9134856" cy="52029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3392423" y="126490"/>
            <a:ext cx="5187950" cy="6681470"/>
            <a:chOff x="3392423" y="126490"/>
            <a:chExt cx="5187950" cy="668147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2423" y="126490"/>
              <a:ext cx="5187696" cy="668121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5763" y="141731"/>
              <a:ext cx="5081016" cy="65745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56056" y="153134"/>
            <a:ext cx="10891520" cy="6704965"/>
            <a:chOff x="656056" y="153134"/>
            <a:chExt cx="10891520" cy="67049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056" y="153134"/>
              <a:ext cx="10891291" cy="670486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3436" y="553212"/>
              <a:ext cx="9113519" cy="52547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36165">
              <a:lnSpc>
                <a:spcPct val="100000"/>
              </a:lnSpc>
              <a:spcBef>
                <a:spcPts val="100"/>
              </a:spcBef>
            </a:pPr>
            <a:r>
              <a:rPr dirty="0" spc="-40" b="1">
                <a:latin typeface="Tahoma"/>
                <a:cs typeface="Tahoma"/>
              </a:rPr>
              <a:t>IMC</a:t>
            </a:r>
            <a:r>
              <a:rPr dirty="0" spc="-215" b="1">
                <a:latin typeface="Tahoma"/>
                <a:cs typeface="Tahoma"/>
              </a:rPr>
              <a:t> </a:t>
            </a:r>
            <a:r>
              <a:rPr dirty="0" spc="-505" b="1">
                <a:latin typeface="Tahoma"/>
                <a:cs typeface="Tahoma"/>
              </a:rPr>
              <a:t>–</a:t>
            </a:r>
            <a:r>
              <a:rPr dirty="0" spc="-50" b="1">
                <a:latin typeface="Tahoma"/>
                <a:cs typeface="Tahoma"/>
              </a:rPr>
              <a:t> </a:t>
            </a:r>
            <a:r>
              <a:rPr dirty="0" spc="-10"/>
              <a:t>Budget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775106" y="1474977"/>
          <a:ext cx="10561320" cy="4373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2305"/>
                <a:gridCol w="1846580"/>
                <a:gridCol w="1308735"/>
                <a:gridCol w="1402079"/>
                <a:gridCol w="1308734"/>
                <a:gridCol w="1402079"/>
              </a:tblGrid>
              <a:tr h="29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25"/>
                        </a:lnSpc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25"/>
                        </a:lnSpc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5"/>
                        </a:lnSpc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2125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Advertisements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766,500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25"/>
                        </a:lnSpc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547,500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25"/>
                        </a:lnSpc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328,500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5"/>
                        </a:lnSpc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547,500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25"/>
                        </a:lnSpc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2,190,000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4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Discounts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Promotions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70,000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50,000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30,000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50,000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200,000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Digital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Billboards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157,500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5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112,500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25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67,500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25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112,500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2125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450,000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 marL="635">
                        <a:lnSpc>
                          <a:spcPts val="213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Print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Media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70,000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50,000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30,000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50,000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200,000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4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Loyalty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Program: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Customers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17,500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12,500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7,500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12,500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50,000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Loyalty</a:t>
                      </a:r>
                      <a:r>
                        <a:rPr dirty="0" sz="1800" spc="-7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Program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Gold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70,000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50,000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30,000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50,000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200,000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Silver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52,500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37,500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22,500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37,500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150,000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Bronze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52,500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37,500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22,500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37,500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150,000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Referral</a:t>
                      </a:r>
                      <a:r>
                        <a:rPr dirty="0" sz="18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Bonuses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175,000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125,000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75,000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125,000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213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500,000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4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Virtual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Gift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Cards/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Vouchers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87,500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62,500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37,500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62,500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250,000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11510898" y="6200952"/>
            <a:ext cx="522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Calibri"/>
                <a:cs typeface="Calibri"/>
              </a:rPr>
              <a:t>*BDT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1257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Marketing</a:t>
            </a:r>
            <a:r>
              <a:rPr dirty="0" spc="-240"/>
              <a:t> </a:t>
            </a:r>
            <a:r>
              <a:rPr dirty="0" spc="-10" b="1">
                <a:latin typeface="Tahoma"/>
                <a:cs typeface="Tahoma"/>
              </a:rPr>
              <a:t>Roadmap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31949" y="1609852"/>
          <a:ext cx="12204700" cy="2881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830"/>
                <a:gridCol w="983615"/>
                <a:gridCol w="737869"/>
                <a:gridCol w="925830"/>
                <a:gridCol w="925829"/>
                <a:gridCol w="925829"/>
                <a:gridCol w="925829"/>
                <a:gridCol w="925829"/>
                <a:gridCol w="1374140"/>
                <a:gridCol w="925829"/>
                <a:gridCol w="1254125"/>
                <a:gridCol w="1292225"/>
              </a:tblGrid>
              <a:tr h="30099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January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February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March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April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800" spc="-25" b="1">
                          <a:latin typeface="Calibri"/>
                          <a:cs typeface="Calibri"/>
                        </a:rPr>
                        <a:t>May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800" spc="-20" b="1">
                          <a:latin typeface="Calibri"/>
                          <a:cs typeface="Calibri"/>
                        </a:rPr>
                        <a:t>June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800" spc="-20" b="1">
                          <a:latin typeface="Calibri"/>
                          <a:cs typeface="Calibri"/>
                        </a:rPr>
                        <a:t>July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August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September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October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November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December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02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7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</a:t>
                      </a:r>
                      <a:r>
                        <a:rPr dirty="0" sz="17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2AB46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7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Billboards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ED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020">
                <a:tc gridSpan="1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7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Social</a:t>
                      </a:r>
                      <a:r>
                        <a:rPr dirty="0" sz="17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Media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2474A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7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9531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7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E-</a:t>
                      </a:r>
                      <a:r>
                        <a:rPr dirty="0" sz="17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mail</a:t>
                      </a:r>
                      <a:r>
                        <a:rPr dirty="0" sz="17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Promotion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76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7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Personal</a:t>
                      </a:r>
                      <a:r>
                        <a:rPr dirty="0" sz="1700" spc="-9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Communication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557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159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7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Personal</a:t>
                      </a:r>
                      <a:r>
                        <a:rPr dirty="0" sz="1700" spc="-9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Communication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557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7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7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Youtube</a:t>
                      </a:r>
                      <a:r>
                        <a:rPr dirty="0" sz="17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454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7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Mass</a:t>
                      </a:r>
                      <a:r>
                        <a:rPr dirty="0" sz="17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Media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B84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7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SEO</a:t>
                      </a:r>
                      <a:r>
                        <a:rPr dirty="0" sz="17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7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SMO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784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7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Travel</a:t>
                      </a:r>
                      <a:r>
                        <a:rPr dirty="0" sz="1700" spc="-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Blogs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B5B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4544567" y="4881371"/>
            <a:ext cx="3103245" cy="5854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777875">
              <a:lnSpc>
                <a:spcPct val="100000"/>
              </a:lnSpc>
              <a:spcBef>
                <a:spcPts val="165"/>
              </a:spcBef>
            </a:pPr>
            <a:r>
              <a:rPr dirty="0" sz="3200" b="1">
                <a:latin typeface="Calibri"/>
                <a:cs typeface="Calibri"/>
              </a:rPr>
              <a:t>First</a:t>
            </a:r>
            <a:r>
              <a:rPr dirty="0" sz="3200" spc="-145" b="1">
                <a:latin typeface="Calibri"/>
                <a:cs typeface="Calibri"/>
              </a:rPr>
              <a:t> </a:t>
            </a:r>
            <a:r>
              <a:rPr dirty="0" sz="3200" spc="-20" b="1">
                <a:latin typeface="Calibri"/>
                <a:cs typeface="Calibri"/>
              </a:rPr>
              <a:t>Year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12997" y="3013710"/>
            <a:ext cx="5552440" cy="15697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 marL="635">
              <a:lnSpc>
                <a:spcPts val="5750"/>
              </a:lnSpc>
              <a:spcBef>
                <a:spcPts val="280"/>
              </a:spcBef>
            </a:pPr>
            <a:r>
              <a:rPr dirty="0" sz="4800" spc="-114" b="1">
                <a:latin typeface="Tahoma"/>
                <a:cs typeface="Tahoma"/>
              </a:rPr>
              <a:t>Human</a:t>
            </a:r>
            <a:r>
              <a:rPr dirty="0" sz="4800" spc="-225" b="1">
                <a:latin typeface="Tahoma"/>
                <a:cs typeface="Tahoma"/>
              </a:rPr>
              <a:t> </a:t>
            </a:r>
            <a:r>
              <a:rPr dirty="0" sz="4800" spc="-10" b="1">
                <a:latin typeface="Tahoma"/>
                <a:cs typeface="Tahoma"/>
              </a:rPr>
              <a:t>Resources</a:t>
            </a:r>
            <a:endParaRPr sz="4800">
              <a:latin typeface="Tahoma"/>
              <a:cs typeface="Tahoma"/>
            </a:endParaRPr>
          </a:p>
          <a:p>
            <a:pPr algn="ctr">
              <a:lnSpc>
                <a:spcPts val="5750"/>
              </a:lnSpc>
            </a:pPr>
            <a:r>
              <a:rPr dirty="0" sz="4800" spc="-10">
                <a:latin typeface="Verdana"/>
                <a:cs typeface="Verdana"/>
              </a:rPr>
              <a:t>Planning</a:t>
            </a:r>
            <a:endParaRPr sz="48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5228" y="1426336"/>
            <a:ext cx="1163066" cy="116458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633" y="183260"/>
            <a:ext cx="2220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 b="1">
                <a:latin typeface="Tahoma"/>
                <a:cs typeface="Tahoma"/>
              </a:rPr>
              <a:t>Promoters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3392042" y="1358772"/>
          <a:ext cx="5484495" cy="4707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6960"/>
                <a:gridCol w="1778635"/>
              </a:tblGrid>
              <a:tr h="671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Individuals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501015" marR="327025" indent="-167640">
                        <a:lnSpc>
                          <a:spcPct val="100499"/>
                        </a:lnSpc>
                        <a:spcBef>
                          <a:spcPts val="229"/>
                        </a:spcBef>
                      </a:pPr>
                      <a:r>
                        <a:rPr dirty="0" sz="19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Percentage </a:t>
                      </a:r>
                      <a:r>
                        <a:rPr dirty="0" sz="1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Interest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Nusrat</a:t>
                      </a:r>
                      <a:r>
                        <a:rPr dirty="0" sz="19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Afroze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900" spc="-25">
                          <a:latin typeface="Calibri"/>
                          <a:cs typeface="Calibri"/>
                        </a:rPr>
                        <a:t>19%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900" spc="-30">
                          <a:latin typeface="Calibri"/>
                          <a:cs typeface="Calibri"/>
                        </a:rPr>
                        <a:t>Towfiq</a:t>
                      </a:r>
                      <a:r>
                        <a:rPr dirty="0" sz="19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Ahmed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900" spc="-25">
                          <a:latin typeface="Calibri"/>
                          <a:cs typeface="Calibri"/>
                        </a:rPr>
                        <a:t>14%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900">
                          <a:latin typeface="Calibri"/>
                          <a:cs typeface="Calibri"/>
                        </a:rPr>
                        <a:t>Al</a:t>
                      </a:r>
                      <a:r>
                        <a:rPr dirty="0" sz="19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Fahim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900" spc="-25">
                          <a:latin typeface="Calibri"/>
                          <a:cs typeface="Calibri"/>
                        </a:rPr>
                        <a:t>10%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Shayka</a:t>
                      </a:r>
                      <a:r>
                        <a:rPr dirty="0" sz="19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Quraishy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900" spc="-25">
                          <a:latin typeface="Calibri"/>
                          <a:cs typeface="Calibri"/>
                        </a:rPr>
                        <a:t>10%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900">
                          <a:latin typeface="Calibri"/>
                          <a:cs typeface="Calibri"/>
                        </a:rPr>
                        <a:t>Hossain</a:t>
                      </a:r>
                      <a:r>
                        <a:rPr dirty="0" sz="19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Muhammad</a:t>
                      </a:r>
                      <a:r>
                        <a:rPr dirty="0" sz="19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Shahriar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900" spc="-25">
                          <a:latin typeface="Calibri"/>
                          <a:cs typeface="Calibri"/>
                        </a:rPr>
                        <a:t>10%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00">
                          <a:latin typeface="Calibri"/>
                          <a:cs typeface="Calibri"/>
                        </a:rPr>
                        <a:t>Syeda</a:t>
                      </a:r>
                      <a:r>
                        <a:rPr dirty="0" sz="19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Nabiha</a:t>
                      </a:r>
                      <a:r>
                        <a:rPr dirty="0" sz="19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Ferdous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00" spc="-25">
                          <a:latin typeface="Calibri"/>
                          <a:cs typeface="Calibri"/>
                        </a:rPr>
                        <a:t>9%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00">
                          <a:latin typeface="Calibri"/>
                          <a:cs typeface="Calibri"/>
                        </a:rPr>
                        <a:t>Shahidul</a:t>
                      </a:r>
                      <a:r>
                        <a:rPr dirty="0" sz="19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Islam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00" spc="-25">
                          <a:latin typeface="Calibri"/>
                          <a:cs typeface="Calibri"/>
                        </a:rPr>
                        <a:t>6%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Afroza</a:t>
                      </a:r>
                      <a:r>
                        <a:rPr dirty="0" sz="19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Akter</a:t>
                      </a:r>
                      <a:r>
                        <a:rPr dirty="0" sz="19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Sraboni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00" spc="-25">
                          <a:latin typeface="Calibri"/>
                          <a:cs typeface="Calibri"/>
                        </a:rPr>
                        <a:t>5%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Arafat</a:t>
                      </a:r>
                      <a:r>
                        <a:rPr dirty="0" sz="19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Ahmed</a:t>
                      </a:r>
                      <a:r>
                        <a:rPr dirty="0" sz="19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Nihal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00" spc="-25">
                          <a:latin typeface="Calibri"/>
                          <a:cs typeface="Calibri"/>
                        </a:rPr>
                        <a:t>8%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00">
                          <a:latin typeface="Calibri"/>
                          <a:cs typeface="Calibri"/>
                        </a:rPr>
                        <a:t>Nancy</a:t>
                      </a:r>
                      <a:r>
                        <a:rPr dirty="0" sz="19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Prantika</a:t>
                      </a:r>
                      <a:r>
                        <a:rPr dirty="0" sz="19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Sarker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00" spc="-25">
                          <a:latin typeface="Calibri"/>
                          <a:cs typeface="Calibri"/>
                        </a:rPr>
                        <a:t>4%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Sanviraj</a:t>
                      </a:r>
                      <a:r>
                        <a:rPr dirty="0" sz="19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Jahin</a:t>
                      </a:r>
                      <a:r>
                        <a:rPr dirty="0" sz="19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Hoque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00" spc="-25">
                          <a:latin typeface="Calibri"/>
                          <a:cs typeface="Calibri"/>
                        </a:rPr>
                        <a:t>5%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00" spc="-10" b="1">
                          <a:latin typeface="Calibri"/>
                          <a:cs typeface="Calibri"/>
                        </a:rPr>
                        <a:t>Total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00" spc="-20" b="1">
                          <a:latin typeface="Calibri"/>
                          <a:cs typeface="Calibri"/>
                        </a:rPr>
                        <a:t>100%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83919" y="89914"/>
            <a:ext cx="5227320" cy="6733540"/>
            <a:chOff x="883919" y="89914"/>
            <a:chExt cx="5227320" cy="673354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" y="89914"/>
              <a:ext cx="5227320" cy="673303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9827" y="115822"/>
              <a:ext cx="5120640" cy="6626352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6434328" y="89914"/>
            <a:ext cx="5227320" cy="6733540"/>
            <a:chOff x="6434328" y="89914"/>
            <a:chExt cx="5227320" cy="673354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4328" y="89914"/>
              <a:ext cx="5227320" cy="673303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0236" y="115822"/>
              <a:ext cx="5120640" cy="66263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83919" y="89914"/>
            <a:ext cx="5227320" cy="6733540"/>
            <a:chOff x="883919" y="89914"/>
            <a:chExt cx="5227320" cy="673354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" y="89914"/>
              <a:ext cx="5227320" cy="673303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9827" y="115822"/>
              <a:ext cx="5120640" cy="6626352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6446520" y="89914"/>
            <a:ext cx="5227320" cy="6733540"/>
            <a:chOff x="6446520" y="89914"/>
            <a:chExt cx="5227320" cy="673354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6520" y="89914"/>
              <a:ext cx="5227320" cy="673303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2428" y="115822"/>
              <a:ext cx="5120639" cy="66263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030605"/>
            <a:chOff x="0" y="0"/>
            <a:chExt cx="12192000" cy="10306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54608" y="4838700"/>
            <a:ext cx="7724140" cy="0"/>
          </a:xfrm>
          <a:custGeom>
            <a:avLst/>
            <a:gdLst/>
            <a:ahLst/>
            <a:cxnLst/>
            <a:rect l="l" t="t" r="r" b="b"/>
            <a:pathLst>
              <a:path w="7724140" h="0">
                <a:moveTo>
                  <a:pt x="0" y="0"/>
                </a:moveTo>
                <a:lnTo>
                  <a:pt x="77236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54608" y="4303776"/>
            <a:ext cx="7724140" cy="0"/>
          </a:xfrm>
          <a:custGeom>
            <a:avLst/>
            <a:gdLst/>
            <a:ahLst/>
            <a:cxnLst/>
            <a:rect l="l" t="t" r="r" b="b"/>
            <a:pathLst>
              <a:path w="7724140" h="0">
                <a:moveTo>
                  <a:pt x="0" y="0"/>
                </a:moveTo>
                <a:lnTo>
                  <a:pt x="77236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54608" y="3768852"/>
            <a:ext cx="7724140" cy="0"/>
          </a:xfrm>
          <a:custGeom>
            <a:avLst/>
            <a:gdLst/>
            <a:ahLst/>
            <a:cxnLst/>
            <a:rect l="l" t="t" r="r" b="b"/>
            <a:pathLst>
              <a:path w="7724140" h="0">
                <a:moveTo>
                  <a:pt x="0" y="0"/>
                </a:moveTo>
                <a:lnTo>
                  <a:pt x="77236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054608" y="3232404"/>
            <a:ext cx="7724140" cy="0"/>
          </a:xfrm>
          <a:custGeom>
            <a:avLst/>
            <a:gdLst/>
            <a:ahLst/>
            <a:cxnLst/>
            <a:rect l="l" t="t" r="r" b="b"/>
            <a:pathLst>
              <a:path w="7724140" h="0">
                <a:moveTo>
                  <a:pt x="0" y="0"/>
                </a:moveTo>
                <a:lnTo>
                  <a:pt x="77236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054608" y="2697479"/>
            <a:ext cx="7724140" cy="0"/>
          </a:xfrm>
          <a:custGeom>
            <a:avLst/>
            <a:gdLst/>
            <a:ahLst/>
            <a:cxnLst/>
            <a:rect l="l" t="t" r="r" b="b"/>
            <a:pathLst>
              <a:path w="7724140" h="0">
                <a:moveTo>
                  <a:pt x="0" y="0"/>
                </a:moveTo>
                <a:lnTo>
                  <a:pt x="77236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054608" y="2162555"/>
            <a:ext cx="7724140" cy="0"/>
          </a:xfrm>
          <a:custGeom>
            <a:avLst/>
            <a:gdLst/>
            <a:ahLst/>
            <a:cxnLst/>
            <a:rect l="l" t="t" r="r" b="b"/>
            <a:pathLst>
              <a:path w="7724140" h="0">
                <a:moveTo>
                  <a:pt x="0" y="0"/>
                </a:moveTo>
                <a:lnTo>
                  <a:pt x="77236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054608" y="1627632"/>
            <a:ext cx="7724140" cy="0"/>
          </a:xfrm>
          <a:custGeom>
            <a:avLst/>
            <a:gdLst/>
            <a:ahLst/>
            <a:cxnLst/>
            <a:rect l="l" t="t" r="r" b="b"/>
            <a:pathLst>
              <a:path w="7724140" h="0">
                <a:moveTo>
                  <a:pt x="0" y="0"/>
                </a:moveTo>
                <a:lnTo>
                  <a:pt x="77236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1054608" y="2264664"/>
            <a:ext cx="7724140" cy="3118485"/>
            <a:chOff x="1054608" y="2264664"/>
            <a:chExt cx="7724140" cy="3118485"/>
          </a:xfrm>
        </p:grpSpPr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4208" y="2264664"/>
              <a:ext cx="6504432" cy="3118104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717548" y="2279903"/>
              <a:ext cx="6398260" cy="3093720"/>
            </a:xfrm>
            <a:custGeom>
              <a:avLst/>
              <a:gdLst/>
              <a:ahLst/>
              <a:cxnLst/>
              <a:rect l="l" t="t" r="r" b="b"/>
              <a:pathLst>
                <a:path w="6398259" h="3093720">
                  <a:moveTo>
                    <a:pt x="605028" y="2645664"/>
                  </a:moveTo>
                  <a:lnTo>
                    <a:pt x="0" y="2645664"/>
                  </a:lnTo>
                  <a:lnTo>
                    <a:pt x="0" y="3093720"/>
                  </a:lnTo>
                  <a:lnTo>
                    <a:pt x="605028" y="3093720"/>
                  </a:lnTo>
                  <a:lnTo>
                    <a:pt x="605028" y="2645664"/>
                  </a:lnTo>
                  <a:close/>
                </a:path>
                <a:path w="6398259" h="3093720">
                  <a:moveTo>
                    <a:pt x="2535936" y="1501140"/>
                  </a:moveTo>
                  <a:lnTo>
                    <a:pt x="1930908" y="1501140"/>
                  </a:lnTo>
                  <a:lnTo>
                    <a:pt x="1930908" y="3093720"/>
                  </a:lnTo>
                  <a:lnTo>
                    <a:pt x="2535936" y="3093720"/>
                  </a:lnTo>
                  <a:lnTo>
                    <a:pt x="2535936" y="1501140"/>
                  </a:lnTo>
                  <a:close/>
                </a:path>
                <a:path w="6398259" h="3093720">
                  <a:moveTo>
                    <a:pt x="4466844" y="0"/>
                  </a:moveTo>
                  <a:lnTo>
                    <a:pt x="3861816" y="0"/>
                  </a:lnTo>
                  <a:lnTo>
                    <a:pt x="3861816" y="3093720"/>
                  </a:lnTo>
                  <a:lnTo>
                    <a:pt x="4466844" y="3093720"/>
                  </a:lnTo>
                  <a:lnTo>
                    <a:pt x="4466844" y="0"/>
                  </a:lnTo>
                  <a:close/>
                </a:path>
                <a:path w="6398259" h="3093720">
                  <a:moveTo>
                    <a:pt x="6397752" y="2877312"/>
                  </a:moveTo>
                  <a:lnTo>
                    <a:pt x="5792724" y="2877312"/>
                  </a:lnTo>
                  <a:lnTo>
                    <a:pt x="5792724" y="3093720"/>
                  </a:lnTo>
                  <a:lnTo>
                    <a:pt x="6397752" y="3093720"/>
                  </a:lnTo>
                  <a:lnTo>
                    <a:pt x="6397752" y="287731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54608" y="5373624"/>
              <a:ext cx="7724140" cy="0"/>
            </a:xfrm>
            <a:custGeom>
              <a:avLst/>
              <a:gdLst/>
              <a:ahLst/>
              <a:cxnLst/>
              <a:rect l="l" t="t" r="r" b="b"/>
              <a:pathLst>
                <a:path w="7724140" h="0">
                  <a:moveTo>
                    <a:pt x="0" y="0"/>
                  </a:moveTo>
                  <a:lnTo>
                    <a:pt x="7723632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39343" y="4164329"/>
            <a:ext cx="564515" cy="1310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Calibri"/>
                <a:cs typeface="Calibri"/>
              </a:rPr>
              <a:t>20.00%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14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Calibri"/>
                <a:cs typeface="Calibri"/>
              </a:rPr>
              <a:t>10.00%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1400">
              <a:latin typeface="Calibri"/>
              <a:cs typeface="Calibri"/>
            </a:endParaRPr>
          </a:p>
          <a:p>
            <a:pPr algn="r" marR="5715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0.00%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39343" y="3629025"/>
            <a:ext cx="5645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Calibri"/>
                <a:cs typeface="Calibri"/>
              </a:rPr>
              <a:t>30.00%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39343" y="3093466"/>
            <a:ext cx="5645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Calibri"/>
                <a:cs typeface="Calibri"/>
              </a:rPr>
              <a:t>40.00%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39343" y="2558288"/>
            <a:ext cx="5645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Calibri"/>
                <a:cs typeface="Calibri"/>
              </a:rPr>
              <a:t>50.00%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39343" y="1487551"/>
            <a:ext cx="564515" cy="774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Calibri"/>
                <a:cs typeface="Calibri"/>
              </a:rPr>
              <a:t>70.00%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Calibri"/>
                <a:cs typeface="Calibri"/>
              </a:rPr>
              <a:t>60.00%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42491" y="5466079"/>
            <a:ext cx="1755139" cy="67373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12700" marR="5080" indent="36830">
              <a:lnSpc>
                <a:spcPct val="101800"/>
              </a:lnSpc>
              <a:spcBef>
                <a:spcPts val="70"/>
              </a:spcBef>
            </a:pPr>
            <a:r>
              <a:rPr dirty="0" sz="1400" b="1">
                <a:latin typeface="Calibri"/>
                <a:cs typeface="Calibri"/>
              </a:rPr>
              <a:t>Prefer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fixed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itineraries </a:t>
            </a:r>
            <a:r>
              <a:rPr dirty="0" sz="1400" b="1">
                <a:latin typeface="Calibri"/>
                <a:cs typeface="Calibri"/>
              </a:rPr>
              <a:t>(Travelling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in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strict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spc="-20" b="1">
                <a:latin typeface="Calibri"/>
                <a:cs typeface="Calibri"/>
              </a:rPr>
              <a:t>tour </a:t>
            </a:r>
            <a:r>
              <a:rPr dirty="0" sz="1400" b="1">
                <a:latin typeface="Calibri"/>
                <a:cs typeface="Calibri"/>
              </a:rPr>
              <a:t>and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buy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package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tour)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981070" y="5466079"/>
            <a:ext cx="1940560" cy="67373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065" marR="5080">
              <a:lnSpc>
                <a:spcPct val="101800"/>
              </a:lnSpc>
              <a:spcBef>
                <a:spcPts val="70"/>
              </a:spcBef>
            </a:pPr>
            <a:r>
              <a:rPr dirty="0" sz="1400" b="1">
                <a:latin typeface="Calibri"/>
                <a:cs typeface="Calibri"/>
              </a:rPr>
              <a:t>Prefer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to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plan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my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25" b="1">
                <a:latin typeface="Calibri"/>
                <a:cs typeface="Calibri"/>
              </a:rPr>
              <a:t>own </a:t>
            </a:r>
            <a:r>
              <a:rPr dirty="0" sz="1400" b="1">
                <a:latin typeface="Calibri"/>
                <a:cs typeface="Calibri"/>
              </a:rPr>
              <a:t>trips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and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visit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some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major </a:t>
            </a:r>
            <a:r>
              <a:rPr dirty="0" sz="1400" b="1">
                <a:latin typeface="Calibri"/>
                <a:cs typeface="Calibri"/>
              </a:rPr>
              <a:t>tourist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areas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018278" y="5466079"/>
            <a:ext cx="1729105" cy="67373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700" marR="5080">
              <a:lnSpc>
                <a:spcPct val="101800"/>
              </a:lnSpc>
              <a:spcBef>
                <a:spcPts val="70"/>
              </a:spcBef>
            </a:pPr>
            <a:r>
              <a:rPr dirty="0" sz="1400" b="1">
                <a:latin typeface="Calibri"/>
                <a:cs typeface="Calibri"/>
              </a:rPr>
              <a:t>Prefer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to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travel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in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20" b="1">
                <a:latin typeface="Calibri"/>
                <a:cs typeface="Calibri"/>
              </a:rPr>
              <a:t>tour </a:t>
            </a:r>
            <a:r>
              <a:rPr dirty="0" sz="1400" b="1">
                <a:latin typeface="Calibri"/>
                <a:cs typeface="Calibri"/>
              </a:rPr>
              <a:t>package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but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with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20" b="1">
                <a:latin typeface="Calibri"/>
                <a:cs typeface="Calibri"/>
              </a:rPr>
              <a:t>more </a:t>
            </a:r>
            <a:r>
              <a:rPr dirty="0" sz="1400" spc="-10" b="1">
                <a:latin typeface="Calibri"/>
                <a:cs typeface="Calibri"/>
              </a:rPr>
              <a:t>freedom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884289" y="5466079"/>
            <a:ext cx="1859280" cy="67373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700" marR="5080">
              <a:lnSpc>
                <a:spcPct val="101800"/>
              </a:lnSpc>
              <a:spcBef>
                <a:spcPts val="70"/>
              </a:spcBef>
            </a:pPr>
            <a:r>
              <a:rPr dirty="0" sz="1400" b="1">
                <a:latin typeface="Calibri"/>
                <a:cs typeface="Calibri"/>
              </a:rPr>
              <a:t>prefer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to</a:t>
            </a:r>
            <a:r>
              <a:rPr dirty="0" sz="1400" spc="27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mix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with</a:t>
            </a:r>
            <a:r>
              <a:rPr dirty="0" sz="1400" spc="-10" b="1">
                <a:latin typeface="Calibri"/>
                <a:cs typeface="Calibri"/>
              </a:rPr>
              <a:t> locals </a:t>
            </a:r>
            <a:r>
              <a:rPr dirty="0" sz="1400" b="1">
                <a:latin typeface="Calibri"/>
                <a:cs typeface="Calibri"/>
              </a:rPr>
              <a:t>and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be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immersed</a:t>
            </a:r>
            <a:r>
              <a:rPr dirty="0" sz="1400" spc="-20" b="1">
                <a:latin typeface="Calibri"/>
                <a:cs typeface="Calibri"/>
              </a:rPr>
              <a:t> with </a:t>
            </a:r>
            <a:r>
              <a:rPr dirty="0" sz="1400" b="1">
                <a:latin typeface="Calibri"/>
                <a:cs typeface="Calibri"/>
              </a:rPr>
              <a:t>their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cultures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787521" y="1101597"/>
            <a:ext cx="16109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latin typeface="Calibri"/>
                <a:cs typeface="Calibri"/>
              </a:rPr>
              <a:t>Travelling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Style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40723" y="1141475"/>
            <a:ext cx="120396" cy="4575048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9236709" y="2544521"/>
            <a:ext cx="2632710" cy="1672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Nearly</a:t>
            </a:r>
            <a:r>
              <a:rPr dirty="0" sz="1800" spc="40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59%</a:t>
            </a:r>
            <a:r>
              <a:rPr dirty="0" sz="1800" spc="409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Prefer</a:t>
            </a:r>
            <a:r>
              <a:rPr dirty="0" sz="1800" spc="415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tour </a:t>
            </a:r>
            <a:r>
              <a:rPr dirty="0" sz="1800" spc="-25" b="1">
                <a:latin typeface="Arial"/>
                <a:cs typeface="Arial"/>
              </a:rPr>
              <a:t>plans</a:t>
            </a:r>
            <a:r>
              <a:rPr dirty="0" sz="1800" spc="-90" b="1">
                <a:latin typeface="Arial"/>
                <a:cs typeface="Arial"/>
              </a:rPr>
              <a:t> </a:t>
            </a:r>
            <a:r>
              <a:rPr dirty="0" sz="1800" spc="-50" b="1">
                <a:latin typeface="Arial"/>
                <a:cs typeface="Arial"/>
              </a:rPr>
              <a:t>with</a:t>
            </a:r>
            <a:r>
              <a:rPr dirty="0" sz="1800" spc="-7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more</a:t>
            </a:r>
            <a:r>
              <a:rPr dirty="0" sz="1800" spc="-90" b="1">
                <a:latin typeface="Arial"/>
                <a:cs typeface="Arial"/>
              </a:rPr>
              <a:t> </a:t>
            </a:r>
            <a:r>
              <a:rPr dirty="0" sz="1800" spc="-35" b="1">
                <a:latin typeface="Arial"/>
                <a:cs typeface="Arial"/>
              </a:rPr>
              <a:t>freedom choice</a:t>
            </a:r>
            <a:r>
              <a:rPr dirty="0" sz="1800" spc="-65" b="1">
                <a:latin typeface="Arial"/>
                <a:cs typeface="Arial"/>
              </a:rPr>
              <a:t> with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partners: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65" b="1">
                <a:latin typeface="Arial"/>
                <a:cs typeface="Arial"/>
              </a:rPr>
              <a:t>Friends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–</a:t>
            </a:r>
            <a:r>
              <a:rPr dirty="0" sz="1800" spc="20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60.4%</a:t>
            </a:r>
            <a:endParaRPr sz="18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70" b="1">
                <a:latin typeface="Arial"/>
                <a:cs typeface="Arial"/>
              </a:rPr>
              <a:t>Family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–</a:t>
            </a:r>
            <a:r>
              <a:rPr dirty="0" sz="1800" spc="229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20.3%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81762" y="6605498"/>
            <a:ext cx="11452860" cy="17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Ali,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Muhammad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Mahboob,&amp;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Parvin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(2017). </a:t>
            </a:r>
            <a:r>
              <a:rPr dirty="0" sz="1200" spc="-10">
                <a:latin typeface="Calibri"/>
                <a:cs typeface="Calibri"/>
              </a:rPr>
              <a:t>Strategic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Management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Tourism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Sector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Bangladesh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raise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Gross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Domestic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Product: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analysis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(Bus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Econ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Working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Paper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Series)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1643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Customer</a:t>
            </a:r>
            <a:r>
              <a:rPr dirty="0" spc="-190"/>
              <a:t> </a:t>
            </a:r>
            <a:r>
              <a:rPr dirty="0" spc="-114" b="1">
                <a:latin typeface="Tahoma"/>
                <a:cs typeface="Tahoma"/>
              </a:rPr>
              <a:t>Survey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96111" y="89914"/>
            <a:ext cx="5227320" cy="6733540"/>
            <a:chOff x="896111" y="89914"/>
            <a:chExt cx="5227320" cy="673354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111" y="89914"/>
              <a:ext cx="5227320" cy="673303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019" y="115822"/>
              <a:ext cx="5120639" cy="6626352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6446520" y="89914"/>
            <a:ext cx="5227320" cy="6733540"/>
            <a:chOff x="6446520" y="89914"/>
            <a:chExt cx="5227320" cy="673354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6520" y="89914"/>
              <a:ext cx="5227320" cy="673303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2428" y="115822"/>
              <a:ext cx="5120639" cy="66263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83919" y="89914"/>
            <a:ext cx="5227320" cy="6733540"/>
            <a:chOff x="883919" y="89914"/>
            <a:chExt cx="5227320" cy="673354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" y="89914"/>
              <a:ext cx="5227320" cy="673303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9827" y="115822"/>
              <a:ext cx="5120640" cy="6626352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6446520" y="89914"/>
            <a:ext cx="5227320" cy="6733540"/>
            <a:chOff x="6446520" y="89914"/>
            <a:chExt cx="5227320" cy="673354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6520" y="89914"/>
              <a:ext cx="5227320" cy="673303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2428" y="115822"/>
              <a:ext cx="5120639" cy="66263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08303" y="89914"/>
            <a:ext cx="5227320" cy="6733540"/>
            <a:chOff x="908303" y="89914"/>
            <a:chExt cx="5227320" cy="673354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8303" y="89914"/>
              <a:ext cx="5227320" cy="673303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211" y="115822"/>
              <a:ext cx="5120640" cy="6626352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6446520" y="89914"/>
            <a:ext cx="5227320" cy="6733540"/>
            <a:chOff x="6446520" y="89914"/>
            <a:chExt cx="5227320" cy="673354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6520" y="89914"/>
              <a:ext cx="5227320" cy="673303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2428" y="115822"/>
              <a:ext cx="5120639" cy="66263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27300">
              <a:lnSpc>
                <a:spcPct val="100000"/>
              </a:lnSpc>
              <a:spcBef>
                <a:spcPts val="100"/>
              </a:spcBef>
            </a:pPr>
            <a:r>
              <a:rPr dirty="0" spc="-100" b="1">
                <a:latin typeface="Tahoma"/>
                <a:cs typeface="Tahoma"/>
              </a:rPr>
              <a:t>BOD</a:t>
            </a:r>
            <a:r>
              <a:rPr dirty="0" spc="-150" b="1">
                <a:latin typeface="Tahoma"/>
                <a:cs typeface="Tahoma"/>
              </a:rPr>
              <a:t> </a:t>
            </a:r>
            <a:r>
              <a:rPr dirty="0" spc="-370" b="1">
                <a:latin typeface="Tahoma"/>
                <a:cs typeface="Tahoma"/>
              </a:rPr>
              <a:t>&amp;</a:t>
            </a:r>
            <a:r>
              <a:rPr dirty="0" spc="-50" b="1">
                <a:latin typeface="Tahoma"/>
                <a:cs typeface="Tahoma"/>
              </a:rPr>
              <a:t> </a:t>
            </a:r>
            <a:r>
              <a:rPr dirty="0" spc="-25" b="1">
                <a:latin typeface="Tahoma"/>
                <a:cs typeface="Tahoma"/>
              </a:rPr>
              <a:t>BOA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614415" y="0"/>
            <a:ext cx="6577965" cy="6139815"/>
            <a:chOff x="5614415" y="0"/>
            <a:chExt cx="6577965" cy="613981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7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7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628893" y="1040130"/>
              <a:ext cx="208915" cy="5099685"/>
            </a:xfrm>
            <a:custGeom>
              <a:avLst/>
              <a:gdLst/>
              <a:ahLst/>
              <a:cxnLst/>
              <a:rect l="l" t="t" r="r" b="b"/>
              <a:pathLst>
                <a:path w="208914" h="5099685">
                  <a:moveTo>
                    <a:pt x="106679" y="0"/>
                  </a:moveTo>
                  <a:lnTo>
                    <a:pt x="106679" y="4614938"/>
                  </a:lnTo>
                </a:path>
                <a:path w="208914" h="5099685">
                  <a:moveTo>
                    <a:pt x="208787" y="280416"/>
                  </a:moveTo>
                  <a:lnTo>
                    <a:pt x="208787" y="4895354"/>
                  </a:lnTo>
                </a:path>
                <a:path w="208914" h="5099685">
                  <a:moveTo>
                    <a:pt x="0" y="484632"/>
                  </a:moveTo>
                  <a:lnTo>
                    <a:pt x="0" y="509957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979169" y="1411986"/>
            <a:ext cx="3610610" cy="52324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2800" b="1">
                <a:latin typeface="Calibri"/>
                <a:cs typeface="Calibri"/>
              </a:rPr>
              <a:t>Board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of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Directors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367778" y="1443989"/>
            <a:ext cx="3473450" cy="52324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dirty="0" sz="2800" b="1">
                <a:latin typeface="Calibri"/>
                <a:cs typeface="Calibri"/>
              </a:rPr>
              <a:t>Board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of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Advisors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676224" y="2472054"/>
          <a:ext cx="4249420" cy="294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0660"/>
                <a:gridCol w="1419225"/>
              </a:tblGrid>
              <a:tr h="542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21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Individuals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21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Seats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58229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2100" spc="-20">
                          <a:latin typeface="Calibri"/>
                          <a:cs typeface="Calibri"/>
                        </a:rPr>
                        <a:t>Venture</a:t>
                      </a:r>
                      <a:r>
                        <a:rPr dirty="0" sz="21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00" spc="-10">
                          <a:latin typeface="Calibri"/>
                          <a:cs typeface="Calibri"/>
                        </a:rPr>
                        <a:t>Capitalists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2100" spc="-50">
                          <a:latin typeface="Calibri"/>
                          <a:cs typeface="Calibri"/>
                        </a:rPr>
                        <a:t>2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100" spc="-10">
                          <a:latin typeface="Calibri"/>
                          <a:cs typeface="Calibri"/>
                        </a:rPr>
                        <a:t>Founders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100" spc="-50">
                          <a:latin typeface="Calibri"/>
                          <a:cs typeface="Calibri"/>
                        </a:rPr>
                        <a:t>2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100" spc="-10">
                          <a:latin typeface="Calibri"/>
                          <a:cs typeface="Calibri"/>
                        </a:rPr>
                        <a:t>FFnFs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100" spc="-50">
                          <a:latin typeface="Calibri"/>
                          <a:cs typeface="Calibri"/>
                        </a:rPr>
                        <a:t>1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8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2100">
                          <a:latin typeface="Calibri"/>
                          <a:cs typeface="Calibri"/>
                        </a:rPr>
                        <a:t>Angel</a:t>
                      </a:r>
                      <a:r>
                        <a:rPr dirty="0" sz="21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00" spc="-10">
                          <a:latin typeface="Calibri"/>
                          <a:cs typeface="Calibri"/>
                        </a:rPr>
                        <a:t>Investor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1270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2100" spc="-50">
                          <a:latin typeface="Calibri"/>
                          <a:cs typeface="Calibri"/>
                        </a:rPr>
                        <a:t>1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1270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100" spc="-10" b="1">
                          <a:latin typeface="Calibri"/>
                          <a:cs typeface="Calibri"/>
                        </a:rPr>
                        <a:t>Total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100" spc="-50" b="1">
                          <a:latin typeface="Calibri"/>
                          <a:cs typeface="Calibri"/>
                        </a:rPr>
                        <a:t>6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6512052" y="2324735"/>
          <a:ext cx="5290820" cy="301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915"/>
                <a:gridCol w="2833369"/>
              </a:tblGrid>
              <a:tr h="75311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21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Individuals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2044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33425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21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Occupations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2044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7531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Syed</a:t>
                      </a:r>
                      <a:r>
                        <a:rPr dirty="0" sz="17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Mostaque</a:t>
                      </a:r>
                      <a:r>
                        <a:rPr dirty="0" sz="17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Hossain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2374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DGM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(IT),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Biman</a:t>
                      </a:r>
                      <a:r>
                        <a:rPr dirty="0" sz="17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Bangladesh</a:t>
                      </a:r>
                      <a:r>
                        <a:rPr dirty="0" sz="17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Airlines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079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5311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Sk.</a:t>
                      </a:r>
                      <a:r>
                        <a:rPr dirty="0" sz="17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MD.</a:t>
                      </a:r>
                      <a:r>
                        <a:rPr dirty="0" sz="17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Alauddin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2374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4755" marR="248285" indent="-95567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700" spc="-10">
                          <a:latin typeface="Calibri"/>
                          <a:cs typeface="Calibri"/>
                        </a:rPr>
                        <a:t>Assistant</a:t>
                      </a:r>
                      <a:r>
                        <a:rPr dirty="0" sz="17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Accounts</a:t>
                      </a:r>
                      <a:r>
                        <a:rPr dirty="0" sz="17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20">
                          <a:latin typeface="Calibri"/>
                          <a:cs typeface="Calibri"/>
                        </a:rPr>
                        <a:t>Officer, BCIC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079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531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MD.</a:t>
                      </a:r>
                      <a:r>
                        <a:rPr dirty="0" sz="17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Raisuddin</a:t>
                      </a:r>
                      <a:r>
                        <a:rPr dirty="0" sz="17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Ahmed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2374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GM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(Marketing),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Roxy</a:t>
                      </a:r>
                      <a:r>
                        <a:rPr dirty="0" sz="17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Paints</a:t>
                      </a:r>
                      <a:r>
                        <a:rPr dirty="0" sz="17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Limited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079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97305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ahoma"/>
                <a:cs typeface="Tahoma"/>
              </a:rPr>
              <a:t>Management</a:t>
            </a:r>
            <a:r>
              <a:rPr dirty="0" spc="-55" b="1">
                <a:latin typeface="Tahoma"/>
                <a:cs typeface="Tahoma"/>
              </a:rPr>
              <a:t> </a:t>
            </a:r>
            <a:r>
              <a:rPr dirty="0" spc="-145"/>
              <a:t>Positions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518030" y="1719452"/>
          <a:ext cx="8873490" cy="879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5250"/>
                <a:gridCol w="3399790"/>
                <a:gridCol w="2748280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dirty="0" sz="20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Finance</a:t>
                      </a:r>
                      <a:r>
                        <a:rPr dirty="0" sz="2000" spc="-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20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Accounting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285"/>
                        </a:lnSpc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Legal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algn="ctr" marL="635">
                        <a:lnSpc>
                          <a:spcPts val="1835"/>
                        </a:lnSpc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CHRO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35"/>
                        </a:lnSpc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CFO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35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Consultant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Lawyer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algn="ctr" marL="635">
                        <a:lnSpc>
                          <a:spcPts val="1835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HR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Administrator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Chief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Accountant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521205" y="3074542"/>
          <a:ext cx="8890635" cy="2199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1280"/>
                <a:gridCol w="3433445"/>
                <a:gridCol w="2747009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290"/>
                        </a:lnSpc>
                      </a:pPr>
                      <a:r>
                        <a:rPr dirty="0" sz="20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290"/>
                        </a:lnSpc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Marketing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dirty="0" sz="1700" spc="-25">
                          <a:latin typeface="Calibri"/>
                          <a:cs typeface="Calibri"/>
                        </a:rPr>
                        <a:t>COO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955"/>
                        </a:lnSpc>
                      </a:pPr>
                      <a:r>
                        <a:rPr dirty="0" sz="1700" spc="-25">
                          <a:latin typeface="Calibri"/>
                          <a:cs typeface="Calibri"/>
                        </a:rPr>
                        <a:t>CTO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955"/>
                        </a:lnSpc>
                      </a:pPr>
                      <a:r>
                        <a:rPr dirty="0" sz="1700" spc="-25">
                          <a:latin typeface="Calibri"/>
                          <a:cs typeface="Calibri"/>
                        </a:rPr>
                        <a:t>CMO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0065">
                <a:tc>
                  <a:txBody>
                    <a:bodyPr/>
                    <a:lstStyle/>
                    <a:p>
                      <a:pPr algn="ctr">
                        <a:lnSpc>
                          <a:spcPts val="1939"/>
                        </a:lnSpc>
                      </a:pPr>
                      <a:r>
                        <a:rPr dirty="0" sz="1700" spc="-10">
                          <a:latin typeface="Calibri"/>
                          <a:cs typeface="Calibri"/>
                        </a:rPr>
                        <a:t>Administration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(Full</a:t>
                      </a:r>
                      <a:r>
                        <a:rPr dirty="0" sz="17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time)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Full</a:t>
                      </a:r>
                      <a:r>
                        <a:rPr dirty="0" sz="17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time</a:t>
                      </a:r>
                      <a:r>
                        <a:rPr dirty="0" sz="1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20">
                          <a:latin typeface="Calibri"/>
                          <a:cs typeface="Calibri"/>
                        </a:rPr>
                        <a:t>Designer,</a:t>
                      </a:r>
                      <a:r>
                        <a:rPr dirty="0" sz="17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7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Developer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939"/>
                        </a:lnSpc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Customer</a:t>
                      </a:r>
                      <a:r>
                        <a:rPr dirty="0" sz="17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Relationship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(Full</a:t>
                      </a:r>
                      <a:r>
                        <a:rPr dirty="0" sz="17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time)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ctr">
                        <a:lnSpc>
                          <a:spcPts val="1945"/>
                        </a:lnSpc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Site</a:t>
                      </a:r>
                      <a:r>
                        <a:rPr dirty="0" sz="17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Representative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(Part</a:t>
                      </a:r>
                      <a:r>
                        <a:rPr dirty="0" sz="17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20">
                          <a:latin typeface="Calibri"/>
                          <a:cs typeface="Calibri"/>
                        </a:rPr>
                        <a:t>time)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Full</a:t>
                      </a:r>
                      <a:r>
                        <a:rPr dirty="0" sz="17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time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App</a:t>
                      </a:r>
                      <a:r>
                        <a:rPr dirty="0" sz="1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Developer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dirty="0" sz="1700" spc="-10">
                          <a:latin typeface="Calibri"/>
                          <a:cs typeface="Calibri"/>
                        </a:rPr>
                        <a:t>Marketing</a:t>
                      </a:r>
                      <a:r>
                        <a:rPr dirty="0" sz="1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Consultant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dirty="0" sz="1700" spc="-10">
                          <a:latin typeface="Calibri"/>
                          <a:cs typeface="Calibri"/>
                        </a:rPr>
                        <a:t>Operation</a:t>
                      </a:r>
                      <a:r>
                        <a:rPr dirty="0" sz="17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Coordinator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Part</a:t>
                      </a:r>
                      <a:r>
                        <a:rPr dirty="0" sz="17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Time</a:t>
                      </a:r>
                      <a:r>
                        <a:rPr dirty="0" sz="17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20">
                          <a:latin typeface="Calibri"/>
                          <a:cs typeface="Calibri"/>
                        </a:rPr>
                        <a:t>Designer,</a:t>
                      </a:r>
                      <a:r>
                        <a:rPr dirty="0" sz="17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7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Developer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955"/>
                        </a:lnSpc>
                      </a:pPr>
                      <a:r>
                        <a:rPr dirty="0" sz="1700" spc="-10">
                          <a:latin typeface="Calibri"/>
                          <a:cs typeface="Calibri"/>
                        </a:rPr>
                        <a:t>Marketing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Research</a:t>
                      </a:r>
                      <a:r>
                        <a:rPr dirty="0" sz="17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Analyst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Part</a:t>
                      </a:r>
                      <a:r>
                        <a:rPr dirty="0" sz="17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time</a:t>
                      </a:r>
                      <a:r>
                        <a:rPr dirty="0" sz="17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Content</a:t>
                      </a:r>
                      <a:r>
                        <a:rPr dirty="0" sz="17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Designer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01725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ahoma"/>
                <a:cs typeface="Tahoma"/>
              </a:rPr>
              <a:t>Employee</a:t>
            </a:r>
            <a:r>
              <a:rPr dirty="0" spc="-260" b="1">
                <a:latin typeface="Tahoma"/>
                <a:cs typeface="Tahoma"/>
              </a:rPr>
              <a:t> </a:t>
            </a:r>
            <a:r>
              <a:rPr dirty="0" spc="-95"/>
              <a:t>Requirements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947926" y="2188845"/>
          <a:ext cx="8372475" cy="2172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3880"/>
                <a:gridCol w="1344930"/>
                <a:gridCol w="1185544"/>
                <a:gridCol w="1344929"/>
                <a:gridCol w="1304925"/>
              </a:tblGrid>
              <a:tr h="319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5"/>
                        </a:lnSpc>
                      </a:pPr>
                      <a:r>
                        <a:rPr dirty="0" sz="21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r>
                        <a:rPr dirty="0" sz="2100" spc="-8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5"/>
                        </a:lnSpc>
                      </a:pPr>
                      <a:r>
                        <a:rPr dirty="0" sz="21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r>
                        <a:rPr dirty="0" sz="2100" spc="-8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5"/>
                        </a:lnSpc>
                      </a:pPr>
                      <a:r>
                        <a:rPr dirty="0" sz="21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r>
                        <a:rPr dirty="0" sz="2100" spc="-8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5"/>
                        </a:lnSpc>
                      </a:pPr>
                      <a:r>
                        <a:rPr dirty="0" sz="21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r>
                        <a:rPr dirty="0" sz="2100" spc="-8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762635">
                        <a:lnSpc>
                          <a:spcPts val="1975"/>
                        </a:lnSpc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Expected</a:t>
                      </a:r>
                      <a:r>
                        <a:rPr dirty="0" sz="17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Number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6845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7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Customer</a:t>
                      </a:r>
                      <a:r>
                        <a:rPr dirty="0" sz="17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Served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700" spc="-10">
                          <a:latin typeface="Calibri"/>
                          <a:cs typeface="Calibri"/>
                        </a:rPr>
                        <a:t>23,252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700" spc="-10">
                          <a:latin typeface="Calibri"/>
                          <a:cs typeface="Calibri"/>
                        </a:rPr>
                        <a:t>44,888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700" spc="-10">
                          <a:latin typeface="Calibri"/>
                          <a:cs typeface="Calibri"/>
                        </a:rPr>
                        <a:t>72,194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700" spc="-10">
                          <a:latin typeface="Calibri"/>
                          <a:cs typeface="Calibri"/>
                        </a:rPr>
                        <a:t>105,049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>
                        <a:lnSpc>
                          <a:spcPts val="1975"/>
                        </a:lnSpc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Expected</a:t>
                      </a:r>
                      <a:r>
                        <a:rPr dirty="0" sz="17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Highest</a:t>
                      </a:r>
                      <a:r>
                        <a:rPr dirty="0" sz="17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17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25">
                          <a:latin typeface="Calibri"/>
                          <a:cs typeface="Calibri"/>
                        </a:rPr>
                        <a:t>of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Customer</a:t>
                      </a:r>
                      <a:r>
                        <a:rPr dirty="0" sz="17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Served</a:t>
                      </a:r>
                      <a:r>
                        <a:rPr dirty="0" sz="17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Daily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700" spc="-25">
                          <a:latin typeface="Calibri"/>
                          <a:cs typeface="Calibri"/>
                        </a:rPr>
                        <a:t>90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700" spc="-25">
                          <a:latin typeface="Calibri"/>
                          <a:cs typeface="Calibri"/>
                        </a:rPr>
                        <a:t>175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700" spc="-25">
                          <a:latin typeface="Calibri"/>
                          <a:cs typeface="Calibri"/>
                        </a:rPr>
                        <a:t>281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700" spc="-25">
                          <a:latin typeface="Calibri"/>
                          <a:cs typeface="Calibri"/>
                        </a:rPr>
                        <a:t>409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14"/>
                        </a:lnSpc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17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7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Employees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014"/>
                        </a:lnSpc>
                      </a:pPr>
                      <a:r>
                        <a:rPr dirty="0" sz="1700" spc="-25">
                          <a:latin typeface="Calibri"/>
                          <a:cs typeface="Calibri"/>
                        </a:rPr>
                        <a:t>32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014"/>
                        </a:lnSpc>
                      </a:pPr>
                      <a:r>
                        <a:rPr dirty="0" sz="1700" spc="-25">
                          <a:latin typeface="Calibri"/>
                          <a:cs typeface="Calibri"/>
                        </a:rPr>
                        <a:t>40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014"/>
                        </a:lnSpc>
                      </a:pPr>
                      <a:r>
                        <a:rPr dirty="0" sz="1700" spc="-25">
                          <a:latin typeface="Calibri"/>
                          <a:cs typeface="Calibri"/>
                        </a:rPr>
                        <a:t>49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014"/>
                        </a:lnSpc>
                      </a:pPr>
                      <a:r>
                        <a:rPr dirty="0" sz="1700" spc="-25">
                          <a:latin typeface="Calibri"/>
                          <a:cs typeface="Calibri"/>
                        </a:rPr>
                        <a:t>57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Salary</a:t>
                      </a:r>
                      <a:r>
                        <a:rPr dirty="0" sz="17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20">
                          <a:latin typeface="Calibri"/>
                          <a:cs typeface="Calibri"/>
                        </a:rPr>
                        <a:t>Paid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700" spc="-10">
                          <a:latin typeface="Calibri"/>
                          <a:cs typeface="Calibri"/>
                        </a:rPr>
                        <a:t>8,220,000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700" spc="-10">
                          <a:latin typeface="Calibri"/>
                          <a:cs typeface="Calibri"/>
                        </a:rPr>
                        <a:t>11,140,800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700" spc="-10">
                          <a:latin typeface="Calibri"/>
                          <a:cs typeface="Calibri"/>
                        </a:rPr>
                        <a:t>14,528,160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700" spc="-10">
                          <a:latin typeface="Calibri"/>
                          <a:cs typeface="Calibri"/>
                        </a:rPr>
                        <a:t>19,275,000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69029" y="3013710"/>
            <a:ext cx="4855845" cy="15697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 marL="3175">
              <a:lnSpc>
                <a:spcPts val="5750"/>
              </a:lnSpc>
              <a:spcBef>
                <a:spcPts val="280"/>
              </a:spcBef>
            </a:pPr>
            <a:r>
              <a:rPr dirty="0" sz="4800" spc="-10" b="1">
                <a:latin typeface="Tahoma"/>
                <a:cs typeface="Tahoma"/>
              </a:rPr>
              <a:t>Operational</a:t>
            </a:r>
            <a:endParaRPr sz="4800">
              <a:latin typeface="Tahoma"/>
              <a:cs typeface="Tahoma"/>
            </a:endParaRPr>
          </a:p>
          <a:p>
            <a:pPr algn="ctr">
              <a:lnSpc>
                <a:spcPts val="5750"/>
              </a:lnSpc>
            </a:pPr>
            <a:r>
              <a:rPr dirty="0" sz="4800" spc="-254">
                <a:latin typeface="Verdana"/>
                <a:cs typeface="Verdana"/>
              </a:rPr>
              <a:t>Roll</a:t>
            </a:r>
            <a:r>
              <a:rPr dirty="0" sz="4800" spc="-335">
                <a:latin typeface="Verdana"/>
                <a:cs typeface="Verdana"/>
              </a:rPr>
              <a:t> </a:t>
            </a:r>
            <a:r>
              <a:rPr dirty="0" sz="4800" spc="-25">
                <a:latin typeface="Verdana"/>
                <a:cs typeface="Verdana"/>
              </a:rPr>
              <a:t>Out</a:t>
            </a:r>
            <a:endParaRPr sz="4800">
              <a:latin typeface="Verdana"/>
              <a:cs typeface="Verdan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503036" y="1507108"/>
            <a:ext cx="1187450" cy="1186180"/>
            <a:chOff x="5503036" y="1507108"/>
            <a:chExt cx="1187450" cy="11861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4368" y="1507108"/>
              <a:ext cx="436118" cy="43611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3036" y="1507108"/>
              <a:ext cx="553465" cy="95122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7396" y="2102992"/>
              <a:ext cx="591566" cy="5900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055613" y="1725929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6002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60020" y="3810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055613" y="1725929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0" y="38100"/>
                  </a:moveTo>
                  <a:lnTo>
                    <a:pt x="160020" y="38100"/>
                  </a:lnTo>
                  <a:lnTo>
                    <a:pt x="160020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36800">
              <a:lnSpc>
                <a:spcPct val="100000"/>
              </a:lnSpc>
              <a:spcBef>
                <a:spcPts val="100"/>
              </a:spcBef>
            </a:pPr>
            <a:r>
              <a:rPr dirty="0" spc="-10" b="1">
                <a:latin typeface="Tahoma"/>
                <a:cs typeface="Tahoma"/>
              </a:rPr>
              <a:t>Office</a:t>
            </a:r>
            <a:r>
              <a:rPr dirty="0" spc="-225" b="1">
                <a:latin typeface="Tahoma"/>
                <a:cs typeface="Tahoma"/>
              </a:rPr>
              <a:t> </a:t>
            </a:r>
            <a:r>
              <a:rPr dirty="0" spc="75"/>
              <a:t>Space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975477" y="0"/>
            <a:ext cx="6216650" cy="6154420"/>
            <a:chOff x="5975477" y="0"/>
            <a:chExt cx="6216650" cy="61544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990082" y="1040130"/>
              <a:ext cx="207645" cy="5099685"/>
            </a:xfrm>
            <a:custGeom>
              <a:avLst/>
              <a:gdLst/>
              <a:ahLst/>
              <a:cxnLst/>
              <a:rect l="l" t="t" r="r" b="b"/>
              <a:pathLst>
                <a:path w="207645" h="5099685">
                  <a:moveTo>
                    <a:pt x="106679" y="0"/>
                  </a:moveTo>
                  <a:lnTo>
                    <a:pt x="106679" y="4614938"/>
                  </a:lnTo>
                </a:path>
                <a:path w="207645" h="5099685">
                  <a:moveTo>
                    <a:pt x="207263" y="280416"/>
                  </a:moveTo>
                  <a:lnTo>
                    <a:pt x="207263" y="4895354"/>
                  </a:lnTo>
                </a:path>
                <a:path w="207645" h="5099685">
                  <a:moveTo>
                    <a:pt x="0" y="484632"/>
                  </a:moveTo>
                  <a:lnTo>
                    <a:pt x="0" y="509957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6560" y="1955247"/>
              <a:ext cx="3357363" cy="60204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3820" y="1876044"/>
              <a:ext cx="2942844" cy="853439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57605" y="1604010"/>
            <a:ext cx="4262755" cy="52451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300990">
              <a:lnSpc>
                <a:spcPct val="100000"/>
              </a:lnSpc>
              <a:spcBef>
                <a:spcPts val="180"/>
              </a:spcBef>
            </a:pPr>
            <a:r>
              <a:rPr dirty="0" sz="2800">
                <a:latin typeface="Calibri"/>
                <a:cs typeface="Calibri"/>
              </a:rPr>
              <a:t>5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–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Room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-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Compartment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56081" y="2504694"/>
            <a:ext cx="4262755" cy="13843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algn="ctr" marL="612775" marR="607695">
              <a:lnSpc>
                <a:spcPct val="100000"/>
              </a:lnSpc>
              <a:spcBef>
                <a:spcPts val="170"/>
              </a:spcBef>
            </a:pPr>
            <a:r>
              <a:rPr dirty="0" sz="2800">
                <a:latin typeface="Calibri"/>
                <a:cs typeface="Calibri"/>
              </a:rPr>
              <a:t>House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#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28,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Road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#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2 </a:t>
            </a:r>
            <a:r>
              <a:rPr dirty="0" sz="2800">
                <a:latin typeface="Calibri"/>
                <a:cs typeface="Calibri"/>
              </a:rPr>
              <a:t>Block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C,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Banasree, Rampura,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Dhaka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3033" y="4214621"/>
            <a:ext cx="4262755" cy="52324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275590">
              <a:lnSpc>
                <a:spcPct val="100000"/>
              </a:lnSpc>
              <a:spcBef>
                <a:spcPts val="180"/>
              </a:spcBef>
            </a:pPr>
            <a:r>
              <a:rPr dirty="0" sz="2800">
                <a:latin typeface="Calibri"/>
                <a:cs typeface="Calibri"/>
              </a:rPr>
              <a:t>Rent: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BDT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26000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Monthly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51509" y="5075682"/>
            <a:ext cx="4262755" cy="52324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870585">
              <a:lnSpc>
                <a:spcPct val="100000"/>
              </a:lnSpc>
              <a:spcBef>
                <a:spcPts val="175"/>
              </a:spcBef>
            </a:pPr>
            <a:r>
              <a:rPr dirty="0" sz="2800">
                <a:latin typeface="Calibri"/>
                <a:cs typeface="Calibri"/>
              </a:rPr>
              <a:t>1400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Square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Feet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540752" y="1952244"/>
            <a:ext cx="3268979" cy="523240"/>
          </a:xfrm>
          <a:prstGeom prst="rect">
            <a:avLst/>
          </a:prstGeom>
          <a:solidFill>
            <a:srgbClr val="252525"/>
          </a:solidFill>
        </p:spPr>
        <p:txBody>
          <a:bodyPr wrap="square" lIns="0" tIns="22225" rIns="0" bIns="0" rtlCol="0" vert="horz">
            <a:spAutoFit/>
          </a:bodyPr>
          <a:lstStyle/>
          <a:p>
            <a:pPr marL="429895">
              <a:lnSpc>
                <a:spcPct val="100000"/>
              </a:lnSpc>
              <a:spcBef>
                <a:spcPts val="175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Reasonable</a:t>
            </a:r>
            <a:r>
              <a:rPr dirty="0" sz="2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Rent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743700" y="2697479"/>
            <a:ext cx="4800600" cy="853440"/>
            <a:chOff x="6743700" y="2697479"/>
            <a:chExt cx="4800600" cy="853440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3700" y="2776683"/>
              <a:ext cx="4800600" cy="60204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6747" y="2697479"/>
              <a:ext cx="4796028" cy="85343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6787895" y="2773679"/>
            <a:ext cx="4712335" cy="523240"/>
          </a:xfrm>
          <a:prstGeom prst="rect">
            <a:avLst/>
          </a:prstGeom>
          <a:solidFill>
            <a:srgbClr val="252525"/>
          </a:solidFill>
        </p:spPr>
        <p:txBody>
          <a:bodyPr wrap="square" lIns="0" tIns="22860" rIns="0" bIns="0" rtlCol="0" vert="horz">
            <a:spAutoFit/>
          </a:bodyPr>
          <a:lstStyle/>
          <a:p>
            <a:pPr marL="225425">
              <a:lnSpc>
                <a:spcPct val="100000"/>
              </a:lnSpc>
              <a:spcBef>
                <a:spcPts val="180"/>
              </a:spcBef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dirty="0" sz="28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Communication</a:t>
            </a:r>
            <a:r>
              <a:rPr dirty="0" sz="2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723891" y="3518915"/>
            <a:ext cx="4802505" cy="853440"/>
            <a:chOff x="6723891" y="3518915"/>
            <a:chExt cx="4802505" cy="853440"/>
          </a:xfrm>
        </p:grpSpPr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3891" y="3598163"/>
              <a:ext cx="4802118" cy="603504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98664" y="3518915"/>
              <a:ext cx="3051048" cy="853440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6768083" y="3595115"/>
            <a:ext cx="4714240" cy="524510"/>
          </a:xfrm>
          <a:prstGeom prst="rect">
            <a:avLst/>
          </a:prstGeom>
          <a:solidFill>
            <a:srgbClr val="252525"/>
          </a:solidFill>
        </p:spPr>
        <p:txBody>
          <a:bodyPr wrap="square" lIns="0" tIns="23495" rIns="0" bIns="0" rtlCol="0" vert="horz">
            <a:spAutoFit/>
          </a:bodyPr>
          <a:lstStyle/>
          <a:p>
            <a:pPr marL="1098550">
              <a:lnSpc>
                <a:spcPct val="100000"/>
              </a:lnSpc>
              <a:spcBef>
                <a:spcPts val="185"/>
              </a:spcBef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dirty="0" sz="28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Commute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6678168" y="4354067"/>
            <a:ext cx="4975860" cy="853440"/>
            <a:chOff x="6678168" y="4354067"/>
            <a:chExt cx="4975860" cy="853440"/>
          </a:xfrm>
        </p:grpSpPr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96459" y="4433315"/>
              <a:ext cx="4939278" cy="603504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78168" y="4354067"/>
              <a:ext cx="4975860" cy="853440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6740652" y="4430267"/>
            <a:ext cx="4851400" cy="524510"/>
          </a:xfrm>
          <a:prstGeom prst="rect">
            <a:avLst/>
          </a:prstGeom>
          <a:solidFill>
            <a:srgbClr val="252525"/>
          </a:solidFill>
        </p:spPr>
        <p:txBody>
          <a:bodyPr wrap="square" lIns="0" tIns="23495" rIns="0" bIns="0" rtlCol="0" vert="horz">
            <a:spAutoFit/>
          </a:bodyPr>
          <a:lstStyle/>
          <a:p>
            <a:pPr marL="204470">
              <a:lnSpc>
                <a:spcPct val="100000"/>
              </a:lnSpc>
              <a:spcBef>
                <a:spcPts val="185"/>
              </a:spcBef>
            </a:pP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Business-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Friendly</a:t>
            </a:r>
            <a:r>
              <a:rPr dirty="0" sz="28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Environment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09825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ahoma"/>
                <a:cs typeface="Tahoma"/>
              </a:rPr>
              <a:t>Value</a:t>
            </a:r>
            <a:r>
              <a:rPr dirty="0" spc="35" b="1">
                <a:latin typeface="Tahoma"/>
                <a:cs typeface="Tahoma"/>
              </a:rPr>
              <a:t> </a:t>
            </a:r>
            <a:r>
              <a:rPr dirty="0" spc="-10"/>
              <a:t>Chain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3406" y="1038733"/>
          <a:ext cx="12232640" cy="546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810"/>
                <a:gridCol w="2411730"/>
                <a:gridCol w="1901825"/>
                <a:gridCol w="1887220"/>
                <a:gridCol w="2148204"/>
                <a:gridCol w="1887220"/>
              </a:tblGrid>
              <a:tr h="6388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73685" marR="266700" indent="340995">
                        <a:lnSpc>
                          <a:spcPct val="100000"/>
                        </a:lnSpc>
                      </a:pPr>
                      <a:r>
                        <a:rPr dirty="0" sz="2800" spc="-20" b="1">
                          <a:latin typeface="Calibri"/>
                          <a:cs typeface="Calibri"/>
                        </a:rPr>
                        <a:t>Core </a:t>
                      </a:r>
                      <a:r>
                        <a:rPr dirty="0" sz="2800" spc="-10" b="1">
                          <a:latin typeface="Calibri"/>
                          <a:cs typeface="Calibri"/>
                        </a:rPr>
                        <a:t>Activities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165" marR="753110" indent="-279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Inbound Logistics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168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551815" marR="424180" indent="-1206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Outbound Logistics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03250" marR="549910" indent="-444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9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Marketing </a:t>
                      </a:r>
                      <a:r>
                        <a:rPr dirty="0" sz="1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9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537210" marR="397510" indent="-1314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1900" spc="-7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Sales </a:t>
                      </a:r>
                      <a:r>
                        <a:rPr dirty="0" sz="1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22745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 marR="158750" indent="-287020">
                        <a:lnSpc>
                          <a:spcPct val="100000"/>
                        </a:lnSpc>
                        <a:spcBef>
                          <a:spcPts val="465"/>
                        </a:spcBef>
                        <a:buFont typeface="Wingdings"/>
                        <a:buChar char=""/>
                        <a:tabLst>
                          <a:tab pos="394335" algn="l"/>
                        </a:tabLst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Hotels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(100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Pilot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Run)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94335" marR="920115" indent="-28702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394335" algn="l"/>
                        </a:tabLst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Transport Companies, Railways.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94335" marR="28511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"/>
                        <a:tabLst>
                          <a:tab pos="394335" algn="l"/>
                        </a:tabLst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Local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Car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Boat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Rentals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 marR="389255" indent="-287020">
                        <a:lnSpc>
                          <a:spcPct val="100000"/>
                        </a:lnSpc>
                        <a:spcBef>
                          <a:spcPts val="350"/>
                        </a:spcBef>
                        <a:buFont typeface="Wingdings"/>
                        <a:buChar char=""/>
                        <a:tabLst>
                          <a:tab pos="402590" algn="l"/>
                        </a:tabLst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Information Provision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02590" indent="-28638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402590" algn="l"/>
                        </a:tabLst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Bookings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02590" marR="128270" indent="-28702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402590" algn="l"/>
                        </a:tabLst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Transportation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Facilities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 indent="-286385">
                        <a:lnSpc>
                          <a:spcPct val="100000"/>
                        </a:lnSpc>
                        <a:spcBef>
                          <a:spcPts val="350"/>
                        </a:spcBef>
                        <a:buFont typeface="Wingdings"/>
                        <a:buChar char=""/>
                        <a:tabLst>
                          <a:tab pos="394335" algn="l"/>
                        </a:tabLst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Cash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Payment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94335" indent="-28638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394335" algn="l"/>
                        </a:tabLst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Mobile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94335" marR="66611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Financial Services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94335" indent="-28638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394335" algn="l"/>
                        </a:tabLst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E-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Wallet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94335" indent="-28638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394335" algn="l"/>
                        </a:tabLst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Courier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 indent="-286385">
                        <a:lnSpc>
                          <a:spcPct val="100000"/>
                        </a:lnSpc>
                        <a:spcBef>
                          <a:spcPts val="330"/>
                        </a:spcBef>
                        <a:buFont typeface="Wingdings"/>
                        <a:buChar char=""/>
                        <a:tabLst>
                          <a:tab pos="398780" algn="l"/>
                        </a:tabLst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Google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AdSense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98780" indent="-28638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398780" algn="l"/>
                        </a:tabLst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SEO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98780" marR="440055" indent="-28702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398780" algn="l"/>
                        </a:tabLst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Search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Engine Marketing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98780" indent="-28638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398780" algn="l"/>
                        </a:tabLst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Facebook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Page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98780" marR="77787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"/>
                        <a:tabLst>
                          <a:tab pos="398780" algn="l"/>
                        </a:tabLst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Offers</a:t>
                      </a:r>
                      <a:r>
                        <a:rPr dirty="0" sz="1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Discounts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 marR="184785" indent="-287020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Wingdings"/>
                        <a:buChar char=""/>
                        <a:tabLst>
                          <a:tab pos="386715" algn="l"/>
                        </a:tabLst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Hotel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Reviews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Ratings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86715" marR="561340" indent="-28702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386715" algn="l"/>
                        </a:tabLst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Feedback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Reception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86715" indent="-28638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386715" algn="l"/>
                        </a:tabLst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Action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against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867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Complaints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86715" indent="-28638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386715" algn="l"/>
                        </a:tabLst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Loyalty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Points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881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73685" marR="266065" indent="895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800" spc="-10" b="1">
                          <a:latin typeface="Calibri"/>
                          <a:cs typeface="Calibri"/>
                        </a:rPr>
                        <a:t>Support Activities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1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Infrastructure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169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46710" indent="-286385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Wingdings"/>
                        <a:buChar char=""/>
                        <a:tabLst>
                          <a:tab pos="346710" algn="l"/>
                        </a:tabLst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One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Physical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Office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46710" indent="-28638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346710" algn="l"/>
                        </a:tabLst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Legal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Framework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88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19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HRM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169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74015" indent="-286385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Wingdings"/>
                        <a:buChar char=""/>
                        <a:tabLst>
                          <a:tab pos="374015" algn="l"/>
                        </a:tabLst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Team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4015" indent="-28638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374015" algn="l"/>
                        </a:tabLst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Agile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Workforce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Interns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88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413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Technology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527050">
                        <a:lnSpc>
                          <a:spcPct val="100000"/>
                        </a:lnSpc>
                      </a:pPr>
                      <a:r>
                        <a:rPr dirty="0" sz="1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74015" indent="-286385">
                        <a:lnSpc>
                          <a:spcPct val="100000"/>
                        </a:lnSpc>
                        <a:spcBef>
                          <a:spcPts val="360"/>
                        </a:spcBef>
                        <a:buFont typeface="Wingdings"/>
                        <a:buChar char=""/>
                        <a:tabLst>
                          <a:tab pos="374015" algn="l"/>
                        </a:tabLst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Website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Based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Bookings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4015" indent="-28638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374015" algn="l"/>
                        </a:tabLst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ChatBots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Analytics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88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Resource</a:t>
                      </a:r>
                      <a:r>
                        <a:rPr dirty="0" sz="19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Procurement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170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0404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02590" indent="-286385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Wingdings"/>
                        <a:buChar char=""/>
                        <a:tabLst>
                          <a:tab pos="402590" algn="l"/>
                        </a:tabLst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Bangladesh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Parjatan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Corporation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02590" indent="-28638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402590" algn="l"/>
                        </a:tabLst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Bangladesh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Tourism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Board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 descr=""/>
          <p:cNvSpPr/>
          <p:nvPr/>
        </p:nvSpPr>
        <p:spPr>
          <a:xfrm>
            <a:off x="13406" y="6516916"/>
            <a:ext cx="12156440" cy="0"/>
          </a:xfrm>
          <a:custGeom>
            <a:avLst/>
            <a:gdLst/>
            <a:ahLst/>
            <a:cxnLst/>
            <a:rect l="l" t="t" r="r" b="b"/>
            <a:pathLst>
              <a:path w="12156440" h="0">
                <a:moveTo>
                  <a:pt x="0" y="0"/>
                </a:moveTo>
                <a:lnTo>
                  <a:pt x="121558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69029" y="3013710"/>
            <a:ext cx="4855845" cy="15697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ts val="5750"/>
              </a:lnSpc>
              <a:spcBef>
                <a:spcPts val="280"/>
              </a:spcBef>
            </a:pPr>
            <a:r>
              <a:rPr dirty="0" sz="4800" spc="-340" b="1">
                <a:latin typeface="Tahoma"/>
                <a:cs typeface="Tahoma"/>
              </a:rPr>
              <a:t>Start-</a:t>
            </a:r>
            <a:r>
              <a:rPr dirty="0" sz="4800" spc="-114" b="1">
                <a:latin typeface="Tahoma"/>
                <a:cs typeface="Tahoma"/>
              </a:rPr>
              <a:t>Up</a:t>
            </a:r>
            <a:r>
              <a:rPr dirty="0" sz="4800" spc="-210" b="1">
                <a:latin typeface="Tahoma"/>
                <a:cs typeface="Tahoma"/>
              </a:rPr>
              <a:t> </a:t>
            </a:r>
            <a:r>
              <a:rPr dirty="0" sz="4800" spc="-10" b="1">
                <a:latin typeface="Tahoma"/>
                <a:cs typeface="Tahoma"/>
              </a:rPr>
              <a:t>Capital</a:t>
            </a:r>
            <a:endParaRPr sz="4800">
              <a:latin typeface="Tahoma"/>
              <a:cs typeface="Tahoma"/>
            </a:endParaRPr>
          </a:p>
          <a:p>
            <a:pPr algn="ctr" marL="635">
              <a:lnSpc>
                <a:spcPts val="5750"/>
              </a:lnSpc>
            </a:pPr>
            <a:r>
              <a:rPr dirty="0" sz="4800" spc="-10">
                <a:latin typeface="Verdana"/>
                <a:cs typeface="Verdana"/>
              </a:rPr>
              <a:t>Requirement</a:t>
            </a:r>
            <a:endParaRPr sz="4800">
              <a:latin typeface="Verdana"/>
              <a:cs typeface="Verdan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509133" y="1627504"/>
            <a:ext cx="1175385" cy="1096010"/>
            <a:chOff x="5509133" y="1627504"/>
            <a:chExt cx="1175385" cy="1096010"/>
          </a:xfrm>
        </p:grpSpPr>
        <p:sp>
          <p:nvSpPr>
            <p:cNvPr id="4" name="object 4" descr=""/>
            <p:cNvSpPr/>
            <p:nvPr/>
          </p:nvSpPr>
          <p:spPr>
            <a:xfrm>
              <a:off x="5510022" y="1921001"/>
              <a:ext cx="664845" cy="802005"/>
            </a:xfrm>
            <a:custGeom>
              <a:avLst/>
              <a:gdLst/>
              <a:ahLst/>
              <a:cxnLst/>
              <a:rect l="l" t="t" r="r" b="b"/>
              <a:pathLst>
                <a:path w="664845" h="802005">
                  <a:moveTo>
                    <a:pt x="449452" y="0"/>
                  </a:moveTo>
                  <a:lnTo>
                    <a:pt x="215011" y="0"/>
                  </a:lnTo>
                  <a:lnTo>
                    <a:pt x="210185" y="635"/>
                  </a:lnTo>
                  <a:lnTo>
                    <a:pt x="195325" y="19558"/>
                  </a:lnTo>
                  <a:lnTo>
                    <a:pt x="196341" y="44069"/>
                  </a:lnTo>
                  <a:lnTo>
                    <a:pt x="203962" y="92837"/>
                  </a:lnTo>
                  <a:lnTo>
                    <a:pt x="218693" y="140081"/>
                  </a:lnTo>
                  <a:lnTo>
                    <a:pt x="225197" y="156590"/>
                  </a:lnTo>
                  <a:lnTo>
                    <a:pt x="225298" y="156845"/>
                  </a:lnTo>
                  <a:lnTo>
                    <a:pt x="185038" y="162687"/>
                  </a:lnTo>
                  <a:lnTo>
                    <a:pt x="147827" y="176784"/>
                  </a:lnTo>
                  <a:lnTo>
                    <a:pt x="114807" y="197865"/>
                  </a:lnTo>
                  <a:lnTo>
                    <a:pt x="86613" y="224282"/>
                  </a:lnTo>
                  <a:lnTo>
                    <a:pt x="64262" y="256032"/>
                  </a:lnTo>
                  <a:lnTo>
                    <a:pt x="48513" y="292481"/>
                  </a:lnTo>
                  <a:lnTo>
                    <a:pt x="40258" y="331343"/>
                  </a:lnTo>
                  <a:lnTo>
                    <a:pt x="39242" y="351917"/>
                  </a:lnTo>
                  <a:lnTo>
                    <a:pt x="39242" y="637159"/>
                  </a:lnTo>
                  <a:lnTo>
                    <a:pt x="38226" y="646430"/>
                  </a:lnTo>
                  <a:lnTo>
                    <a:pt x="35432" y="655065"/>
                  </a:lnTo>
                  <a:lnTo>
                    <a:pt x="31241" y="663321"/>
                  </a:lnTo>
                  <a:lnTo>
                    <a:pt x="17906" y="679196"/>
                  </a:lnTo>
                  <a:lnTo>
                    <a:pt x="11302" y="688086"/>
                  </a:lnTo>
                  <a:lnTo>
                    <a:pt x="6596" y="698119"/>
                  </a:lnTo>
                  <a:lnTo>
                    <a:pt x="6476" y="698373"/>
                  </a:lnTo>
                  <a:lnTo>
                    <a:pt x="2793" y="709040"/>
                  </a:lnTo>
                  <a:lnTo>
                    <a:pt x="635" y="720089"/>
                  </a:lnTo>
                  <a:lnTo>
                    <a:pt x="0" y="731393"/>
                  </a:lnTo>
                  <a:lnTo>
                    <a:pt x="0" y="782065"/>
                  </a:lnTo>
                  <a:lnTo>
                    <a:pt x="19557" y="801624"/>
                  </a:lnTo>
                  <a:lnTo>
                    <a:pt x="645160" y="801624"/>
                  </a:lnTo>
                  <a:lnTo>
                    <a:pt x="664463" y="782065"/>
                  </a:lnTo>
                  <a:lnTo>
                    <a:pt x="664463" y="762381"/>
                  </a:lnTo>
                  <a:lnTo>
                    <a:pt x="39242" y="762381"/>
                  </a:lnTo>
                  <a:lnTo>
                    <a:pt x="39242" y="731393"/>
                  </a:lnTo>
                  <a:lnTo>
                    <a:pt x="60578" y="689863"/>
                  </a:lnTo>
                  <a:lnTo>
                    <a:pt x="66675" y="680465"/>
                  </a:lnTo>
                  <a:lnTo>
                    <a:pt x="71881" y="670178"/>
                  </a:lnTo>
                  <a:lnTo>
                    <a:pt x="75311" y="659511"/>
                  </a:lnTo>
                  <a:lnTo>
                    <a:pt x="77342" y="648462"/>
                  </a:lnTo>
                  <a:lnTo>
                    <a:pt x="78104" y="637159"/>
                  </a:lnTo>
                  <a:lnTo>
                    <a:pt x="78104" y="351917"/>
                  </a:lnTo>
                  <a:lnTo>
                    <a:pt x="79120" y="333756"/>
                  </a:lnTo>
                  <a:lnTo>
                    <a:pt x="94233" y="283463"/>
                  </a:lnTo>
                  <a:lnTo>
                    <a:pt x="124205" y="241553"/>
                  </a:lnTo>
                  <a:lnTo>
                    <a:pt x="166115" y="211582"/>
                  </a:lnTo>
                  <a:lnTo>
                    <a:pt x="216280" y="196850"/>
                  </a:lnTo>
                  <a:lnTo>
                    <a:pt x="234568" y="195707"/>
                  </a:lnTo>
                  <a:lnTo>
                    <a:pt x="546863" y="195707"/>
                  </a:lnTo>
                  <a:lnTo>
                    <a:pt x="533780" y="186436"/>
                  </a:lnTo>
                  <a:lnTo>
                    <a:pt x="498728" y="168910"/>
                  </a:lnTo>
                  <a:lnTo>
                    <a:pt x="459866" y="158623"/>
                  </a:lnTo>
                  <a:lnTo>
                    <a:pt x="439165" y="156845"/>
                  </a:lnTo>
                  <a:lnTo>
                    <a:pt x="439269" y="156590"/>
                  </a:lnTo>
                  <a:lnTo>
                    <a:pt x="267207" y="156590"/>
                  </a:lnTo>
                  <a:lnTo>
                    <a:pt x="254888" y="125602"/>
                  </a:lnTo>
                  <a:lnTo>
                    <a:pt x="247268" y="104648"/>
                  </a:lnTo>
                  <a:lnTo>
                    <a:pt x="241807" y="83312"/>
                  </a:lnTo>
                  <a:lnTo>
                    <a:pt x="237616" y="61213"/>
                  </a:lnTo>
                  <a:lnTo>
                    <a:pt x="235203" y="39243"/>
                  </a:lnTo>
                  <a:lnTo>
                    <a:pt x="468322" y="39243"/>
                  </a:lnTo>
                  <a:lnTo>
                    <a:pt x="469138" y="19558"/>
                  </a:lnTo>
                  <a:lnTo>
                    <a:pt x="454660" y="635"/>
                  </a:lnTo>
                  <a:lnTo>
                    <a:pt x="449452" y="0"/>
                  </a:lnTo>
                  <a:close/>
                </a:path>
                <a:path w="664845" h="802005">
                  <a:moveTo>
                    <a:pt x="546863" y="195707"/>
                  </a:moveTo>
                  <a:lnTo>
                    <a:pt x="429894" y="195707"/>
                  </a:lnTo>
                  <a:lnTo>
                    <a:pt x="448182" y="196850"/>
                  </a:lnTo>
                  <a:lnTo>
                    <a:pt x="465963" y="199898"/>
                  </a:lnTo>
                  <a:lnTo>
                    <a:pt x="513841" y="220218"/>
                  </a:lnTo>
                  <a:lnTo>
                    <a:pt x="551941" y="253873"/>
                  </a:lnTo>
                  <a:lnTo>
                    <a:pt x="577088" y="299338"/>
                  </a:lnTo>
                  <a:lnTo>
                    <a:pt x="586358" y="351917"/>
                  </a:lnTo>
                  <a:lnTo>
                    <a:pt x="586358" y="645033"/>
                  </a:lnTo>
                  <a:lnTo>
                    <a:pt x="508380" y="645033"/>
                  </a:lnTo>
                  <a:lnTo>
                    <a:pt x="508380" y="684276"/>
                  </a:lnTo>
                  <a:lnTo>
                    <a:pt x="597788" y="684276"/>
                  </a:lnTo>
                  <a:lnTo>
                    <a:pt x="611504" y="698119"/>
                  </a:lnTo>
                  <a:lnTo>
                    <a:pt x="617727" y="705231"/>
                  </a:lnTo>
                  <a:lnTo>
                    <a:pt x="621791" y="713486"/>
                  </a:lnTo>
                  <a:lnTo>
                    <a:pt x="624586" y="722502"/>
                  </a:lnTo>
                  <a:lnTo>
                    <a:pt x="625601" y="731393"/>
                  </a:lnTo>
                  <a:lnTo>
                    <a:pt x="625601" y="762381"/>
                  </a:lnTo>
                  <a:lnTo>
                    <a:pt x="664463" y="762381"/>
                  </a:lnTo>
                  <a:lnTo>
                    <a:pt x="664463" y="731393"/>
                  </a:lnTo>
                  <a:lnTo>
                    <a:pt x="663828" y="720089"/>
                  </a:lnTo>
                  <a:lnTo>
                    <a:pt x="646938" y="679196"/>
                  </a:lnTo>
                  <a:lnTo>
                    <a:pt x="625601" y="656463"/>
                  </a:lnTo>
                  <a:lnTo>
                    <a:pt x="625601" y="351917"/>
                  </a:lnTo>
                  <a:lnTo>
                    <a:pt x="621156" y="311403"/>
                  </a:lnTo>
                  <a:lnTo>
                    <a:pt x="609091" y="273812"/>
                  </a:lnTo>
                  <a:lnTo>
                    <a:pt x="589788" y="239775"/>
                  </a:lnTo>
                  <a:lnTo>
                    <a:pt x="564388" y="210185"/>
                  </a:lnTo>
                  <a:lnTo>
                    <a:pt x="549910" y="197865"/>
                  </a:lnTo>
                  <a:lnTo>
                    <a:pt x="546863" y="195707"/>
                  </a:lnTo>
                  <a:close/>
                </a:path>
                <a:path w="664845" h="802005">
                  <a:moveTo>
                    <a:pt x="468322" y="39243"/>
                  </a:moveTo>
                  <a:lnTo>
                    <a:pt x="429260" y="39243"/>
                  </a:lnTo>
                  <a:lnTo>
                    <a:pt x="426847" y="61213"/>
                  </a:lnTo>
                  <a:lnTo>
                    <a:pt x="423037" y="83312"/>
                  </a:lnTo>
                  <a:lnTo>
                    <a:pt x="417194" y="104648"/>
                  </a:lnTo>
                  <a:lnTo>
                    <a:pt x="409575" y="125602"/>
                  </a:lnTo>
                  <a:lnTo>
                    <a:pt x="397255" y="156590"/>
                  </a:lnTo>
                  <a:lnTo>
                    <a:pt x="439269" y="156590"/>
                  </a:lnTo>
                  <a:lnTo>
                    <a:pt x="454278" y="116586"/>
                  </a:lnTo>
                  <a:lnTo>
                    <a:pt x="465708" y="68834"/>
                  </a:lnTo>
                  <a:lnTo>
                    <a:pt x="468122" y="44069"/>
                  </a:lnTo>
                  <a:lnTo>
                    <a:pt x="468322" y="39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549265" y="2116708"/>
              <a:ext cx="586740" cy="567055"/>
            </a:xfrm>
            <a:custGeom>
              <a:avLst/>
              <a:gdLst/>
              <a:ahLst/>
              <a:cxnLst/>
              <a:rect l="l" t="t" r="r" b="b"/>
              <a:pathLst>
                <a:path w="586739" h="567055">
                  <a:moveTo>
                    <a:pt x="195325" y="0"/>
                  </a:moveTo>
                  <a:lnTo>
                    <a:pt x="142748" y="9016"/>
                  </a:lnTo>
                  <a:lnTo>
                    <a:pt x="97662" y="34416"/>
                  </a:lnTo>
                  <a:lnTo>
                    <a:pt x="63626" y="72262"/>
                  </a:lnTo>
                  <a:lnTo>
                    <a:pt x="43307" y="120523"/>
                  </a:lnTo>
                  <a:lnTo>
                    <a:pt x="38862" y="156210"/>
                  </a:lnTo>
                  <a:lnTo>
                    <a:pt x="38862" y="441451"/>
                  </a:lnTo>
                  <a:lnTo>
                    <a:pt x="38100" y="452754"/>
                  </a:lnTo>
                  <a:lnTo>
                    <a:pt x="21336" y="494156"/>
                  </a:lnTo>
                  <a:lnTo>
                    <a:pt x="13715" y="502412"/>
                  </a:lnTo>
                  <a:lnTo>
                    <a:pt x="7493" y="509524"/>
                  </a:lnTo>
                  <a:lnTo>
                    <a:pt x="3429" y="517778"/>
                  </a:lnTo>
                  <a:lnTo>
                    <a:pt x="1015" y="526795"/>
                  </a:lnTo>
                  <a:lnTo>
                    <a:pt x="0" y="535686"/>
                  </a:lnTo>
                  <a:lnTo>
                    <a:pt x="0" y="566674"/>
                  </a:lnTo>
                  <a:lnTo>
                    <a:pt x="586359" y="566674"/>
                  </a:lnTo>
                  <a:lnTo>
                    <a:pt x="586359" y="535686"/>
                  </a:lnTo>
                  <a:lnTo>
                    <a:pt x="558546" y="488568"/>
                  </a:lnTo>
                  <a:lnTo>
                    <a:pt x="469138" y="488568"/>
                  </a:lnTo>
                  <a:lnTo>
                    <a:pt x="469138" y="449325"/>
                  </a:lnTo>
                  <a:lnTo>
                    <a:pt x="547115" y="449325"/>
                  </a:lnTo>
                  <a:lnTo>
                    <a:pt x="547115" y="156210"/>
                  </a:lnTo>
                  <a:lnTo>
                    <a:pt x="537845" y="103631"/>
                  </a:lnTo>
                  <a:lnTo>
                    <a:pt x="512699" y="58165"/>
                  </a:lnTo>
                  <a:lnTo>
                    <a:pt x="474599" y="24511"/>
                  </a:lnTo>
                  <a:lnTo>
                    <a:pt x="426720" y="4190"/>
                  </a:lnTo>
                  <a:lnTo>
                    <a:pt x="390651" y="0"/>
                  </a:lnTo>
                  <a:lnTo>
                    <a:pt x="19532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4337" y="1959355"/>
              <a:ext cx="195834" cy="11912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510022" y="1921001"/>
              <a:ext cx="664845" cy="802005"/>
            </a:xfrm>
            <a:custGeom>
              <a:avLst/>
              <a:gdLst/>
              <a:ahLst/>
              <a:cxnLst/>
              <a:rect l="l" t="t" r="r" b="b"/>
              <a:pathLst>
                <a:path w="664845" h="802005">
                  <a:moveTo>
                    <a:pt x="215011" y="0"/>
                  </a:moveTo>
                  <a:lnTo>
                    <a:pt x="449452" y="0"/>
                  </a:lnTo>
                  <a:lnTo>
                    <a:pt x="454660" y="635"/>
                  </a:lnTo>
                  <a:lnTo>
                    <a:pt x="469138" y="19558"/>
                  </a:lnTo>
                  <a:lnTo>
                    <a:pt x="468122" y="44069"/>
                  </a:lnTo>
                  <a:lnTo>
                    <a:pt x="460501" y="92837"/>
                  </a:lnTo>
                  <a:lnTo>
                    <a:pt x="446024" y="140081"/>
                  </a:lnTo>
                  <a:lnTo>
                    <a:pt x="439165" y="156845"/>
                  </a:lnTo>
                  <a:lnTo>
                    <a:pt x="459866" y="158623"/>
                  </a:lnTo>
                  <a:lnTo>
                    <a:pt x="498728" y="168910"/>
                  </a:lnTo>
                  <a:lnTo>
                    <a:pt x="533780" y="186436"/>
                  </a:lnTo>
                  <a:lnTo>
                    <a:pt x="564388" y="210185"/>
                  </a:lnTo>
                  <a:lnTo>
                    <a:pt x="589788" y="239775"/>
                  </a:lnTo>
                  <a:lnTo>
                    <a:pt x="609091" y="273812"/>
                  </a:lnTo>
                  <a:lnTo>
                    <a:pt x="621156" y="311403"/>
                  </a:lnTo>
                  <a:lnTo>
                    <a:pt x="625601" y="351917"/>
                  </a:lnTo>
                  <a:lnTo>
                    <a:pt x="625601" y="656463"/>
                  </a:lnTo>
                  <a:lnTo>
                    <a:pt x="639317" y="670560"/>
                  </a:lnTo>
                  <a:lnTo>
                    <a:pt x="661669" y="709040"/>
                  </a:lnTo>
                  <a:lnTo>
                    <a:pt x="664463" y="731393"/>
                  </a:lnTo>
                  <a:lnTo>
                    <a:pt x="664463" y="782065"/>
                  </a:lnTo>
                  <a:lnTo>
                    <a:pt x="645160" y="801624"/>
                  </a:lnTo>
                  <a:lnTo>
                    <a:pt x="19557" y="801624"/>
                  </a:lnTo>
                  <a:lnTo>
                    <a:pt x="0" y="782065"/>
                  </a:lnTo>
                  <a:lnTo>
                    <a:pt x="0" y="731393"/>
                  </a:lnTo>
                  <a:lnTo>
                    <a:pt x="11302" y="688086"/>
                  </a:lnTo>
                  <a:lnTo>
                    <a:pt x="31241" y="663321"/>
                  </a:lnTo>
                  <a:lnTo>
                    <a:pt x="35432" y="655065"/>
                  </a:lnTo>
                  <a:lnTo>
                    <a:pt x="38226" y="646430"/>
                  </a:lnTo>
                  <a:lnTo>
                    <a:pt x="39242" y="637159"/>
                  </a:lnTo>
                  <a:lnTo>
                    <a:pt x="39242" y="351917"/>
                  </a:lnTo>
                  <a:lnTo>
                    <a:pt x="40258" y="331343"/>
                  </a:lnTo>
                  <a:lnTo>
                    <a:pt x="48513" y="292481"/>
                  </a:lnTo>
                  <a:lnTo>
                    <a:pt x="64262" y="256032"/>
                  </a:lnTo>
                  <a:lnTo>
                    <a:pt x="86613" y="224282"/>
                  </a:lnTo>
                  <a:lnTo>
                    <a:pt x="114807" y="197865"/>
                  </a:lnTo>
                  <a:lnTo>
                    <a:pt x="147827" y="176784"/>
                  </a:lnTo>
                  <a:lnTo>
                    <a:pt x="185038" y="162687"/>
                  </a:lnTo>
                  <a:lnTo>
                    <a:pt x="225298" y="156845"/>
                  </a:lnTo>
                  <a:lnTo>
                    <a:pt x="218693" y="140081"/>
                  </a:lnTo>
                  <a:lnTo>
                    <a:pt x="203962" y="92837"/>
                  </a:lnTo>
                  <a:lnTo>
                    <a:pt x="196341" y="44069"/>
                  </a:lnTo>
                  <a:lnTo>
                    <a:pt x="195325" y="19558"/>
                  </a:lnTo>
                  <a:lnTo>
                    <a:pt x="196087" y="14732"/>
                  </a:lnTo>
                  <a:lnTo>
                    <a:pt x="198119" y="10033"/>
                  </a:lnTo>
                  <a:lnTo>
                    <a:pt x="201167" y="5842"/>
                  </a:lnTo>
                  <a:lnTo>
                    <a:pt x="205358" y="2794"/>
                  </a:lnTo>
                  <a:lnTo>
                    <a:pt x="210185" y="635"/>
                  </a:lnTo>
                  <a:lnTo>
                    <a:pt x="21501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743194" y="2253233"/>
              <a:ext cx="177165" cy="304800"/>
            </a:xfrm>
            <a:custGeom>
              <a:avLst/>
              <a:gdLst/>
              <a:ahLst/>
              <a:cxnLst/>
              <a:rect l="l" t="t" r="r" b="b"/>
              <a:pathLst>
                <a:path w="177164" h="304800">
                  <a:moveTo>
                    <a:pt x="107950" y="0"/>
                  </a:moveTo>
                  <a:lnTo>
                    <a:pt x="68452" y="0"/>
                  </a:lnTo>
                  <a:lnTo>
                    <a:pt x="68452" y="39115"/>
                  </a:lnTo>
                  <a:lnTo>
                    <a:pt x="56387" y="40258"/>
                  </a:lnTo>
                  <a:lnTo>
                    <a:pt x="15875" y="63245"/>
                  </a:lnTo>
                  <a:lnTo>
                    <a:pt x="0" y="107568"/>
                  </a:lnTo>
                  <a:lnTo>
                    <a:pt x="1015" y="119633"/>
                  </a:lnTo>
                  <a:lnTo>
                    <a:pt x="24256" y="159765"/>
                  </a:lnTo>
                  <a:lnTo>
                    <a:pt x="68452" y="175894"/>
                  </a:lnTo>
                  <a:lnTo>
                    <a:pt x="107950" y="175894"/>
                  </a:lnTo>
                  <a:lnTo>
                    <a:pt x="115950" y="176911"/>
                  </a:lnTo>
                  <a:lnTo>
                    <a:pt x="137667" y="205104"/>
                  </a:lnTo>
                  <a:lnTo>
                    <a:pt x="136651" y="212725"/>
                  </a:lnTo>
                  <a:lnTo>
                    <a:pt x="107950" y="234314"/>
                  </a:lnTo>
                  <a:lnTo>
                    <a:pt x="9651" y="234314"/>
                  </a:lnTo>
                  <a:lnTo>
                    <a:pt x="9651" y="273557"/>
                  </a:lnTo>
                  <a:lnTo>
                    <a:pt x="68452" y="273557"/>
                  </a:lnTo>
                  <a:lnTo>
                    <a:pt x="68452" y="304800"/>
                  </a:lnTo>
                  <a:lnTo>
                    <a:pt x="107950" y="304800"/>
                  </a:lnTo>
                  <a:lnTo>
                    <a:pt x="107950" y="273557"/>
                  </a:lnTo>
                  <a:lnTo>
                    <a:pt x="120395" y="272541"/>
                  </a:lnTo>
                  <a:lnTo>
                    <a:pt x="132206" y="269113"/>
                  </a:lnTo>
                  <a:lnTo>
                    <a:pt x="167766" y="239902"/>
                  </a:lnTo>
                  <a:lnTo>
                    <a:pt x="176783" y="205104"/>
                  </a:lnTo>
                  <a:lnTo>
                    <a:pt x="175767" y="192786"/>
                  </a:lnTo>
                  <a:lnTo>
                    <a:pt x="152272" y="152907"/>
                  </a:lnTo>
                  <a:lnTo>
                    <a:pt x="107950" y="136778"/>
                  </a:lnTo>
                  <a:lnTo>
                    <a:pt x="68452" y="136778"/>
                  </a:lnTo>
                  <a:lnTo>
                    <a:pt x="60832" y="135762"/>
                  </a:lnTo>
                  <a:lnTo>
                    <a:pt x="39496" y="107568"/>
                  </a:lnTo>
                  <a:lnTo>
                    <a:pt x="40512" y="99949"/>
                  </a:lnTo>
                  <a:lnTo>
                    <a:pt x="68452" y="78358"/>
                  </a:lnTo>
                  <a:lnTo>
                    <a:pt x="147319" y="78358"/>
                  </a:lnTo>
                  <a:lnTo>
                    <a:pt x="147319" y="39115"/>
                  </a:lnTo>
                  <a:lnTo>
                    <a:pt x="107950" y="39115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743194" y="2253233"/>
              <a:ext cx="177165" cy="304800"/>
            </a:xfrm>
            <a:custGeom>
              <a:avLst/>
              <a:gdLst/>
              <a:ahLst/>
              <a:cxnLst/>
              <a:rect l="l" t="t" r="r" b="b"/>
              <a:pathLst>
                <a:path w="177164" h="304800">
                  <a:moveTo>
                    <a:pt x="68452" y="0"/>
                  </a:moveTo>
                  <a:lnTo>
                    <a:pt x="107950" y="0"/>
                  </a:lnTo>
                  <a:lnTo>
                    <a:pt x="107950" y="39115"/>
                  </a:lnTo>
                  <a:lnTo>
                    <a:pt x="147319" y="39115"/>
                  </a:lnTo>
                  <a:lnTo>
                    <a:pt x="147319" y="78358"/>
                  </a:lnTo>
                  <a:lnTo>
                    <a:pt x="68452" y="78358"/>
                  </a:lnTo>
                  <a:lnTo>
                    <a:pt x="60832" y="79375"/>
                  </a:lnTo>
                  <a:lnTo>
                    <a:pt x="39496" y="107568"/>
                  </a:lnTo>
                  <a:lnTo>
                    <a:pt x="40512" y="115062"/>
                  </a:lnTo>
                  <a:lnTo>
                    <a:pt x="68452" y="136778"/>
                  </a:lnTo>
                  <a:lnTo>
                    <a:pt x="107950" y="136778"/>
                  </a:lnTo>
                  <a:lnTo>
                    <a:pt x="120395" y="137794"/>
                  </a:lnTo>
                  <a:lnTo>
                    <a:pt x="160908" y="160781"/>
                  </a:lnTo>
                  <a:lnTo>
                    <a:pt x="176783" y="205104"/>
                  </a:lnTo>
                  <a:lnTo>
                    <a:pt x="175767" y="217550"/>
                  </a:lnTo>
                  <a:lnTo>
                    <a:pt x="152272" y="257428"/>
                  </a:lnTo>
                  <a:lnTo>
                    <a:pt x="107950" y="273557"/>
                  </a:lnTo>
                  <a:lnTo>
                    <a:pt x="107950" y="304800"/>
                  </a:lnTo>
                  <a:lnTo>
                    <a:pt x="68452" y="304800"/>
                  </a:lnTo>
                  <a:lnTo>
                    <a:pt x="68452" y="273557"/>
                  </a:lnTo>
                  <a:lnTo>
                    <a:pt x="9651" y="273557"/>
                  </a:lnTo>
                  <a:lnTo>
                    <a:pt x="9651" y="234314"/>
                  </a:lnTo>
                  <a:lnTo>
                    <a:pt x="107950" y="234314"/>
                  </a:lnTo>
                  <a:lnTo>
                    <a:pt x="115950" y="233299"/>
                  </a:lnTo>
                  <a:lnTo>
                    <a:pt x="137667" y="205104"/>
                  </a:lnTo>
                  <a:lnTo>
                    <a:pt x="136651" y="197612"/>
                  </a:lnTo>
                  <a:lnTo>
                    <a:pt x="107950" y="175894"/>
                  </a:lnTo>
                  <a:lnTo>
                    <a:pt x="68452" y="175894"/>
                  </a:lnTo>
                  <a:lnTo>
                    <a:pt x="56387" y="174878"/>
                  </a:lnTo>
                  <a:lnTo>
                    <a:pt x="15875" y="151511"/>
                  </a:lnTo>
                  <a:lnTo>
                    <a:pt x="0" y="107568"/>
                  </a:lnTo>
                  <a:lnTo>
                    <a:pt x="1015" y="95123"/>
                  </a:lnTo>
                  <a:lnTo>
                    <a:pt x="24256" y="54990"/>
                  </a:lnTo>
                  <a:lnTo>
                    <a:pt x="68452" y="39115"/>
                  </a:lnTo>
                  <a:lnTo>
                    <a:pt x="6845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999226" y="1628393"/>
              <a:ext cx="684530" cy="1094740"/>
            </a:xfrm>
            <a:custGeom>
              <a:avLst/>
              <a:gdLst/>
              <a:ahLst/>
              <a:cxnLst/>
              <a:rect l="l" t="t" r="r" b="b"/>
              <a:pathLst>
                <a:path w="684529" h="1094739">
                  <a:moveTo>
                    <a:pt x="645032" y="1016126"/>
                  </a:moveTo>
                  <a:lnTo>
                    <a:pt x="606171" y="1016126"/>
                  </a:lnTo>
                  <a:lnTo>
                    <a:pt x="606171" y="1054989"/>
                  </a:lnTo>
                  <a:lnTo>
                    <a:pt x="195452" y="1054989"/>
                  </a:lnTo>
                  <a:lnTo>
                    <a:pt x="195452" y="1094231"/>
                  </a:lnTo>
                  <a:lnTo>
                    <a:pt x="625728" y="1094231"/>
                  </a:lnTo>
                  <a:lnTo>
                    <a:pt x="645032" y="1074673"/>
                  </a:lnTo>
                  <a:lnTo>
                    <a:pt x="645032" y="1016126"/>
                  </a:lnTo>
                  <a:close/>
                </a:path>
                <a:path w="684529" h="1094739">
                  <a:moveTo>
                    <a:pt x="293115" y="859663"/>
                  </a:moveTo>
                  <a:lnTo>
                    <a:pt x="254253" y="859663"/>
                  </a:lnTo>
                  <a:lnTo>
                    <a:pt x="254253" y="898905"/>
                  </a:lnTo>
                  <a:lnTo>
                    <a:pt x="215011" y="898905"/>
                  </a:lnTo>
                  <a:lnTo>
                    <a:pt x="215011" y="937767"/>
                  </a:lnTo>
                  <a:lnTo>
                    <a:pt x="254253" y="937767"/>
                  </a:lnTo>
                  <a:lnTo>
                    <a:pt x="254253" y="977010"/>
                  </a:lnTo>
                  <a:lnTo>
                    <a:pt x="215011" y="977010"/>
                  </a:lnTo>
                  <a:lnTo>
                    <a:pt x="215011" y="1016126"/>
                  </a:lnTo>
                  <a:lnTo>
                    <a:pt x="254253" y="1016126"/>
                  </a:lnTo>
                  <a:lnTo>
                    <a:pt x="254253" y="1054989"/>
                  </a:lnTo>
                  <a:lnTo>
                    <a:pt x="293115" y="1054989"/>
                  </a:lnTo>
                  <a:lnTo>
                    <a:pt x="293115" y="859663"/>
                  </a:lnTo>
                  <a:close/>
                </a:path>
                <a:path w="684529" h="1094739">
                  <a:moveTo>
                    <a:pt x="449707" y="859663"/>
                  </a:moveTo>
                  <a:lnTo>
                    <a:pt x="410463" y="859663"/>
                  </a:lnTo>
                  <a:lnTo>
                    <a:pt x="410463" y="1054989"/>
                  </a:lnTo>
                  <a:lnTo>
                    <a:pt x="449707" y="1054989"/>
                  </a:lnTo>
                  <a:lnTo>
                    <a:pt x="449707" y="1016126"/>
                  </a:lnTo>
                  <a:lnTo>
                    <a:pt x="645032" y="1016126"/>
                  </a:lnTo>
                  <a:lnTo>
                    <a:pt x="645032" y="977010"/>
                  </a:lnTo>
                  <a:lnTo>
                    <a:pt x="449707" y="977010"/>
                  </a:lnTo>
                  <a:lnTo>
                    <a:pt x="449707" y="937767"/>
                  </a:lnTo>
                  <a:lnTo>
                    <a:pt x="645032" y="937767"/>
                  </a:lnTo>
                  <a:lnTo>
                    <a:pt x="645032" y="898905"/>
                  </a:lnTo>
                  <a:lnTo>
                    <a:pt x="449707" y="898905"/>
                  </a:lnTo>
                  <a:lnTo>
                    <a:pt x="449707" y="859663"/>
                  </a:lnTo>
                  <a:close/>
                </a:path>
                <a:path w="684529" h="1094739">
                  <a:moveTo>
                    <a:pt x="645032" y="937767"/>
                  </a:moveTo>
                  <a:lnTo>
                    <a:pt x="606171" y="937767"/>
                  </a:lnTo>
                  <a:lnTo>
                    <a:pt x="606171" y="977010"/>
                  </a:lnTo>
                  <a:lnTo>
                    <a:pt x="645032" y="977010"/>
                  </a:lnTo>
                  <a:lnTo>
                    <a:pt x="645032" y="937767"/>
                  </a:lnTo>
                  <a:close/>
                </a:path>
                <a:path w="684529" h="1094739">
                  <a:moveTo>
                    <a:pt x="645032" y="859663"/>
                  </a:moveTo>
                  <a:lnTo>
                    <a:pt x="606171" y="859663"/>
                  </a:lnTo>
                  <a:lnTo>
                    <a:pt x="606171" y="898905"/>
                  </a:lnTo>
                  <a:lnTo>
                    <a:pt x="645032" y="898905"/>
                  </a:lnTo>
                  <a:lnTo>
                    <a:pt x="645032" y="859663"/>
                  </a:lnTo>
                  <a:close/>
                </a:path>
                <a:path w="684529" h="1094739">
                  <a:moveTo>
                    <a:pt x="684276" y="781684"/>
                  </a:moveTo>
                  <a:lnTo>
                    <a:pt x="645032" y="781684"/>
                  </a:lnTo>
                  <a:lnTo>
                    <a:pt x="645032" y="820801"/>
                  </a:lnTo>
                  <a:lnTo>
                    <a:pt x="156590" y="820801"/>
                  </a:lnTo>
                  <a:lnTo>
                    <a:pt x="156590" y="859663"/>
                  </a:lnTo>
                  <a:lnTo>
                    <a:pt x="664718" y="859663"/>
                  </a:lnTo>
                  <a:lnTo>
                    <a:pt x="684276" y="840104"/>
                  </a:lnTo>
                  <a:lnTo>
                    <a:pt x="684276" y="781684"/>
                  </a:lnTo>
                  <a:close/>
                </a:path>
                <a:path w="684529" h="1094739">
                  <a:moveTo>
                    <a:pt x="332359" y="625220"/>
                  </a:moveTo>
                  <a:lnTo>
                    <a:pt x="293115" y="625220"/>
                  </a:lnTo>
                  <a:lnTo>
                    <a:pt x="293115" y="664336"/>
                  </a:lnTo>
                  <a:lnTo>
                    <a:pt x="215011" y="664336"/>
                  </a:lnTo>
                  <a:lnTo>
                    <a:pt x="215011" y="703579"/>
                  </a:lnTo>
                  <a:lnTo>
                    <a:pt x="293115" y="703579"/>
                  </a:lnTo>
                  <a:lnTo>
                    <a:pt x="293115" y="742441"/>
                  </a:lnTo>
                  <a:lnTo>
                    <a:pt x="215011" y="742441"/>
                  </a:lnTo>
                  <a:lnTo>
                    <a:pt x="215011" y="781684"/>
                  </a:lnTo>
                  <a:lnTo>
                    <a:pt x="293115" y="781684"/>
                  </a:lnTo>
                  <a:lnTo>
                    <a:pt x="293115" y="820801"/>
                  </a:lnTo>
                  <a:lnTo>
                    <a:pt x="332359" y="820801"/>
                  </a:lnTo>
                  <a:lnTo>
                    <a:pt x="332359" y="625220"/>
                  </a:lnTo>
                  <a:close/>
                </a:path>
                <a:path w="684529" h="1094739">
                  <a:moveTo>
                    <a:pt x="488823" y="625220"/>
                  </a:moveTo>
                  <a:lnTo>
                    <a:pt x="449707" y="625220"/>
                  </a:lnTo>
                  <a:lnTo>
                    <a:pt x="449707" y="820801"/>
                  </a:lnTo>
                  <a:lnTo>
                    <a:pt x="488823" y="820801"/>
                  </a:lnTo>
                  <a:lnTo>
                    <a:pt x="488823" y="781684"/>
                  </a:lnTo>
                  <a:lnTo>
                    <a:pt x="684276" y="781684"/>
                  </a:lnTo>
                  <a:lnTo>
                    <a:pt x="684276" y="742441"/>
                  </a:lnTo>
                  <a:lnTo>
                    <a:pt x="488823" y="742441"/>
                  </a:lnTo>
                  <a:lnTo>
                    <a:pt x="488823" y="703579"/>
                  </a:lnTo>
                  <a:lnTo>
                    <a:pt x="684276" y="703579"/>
                  </a:lnTo>
                  <a:lnTo>
                    <a:pt x="684276" y="664336"/>
                  </a:lnTo>
                  <a:lnTo>
                    <a:pt x="488823" y="664336"/>
                  </a:lnTo>
                  <a:lnTo>
                    <a:pt x="488823" y="625220"/>
                  </a:lnTo>
                  <a:close/>
                </a:path>
                <a:path w="684529" h="1094739">
                  <a:moveTo>
                    <a:pt x="684276" y="703579"/>
                  </a:moveTo>
                  <a:lnTo>
                    <a:pt x="645032" y="703579"/>
                  </a:lnTo>
                  <a:lnTo>
                    <a:pt x="645032" y="742441"/>
                  </a:lnTo>
                  <a:lnTo>
                    <a:pt x="684276" y="742441"/>
                  </a:lnTo>
                  <a:lnTo>
                    <a:pt x="684276" y="703579"/>
                  </a:lnTo>
                  <a:close/>
                </a:path>
                <a:path w="684529" h="1094739">
                  <a:moveTo>
                    <a:pt x="664718" y="586358"/>
                  </a:moveTo>
                  <a:lnTo>
                    <a:pt x="175768" y="586358"/>
                  </a:lnTo>
                  <a:lnTo>
                    <a:pt x="175768" y="625220"/>
                  </a:lnTo>
                  <a:lnTo>
                    <a:pt x="645032" y="625220"/>
                  </a:lnTo>
                  <a:lnTo>
                    <a:pt x="645032" y="664336"/>
                  </a:lnTo>
                  <a:lnTo>
                    <a:pt x="684276" y="664336"/>
                  </a:lnTo>
                  <a:lnTo>
                    <a:pt x="684276" y="605535"/>
                  </a:lnTo>
                  <a:lnTo>
                    <a:pt x="669798" y="586993"/>
                  </a:lnTo>
                  <a:lnTo>
                    <a:pt x="664718" y="586358"/>
                  </a:lnTo>
                  <a:close/>
                </a:path>
                <a:path w="684529" h="1094739">
                  <a:moveTo>
                    <a:pt x="234569" y="390651"/>
                  </a:moveTo>
                  <a:lnTo>
                    <a:pt x="195452" y="390651"/>
                  </a:lnTo>
                  <a:lnTo>
                    <a:pt x="195452" y="429894"/>
                  </a:lnTo>
                  <a:lnTo>
                    <a:pt x="78104" y="429894"/>
                  </a:lnTo>
                  <a:lnTo>
                    <a:pt x="78104" y="469010"/>
                  </a:lnTo>
                  <a:lnTo>
                    <a:pt x="195452" y="469010"/>
                  </a:lnTo>
                  <a:lnTo>
                    <a:pt x="195452" y="507872"/>
                  </a:lnTo>
                  <a:lnTo>
                    <a:pt x="136906" y="507872"/>
                  </a:lnTo>
                  <a:lnTo>
                    <a:pt x="136906" y="547115"/>
                  </a:lnTo>
                  <a:lnTo>
                    <a:pt x="195452" y="547115"/>
                  </a:lnTo>
                  <a:lnTo>
                    <a:pt x="195452" y="586358"/>
                  </a:lnTo>
                  <a:lnTo>
                    <a:pt x="234569" y="586358"/>
                  </a:lnTo>
                  <a:lnTo>
                    <a:pt x="234569" y="390651"/>
                  </a:lnTo>
                  <a:close/>
                </a:path>
                <a:path w="684529" h="1094739">
                  <a:moveTo>
                    <a:pt x="391160" y="390651"/>
                  </a:moveTo>
                  <a:lnTo>
                    <a:pt x="351916" y="390651"/>
                  </a:lnTo>
                  <a:lnTo>
                    <a:pt x="351916" y="586358"/>
                  </a:lnTo>
                  <a:lnTo>
                    <a:pt x="391160" y="586358"/>
                  </a:lnTo>
                  <a:lnTo>
                    <a:pt x="391160" y="547115"/>
                  </a:lnTo>
                  <a:lnTo>
                    <a:pt x="586613" y="547115"/>
                  </a:lnTo>
                  <a:lnTo>
                    <a:pt x="586613" y="507872"/>
                  </a:lnTo>
                  <a:lnTo>
                    <a:pt x="391160" y="507872"/>
                  </a:lnTo>
                  <a:lnTo>
                    <a:pt x="391160" y="469010"/>
                  </a:lnTo>
                  <a:lnTo>
                    <a:pt x="586613" y="469010"/>
                  </a:lnTo>
                  <a:lnTo>
                    <a:pt x="586613" y="429894"/>
                  </a:lnTo>
                  <a:lnTo>
                    <a:pt x="391160" y="429894"/>
                  </a:lnTo>
                  <a:lnTo>
                    <a:pt x="391160" y="390651"/>
                  </a:lnTo>
                  <a:close/>
                </a:path>
                <a:path w="684529" h="1094739">
                  <a:moveTo>
                    <a:pt x="586613" y="547115"/>
                  </a:moveTo>
                  <a:lnTo>
                    <a:pt x="547370" y="547115"/>
                  </a:lnTo>
                  <a:lnTo>
                    <a:pt x="547370" y="586358"/>
                  </a:lnTo>
                  <a:lnTo>
                    <a:pt x="586613" y="586358"/>
                  </a:lnTo>
                  <a:lnTo>
                    <a:pt x="586613" y="547115"/>
                  </a:lnTo>
                  <a:close/>
                </a:path>
                <a:path w="684529" h="1094739">
                  <a:moveTo>
                    <a:pt x="586613" y="469010"/>
                  </a:moveTo>
                  <a:lnTo>
                    <a:pt x="547370" y="469010"/>
                  </a:lnTo>
                  <a:lnTo>
                    <a:pt x="547370" y="507872"/>
                  </a:lnTo>
                  <a:lnTo>
                    <a:pt x="586613" y="507872"/>
                  </a:lnTo>
                  <a:lnTo>
                    <a:pt x="586613" y="469010"/>
                  </a:lnTo>
                  <a:close/>
                </a:path>
                <a:path w="684529" h="1094739">
                  <a:moveTo>
                    <a:pt x="645032" y="312546"/>
                  </a:moveTo>
                  <a:lnTo>
                    <a:pt x="606171" y="312546"/>
                  </a:lnTo>
                  <a:lnTo>
                    <a:pt x="606171" y="351789"/>
                  </a:lnTo>
                  <a:lnTo>
                    <a:pt x="19558" y="351789"/>
                  </a:lnTo>
                  <a:lnTo>
                    <a:pt x="0" y="371347"/>
                  </a:lnTo>
                  <a:lnTo>
                    <a:pt x="0" y="429894"/>
                  </a:lnTo>
                  <a:lnTo>
                    <a:pt x="39243" y="429894"/>
                  </a:lnTo>
                  <a:lnTo>
                    <a:pt x="39243" y="390651"/>
                  </a:lnTo>
                  <a:lnTo>
                    <a:pt x="625728" y="390651"/>
                  </a:lnTo>
                  <a:lnTo>
                    <a:pt x="645032" y="371347"/>
                  </a:lnTo>
                  <a:lnTo>
                    <a:pt x="645032" y="312546"/>
                  </a:lnTo>
                  <a:close/>
                </a:path>
                <a:path w="684529" h="1094739">
                  <a:moveTo>
                    <a:pt x="586613" y="390651"/>
                  </a:moveTo>
                  <a:lnTo>
                    <a:pt x="547370" y="390651"/>
                  </a:lnTo>
                  <a:lnTo>
                    <a:pt x="547370" y="429894"/>
                  </a:lnTo>
                  <a:lnTo>
                    <a:pt x="586613" y="429894"/>
                  </a:lnTo>
                  <a:lnTo>
                    <a:pt x="586613" y="390651"/>
                  </a:lnTo>
                  <a:close/>
                </a:path>
                <a:path w="684529" h="1094739">
                  <a:moveTo>
                    <a:pt x="645032" y="39242"/>
                  </a:moveTo>
                  <a:lnTo>
                    <a:pt x="606171" y="39242"/>
                  </a:lnTo>
                  <a:lnTo>
                    <a:pt x="606171" y="58419"/>
                  </a:lnTo>
                  <a:lnTo>
                    <a:pt x="605154" y="69087"/>
                  </a:lnTo>
                  <a:lnTo>
                    <a:pt x="585216" y="103504"/>
                  </a:lnTo>
                  <a:lnTo>
                    <a:pt x="547370" y="117220"/>
                  </a:lnTo>
                  <a:lnTo>
                    <a:pt x="78104" y="117220"/>
                  </a:lnTo>
                  <a:lnTo>
                    <a:pt x="73278" y="117982"/>
                  </a:lnTo>
                  <a:lnTo>
                    <a:pt x="58547" y="136905"/>
                  </a:lnTo>
                  <a:lnTo>
                    <a:pt x="58547" y="351789"/>
                  </a:lnTo>
                  <a:lnTo>
                    <a:pt x="97662" y="351789"/>
                  </a:lnTo>
                  <a:lnTo>
                    <a:pt x="97662" y="156463"/>
                  </a:lnTo>
                  <a:lnTo>
                    <a:pt x="645032" y="156463"/>
                  </a:lnTo>
                  <a:lnTo>
                    <a:pt x="645032" y="136905"/>
                  </a:lnTo>
                  <a:lnTo>
                    <a:pt x="644398" y="131698"/>
                  </a:lnTo>
                  <a:lnTo>
                    <a:pt x="625728" y="117220"/>
                  </a:lnTo>
                  <a:lnTo>
                    <a:pt x="632332" y="106552"/>
                  </a:lnTo>
                  <a:lnTo>
                    <a:pt x="638175" y="95630"/>
                  </a:lnTo>
                  <a:lnTo>
                    <a:pt x="641984" y="83565"/>
                  </a:lnTo>
                  <a:lnTo>
                    <a:pt x="644398" y="71119"/>
                  </a:lnTo>
                  <a:lnTo>
                    <a:pt x="645032" y="58419"/>
                  </a:lnTo>
                  <a:lnTo>
                    <a:pt x="645032" y="39242"/>
                  </a:lnTo>
                  <a:close/>
                </a:path>
                <a:path w="684529" h="1094739">
                  <a:moveTo>
                    <a:pt x="293115" y="156463"/>
                  </a:moveTo>
                  <a:lnTo>
                    <a:pt x="254253" y="156463"/>
                  </a:lnTo>
                  <a:lnTo>
                    <a:pt x="254253" y="195325"/>
                  </a:lnTo>
                  <a:lnTo>
                    <a:pt x="136906" y="195325"/>
                  </a:lnTo>
                  <a:lnTo>
                    <a:pt x="136906" y="234568"/>
                  </a:lnTo>
                  <a:lnTo>
                    <a:pt x="254253" y="234568"/>
                  </a:lnTo>
                  <a:lnTo>
                    <a:pt x="254253" y="273684"/>
                  </a:lnTo>
                  <a:lnTo>
                    <a:pt x="136906" y="273684"/>
                  </a:lnTo>
                  <a:lnTo>
                    <a:pt x="136906" y="312546"/>
                  </a:lnTo>
                  <a:lnTo>
                    <a:pt x="254253" y="312546"/>
                  </a:lnTo>
                  <a:lnTo>
                    <a:pt x="254253" y="351789"/>
                  </a:lnTo>
                  <a:lnTo>
                    <a:pt x="293115" y="351789"/>
                  </a:lnTo>
                  <a:lnTo>
                    <a:pt x="293115" y="156463"/>
                  </a:lnTo>
                  <a:close/>
                </a:path>
                <a:path w="684529" h="1094739">
                  <a:moveTo>
                    <a:pt x="449707" y="156463"/>
                  </a:moveTo>
                  <a:lnTo>
                    <a:pt x="410463" y="156463"/>
                  </a:lnTo>
                  <a:lnTo>
                    <a:pt x="410463" y="351789"/>
                  </a:lnTo>
                  <a:lnTo>
                    <a:pt x="449707" y="351789"/>
                  </a:lnTo>
                  <a:lnTo>
                    <a:pt x="449707" y="312546"/>
                  </a:lnTo>
                  <a:lnTo>
                    <a:pt x="645032" y="312546"/>
                  </a:lnTo>
                  <a:lnTo>
                    <a:pt x="645032" y="273684"/>
                  </a:lnTo>
                  <a:lnTo>
                    <a:pt x="449707" y="273684"/>
                  </a:lnTo>
                  <a:lnTo>
                    <a:pt x="449707" y="234568"/>
                  </a:lnTo>
                  <a:lnTo>
                    <a:pt x="645032" y="234568"/>
                  </a:lnTo>
                  <a:lnTo>
                    <a:pt x="645032" y="195325"/>
                  </a:lnTo>
                  <a:lnTo>
                    <a:pt x="449707" y="195325"/>
                  </a:lnTo>
                  <a:lnTo>
                    <a:pt x="449707" y="156463"/>
                  </a:lnTo>
                  <a:close/>
                </a:path>
                <a:path w="684529" h="1094739">
                  <a:moveTo>
                    <a:pt x="645032" y="234568"/>
                  </a:moveTo>
                  <a:lnTo>
                    <a:pt x="606171" y="234568"/>
                  </a:lnTo>
                  <a:lnTo>
                    <a:pt x="606171" y="273684"/>
                  </a:lnTo>
                  <a:lnTo>
                    <a:pt x="645032" y="273684"/>
                  </a:lnTo>
                  <a:lnTo>
                    <a:pt x="645032" y="234568"/>
                  </a:lnTo>
                  <a:close/>
                </a:path>
                <a:path w="684529" h="1094739">
                  <a:moveTo>
                    <a:pt x="645032" y="156463"/>
                  </a:moveTo>
                  <a:lnTo>
                    <a:pt x="606171" y="156463"/>
                  </a:lnTo>
                  <a:lnTo>
                    <a:pt x="606171" y="195325"/>
                  </a:lnTo>
                  <a:lnTo>
                    <a:pt x="645032" y="195325"/>
                  </a:lnTo>
                  <a:lnTo>
                    <a:pt x="645032" y="156463"/>
                  </a:lnTo>
                  <a:close/>
                </a:path>
                <a:path w="684529" h="1094739">
                  <a:moveTo>
                    <a:pt x="625728" y="0"/>
                  </a:moveTo>
                  <a:lnTo>
                    <a:pt x="469264" y="0"/>
                  </a:lnTo>
                  <a:lnTo>
                    <a:pt x="464058" y="634"/>
                  </a:lnTo>
                  <a:lnTo>
                    <a:pt x="449707" y="19557"/>
                  </a:lnTo>
                  <a:lnTo>
                    <a:pt x="449707" y="58419"/>
                  </a:lnTo>
                  <a:lnTo>
                    <a:pt x="448563" y="69087"/>
                  </a:lnTo>
                  <a:lnTo>
                    <a:pt x="428625" y="103504"/>
                  </a:lnTo>
                  <a:lnTo>
                    <a:pt x="391160" y="117220"/>
                  </a:lnTo>
                  <a:lnTo>
                    <a:pt x="469264" y="117220"/>
                  </a:lnTo>
                  <a:lnTo>
                    <a:pt x="488188" y="71119"/>
                  </a:lnTo>
                  <a:lnTo>
                    <a:pt x="488823" y="58419"/>
                  </a:lnTo>
                  <a:lnTo>
                    <a:pt x="488823" y="39242"/>
                  </a:lnTo>
                  <a:lnTo>
                    <a:pt x="645032" y="39242"/>
                  </a:lnTo>
                  <a:lnTo>
                    <a:pt x="645032" y="19557"/>
                  </a:lnTo>
                  <a:lnTo>
                    <a:pt x="644398" y="14477"/>
                  </a:lnTo>
                  <a:lnTo>
                    <a:pt x="642620" y="10032"/>
                  </a:lnTo>
                  <a:lnTo>
                    <a:pt x="639572" y="5841"/>
                  </a:lnTo>
                  <a:lnTo>
                    <a:pt x="635126" y="2412"/>
                  </a:lnTo>
                  <a:lnTo>
                    <a:pt x="630554" y="634"/>
                  </a:lnTo>
                  <a:lnTo>
                    <a:pt x="6257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096889" y="1784857"/>
              <a:ext cx="547370" cy="898525"/>
            </a:xfrm>
            <a:custGeom>
              <a:avLst/>
              <a:gdLst/>
              <a:ahLst/>
              <a:cxnLst/>
              <a:rect l="l" t="t" r="r" b="b"/>
              <a:pathLst>
                <a:path w="547370" h="898525">
                  <a:moveTo>
                    <a:pt x="352044" y="859663"/>
                  </a:moveTo>
                  <a:lnTo>
                    <a:pt x="352044" y="898525"/>
                  </a:lnTo>
                  <a:lnTo>
                    <a:pt x="508508" y="898525"/>
                  </a:lnTo>
                  <a:lnTo>
                    <a:pt x="508508" y="859663"/>
                  </a:lnTo>
                  <a:lnTo>
                    <a:pt x="352044" y="859663"/>
                  </a:lnTo>
                  <a:close/>
                </a:path>
                <a:path w="547370" h="898525">
                  <a:moveTo>
                    <a:pt x="352044" y="781303"/>
                  </a:moveTo>
                  <a:lnTo>
                    <a:pt x="352044" y="820546"/>
                  </a:lnTo>
                  <a:lnTo>
                    <a:pt x="508508" y="820546"/>
                  </a:lnTo>
                  <a:lnTo>
                    <a:pt x="508508" y="781303"/>
                  </a:lnTo>
                  <a:lnTo>
                    <a:pt x="352044" y="781303"/>
                  </a:lnTo>
                  <a:close/>
                </a:path>
                <a:path w="547370" h="898525">
                  <a:moveTo>
                    <a:pt x="352044" y="703199"/>
                  </a:moveTo>
                  <a:lnTo>
                    <a:pt x="352044" y="742441"/>
                  </a:lnTo>
                  <a:lnTo>
                    <a:pt x="508508" y="742441"/>
                  </a:lnTo>
                  <a:lnTo>
                    <a:pt x="508508" y="703199"/>
                  </a:lnTo>
                  <a:lnTo>
                    <a:pt x="352044" y="703199"/>
                  </a:lnTo>
                  <a:close/>
                </a:path>
                <a:path w="547370" h="898525">
                  <a:moveTo>
                    <a:pt x="195452" y="703199"/>
                  </a:moveTo>
                  <a:lnTo>
                    <a:pt x="195452" y="898525"/>
                  </a:lnTo>
                  <a:lnTo>
                    <a:pt x="312800" y="898525"/>
                  </a:lnTo>
                  <a:lnTo>
                    <a:pt x="312800" y="703199"/>
                  </a:lnTo>
                  <a:lnTo>
                    <a:pt x="195452" y="703199"/>
                  </a:lnTo>
                  <a:close/>
                </a:path>
                <a:path w="547370" h="898525">
                  <a:moveTo>
                    <a:pt x="391160" y="625220"/>
                  </a:moveTo>
                  <a:lnTo>
                    <a:pt x="391160" y="664337"/>
                  </a:lnTo>
                  <a:lnTo>
                    <a:pt x="547369" y="664337"/>
                  </a:lnTo>
                  <a:lnTo>
                    <a:pt x="547369" y="625220"/>
                  </a:lnTo>
                  <a:lnTo>
                    <a:pt x="391160" y="625220"/>
                  </a:lnTo>
                  <a:close/>
                </a:path>
                <a:path w="547370" h="898525">
                  <a:moveTo>
                    <a:pt x="391160" y="547115"/>
                  </a:moveTo>
                  <a:lnTo>
                    <a:pt x="391160" y="585977"/>
                  </a:lnTo>
                  <a:lnTo>
                    <a:pt x="547369" y="585977"/>
                  </a:lnTo>
                  <a:lnTo>
                    <a:pt x="547369" y="547115"/>
                  </a:lnTo>
                  <a:lnTo>
                    <a:pt x="391160" y="547115"/>
                  </a:lnTo>
                  <a:close/>
                </a:path>
                <a:path w="547370" h="898525">
                  <a:moveTo>
                    <a:pt x="391160" y="468756"/>
                  </a:moveTo>
                  <a:lnTo>
                    <a:pt x="391160" y="507872"/>
                  </a:lnTo>
                  <a:lnTo>
                    <a:pt x="547369" y="507872"/>
                  </a:lnTo>
                  <a:lnTo>
                    <a:pt x="547369" y="468756"/>
                  </a:lnTo>
                  <a:lnTo>
                    <a:pt x="391160" y="468756"/>
                  </a:lnTo>
                  <a:close/>
                </a:path>
                <a:path w="547370" h="898525">
                  <a:moveTo>
                    <a:pt x="234696" y="468756"/>
                  </a:moveTo>
                  <a:lnTo>
                    <a:pt x="234696" y="664337"/>
                  </a:lnTo>
                  <a:lnTo>
                    <a:pt x="352044" y="664337"/>
                  </a:lnTo>
                  <a:lnTo>
                    <a:pt x="352044" y="468756"/>
                  </a:lnTo>
                  <a:lnTo>
                    <a:pt x="234696" y="468756"/>
                  </a:lnTo>
                  <a:close/>
                </a:path>
                <a:path w="547370" h="898525">
                  <a:moveTo>
                    <a:pt x="293497" y="390651"/>
                  </a:moveTo>
                  <a:lnTo>
                    <a:pt x="293497" y="429894"/>
                  </a:lnTo>
                  <a:lnTo>
                    <a:pt x="449707" y="429894"/>
                  </a:lnTo>
                  <a:lnTo>
                    <a:pt x="449707" y="390651"/>
                  </a:lnTo>
                  <a:lnTo>
                    <a:pt x="293497" y="390651"/>
                  </a:lnTo>
                  <a:close/>
                </a:path>
                <a:path w="547370" h="898525">
                  <a:moveTo>
                    <a:pt x="293497" y="312546"/>
                  </a:moveTo>
                  <a:lnTo>
                    <a:pt x="293497" y="351408"/>
                  </a:lnTo>
                  <a:lnTo>
                    <a:pt x="449707" y="351408"/>
                  </a:lnTo>
                  <a:lnTo>
                    <a:pt x="449707" y="312546"/>
                  </a:lnTo>
                  <a:lnTo>
                    <a:pt x="293497" y="312546"/>
                  </a:lnTo>
                  <a:close/>
                </a:path>
                <a:path w="547370" h="898525">
                  <a:moveTo>
                    <a:pt x="293497" y="234187"/>
                  </a:moveTo>
                  <a:lnTo>
                    <a:pt x="293497" y="273430"/>
                  </a:lnTo>
                  <a:lnTo>
                    <a:pt x="449707" y="273430"/>
                  </a:lnTo>
                  <a:lnTo>
                    <a:pt x="449707" y="234187"/>
                  </a:lnTo>
                  <a:lnTo>
                    <a:pt x="293497" y="234187"/>
                  </a:lnTo>
                  <a:close/>
                </a:path>
                <a:path w="547370" h="898525">
                  <a:moveTo>
                    <a:pt x="136906" y="234187"/>
                  </a:moveTo>
                  <a:lnTo>
                    <a:pt x="136906" y="429894"/>
                  </a:lnTo>
                  <a:lnTo>
                    <a:pt x="254253" y="429894"/>
                  </a:lnTo>
                  <a:lnTo>
                    <a:pt x="254253" y="234187"/>
                  </a:lnTo>
                  <a:lnTo>
                    <a:pt x="136906" y="234187"/>
                  </a:lnTo>
                  <a:close/>
                </a:path>
                <a:path w="547370" h="898525">
                  <a:moveTo>
                    <a:pt x="352044" y="156082"/>
                  </a:moveTo>
                  <a:lnTo>
                    <a:pt x="352044" y="195325"/>
                  </a:lnTo>
                  <a:lnTo>
                    <a:pt x="508508" y="195325"/>
                  </a:lnTo>
                  <a:lnTo>
                    <a:pt x="508508" y="156082"/>
                  </a:lnTo>
                  <a:lnTo>
                    <a:pt x="352044" y="156082"/>
                  </a:lnTo>
                  <a:close/>
                </a:path>
                <a:path w="547370" h="898525">
                  <a:moveTo>
                    <a:pt x="352044" y="78104"/>
                  </a:moveTo>
                  <a:lnTo>
                    <a:pt x="352044" y="117220"/>
                  </a:lnTo>
                  <a:lnTo>
                    <a:pt x="508508" y="117220"/>
                  </a:lnTo>
                  <a:lnTo>
                    <a:pt x="508508" y="78104"/>
                  </a:lnTo>
                  <a:lnTo>
                    <a:pt x="352044" y="78104"/>
                  </a:lnTo>
                  <a:close/>
                </a:path>
                <a:path w="547370" h="898525">
                  <a:moveTo>
                    <a:pt x="352044" y="0"/>
                  </a:moveTo>
                  <a:lnTo>
                    <a:pt x="352044" y="38862"/>
                  </a:lnTo>
                  <a:lnTo>
                    <a:pt x="508508" y="38862"/>
                  </a:lnTo>
                  <a:lnTo>
                    <a:pt x="508508" y="0"/>
                  </a:lnTo>
                  <a:lnTo>
                    <a:pt x="352044" y="0"/>
                  </a:lnTo>
                  <a:close/>
                </a:path>
                <a:path w="547370" h="898525">
                  <a:moveTo>
                    <a:pt x="195452" y="0"/>
                  </a:moveTo>
                  <a:lnTo>
                    <a:pt x="195452" y="195325"/>
                  </a:lnTo>
                  <a:lnTo>
                    <a:pt x="312800" y="195325"/>
                  </a:lnTo>
                  <a:lnTo>
                    <a:pt x="312800" y="0"/>
                  </a:lnTo>
                  <a:lnTo>
                    <a:pt x="195452" y="0"/>
                  </a:lnTo>
                  <a:close/>
                </a:path>
                <a:path w="547370" h="898525">
                  <a:moveTo>
                    <a:pt x="0" y="0"/>
                  </a:moveTo>
                  <a:lnTo>
                    <a:pt x="0" y="195325"/>
                  </a:lnTo>
                  <a:lnTo>
                    <a:pt x="156590" y="195325"/>
                  </a:lnTo>
                  <a:lnTo>
                    <a:pt x="156590" y="156082"/>
                  </a:lnTo>
                  <a:lnTo>
                    <a:pt x="39243" y="156082"/>
                  </a:lnTo>
                  <a:lnTo>
                    <a:pt x="39243" y="117220"/>
                  </a:lnTo>
                  <a:lnTo>
                    <a:pt x="156590" y="117220"/>
                  </a:lnTo>
                  <a:lnTo>
                    <a:pt x="156590" y="78104"/>
                  </a:lnTo>
                  <a:lnTo>
                    <a:pt x="39243" y="78104"/>
                  </a:lnTo>
                  <a:lnTo>
                    <a:pt x="39243" y="38862"/>
                  </a:lnTo>
                  <a:lnTo>
                    <a:pt x="156590" y="38862"/>
                  </a:lnTo>
                  <a:lnTo>
                    <a:pt x="15659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7602" y="1666747"/>
              <a:ext cx="138684" cy="79755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999226" y="1628393"/>
              <a:ext cx="684530" cy="1094740"/>
            </a:xfrm>
            <a:custGeom>
              <a:avLst/>
              <a:gdLst/>
              <a:ahLst/>
              <a:cxnLst/>
              <a:rect l="l" t="t" r="r" b="b"/>
              <a:pathLst>
                <a:path w="684529" h="1094739">
                  <a:moveTo>
                    <a:pt x="625728" y="0"/>
                  </a:moveTo>
                  <a:lnTo>
                    <a:pt x="645032" y="19557"/>
                  </a:lnTo>
                  <a:lnTo>
                    <a:pt x="645032" y="58419"/>
                  </a:lnTo>
                  <a:lnTo>
                    <a:pt x="632332" y="106552"/>
                  </a:lnTo>
                  <a:lnTo>
                    <a:pt x="625728" y="117220"/>
                  </a:lnTo>
                  <a:lnTo>
                    <a:pt x="645032" y="136905"/>
                  </a:lnTo>
                  <a:lnTo>
                    <a:pt x="645032" y="371347"/>
                  </a:lnTo>
                  <a:lnTo>
                    <a:pt x="625728" y="390651"/>
                  </a:lnTo>
                  <a:lnTo>
                    <a:pt x="586613" y="390651"/>
                  </a:lnTo>
                  <a:lnTo>
                    <a:pt x="586613" y="586358"/>
                  </a:lnTo>
                  <a:lnTo>
                    <a:pt x="664718" y="586358"/>
                  </a:lnTo>
                  <a:lnTo>
                    <a:pt x="669798" y="586993"/>
                  </a:lnTo>
                  <a:lnTo>
                    <a:pt x="684276" y="605535"/>
                  </a:lnTo>
                  <a:lnTo>
                    <a:pt x="684276" y="840104"/>
                  </a:lnTo>
                  <a:lnTo>
                    <a:pt x="664718" y="859663"/>
                  </a:lnTo>
                  <a:lnTo>
                    <a:pt x="645032" y="859663"/>
                  </a:lnTo>
                  <a:lnTo>
                    <a:pt x="645032" y="1074673"/>
                  </a:lnTo>
                  <a:lnTo>
                    <a:pt x="625728" y="1094231"/>
                  </a:lnTo>
                  <a:lnTo>
                    <a:pt x="195452" y="1094231"/>
                  </a:lnTo>
                  <a:lnTo>
                    <a:pt x="195452" y="1054989"/>
                  </a:lnTo>
                  <a:lnTo>
                    <a:pt x="254253" y="1054989"/>
                  </a:lnTo>
                  <a:lnTo>
                    <a:pt x="254253" y="1016126"/>
                  </a:lnTo>
                  <a:lnTo>
                    <a:pt x="215011" y="1016126"/>
                  </a:lnTo>
                  <a:lnTo>
                    <a:pt x="215011" y="977010"/>
                  </a:lnTo>
                  <a:lnTo>
                    <a:pt x="254253" y="977010"/>
                  </a:lnTo>
                  <a:lnTo>
                    <a:pt x="254253" y="937767"/>
                  </a:lnTo>
                  <a:lnTo>
                    <a:pt x="215011" y="937767"/>
                  </a:lnTo>
                  <a:lnTo>
                    <a:pt x="215011" y="898905"/>
                  </a:lnTo>
                  <a:lnTo>
                    <a:pt x="254253" y="898905"/>
                  </a:lnTo>
                  <a:lnTo>
                    <a:pt x="254253" y="859663"/>
                  </a:lnTo>
                  <a:lnTo>
                    <a:pt x="156590" y="859663"/>
                  </a:lnTo>
                  <a:lnTo>
                    <a:pt x="156590" y="820801"/>
                  </a:lnTo>
                  <a:lnTo>
                    <a:pt x="293115" y="820801"/>
                  </a:lnTo>
                  <a:lnTo>
                    <a:pt x="293115" y="781684"/>
                  </a:lnTo>
                  <a:lnTo>
                    <a:pt x="215011" y="781684"/>
                  </a:lnTo>
                  <a:lnTo>
                    <a:pt x="215011" y="742441"/>
                  </a:lnTo>
                  <a:lnTo>
                    <a:pt x="293115" y="742441"/>
                  </a:lnTo>
                  <a:lnTo>
                    <a:pt x="293115" y="703579"/>
                  </a:lnTo>
                  <a:lnTo>
                    <a:pt x="215011" y="703579"/>
                  </a:lnTo>
                  <a:lnTo>
                    <a:pt x="215011" y="664336"/>
                  </a:lnTo>
                  <a:lnTo>
                    <a:pt x="293115" y="664336"/>
                  </a:lnTo>
                  <a:lnTo>
                    <a:pt x="293115" y="625220"/>
                  </a:lnTo>
                  <a:lnTo>
                    <a:pt x="175768" y="625220"/>
                  </a:lnTo>
                  <a:lnTo>
                    <a:pt x="175768" y="586358"/>
                  </a:lnTo>
                  <a:lnTo>
                    <a:pt x="195452" y="586358"/>
                  </a:lnTo>
                  <a:lnTo>
                    <a:pt x="195452" y="547115"/>
                  </a:lnTo>
                  <a:lnTo>
                    <a:pt x="136906" y="547115"/>
                  </a:lnTo>
                  <a:lnTo>
                    <a:pt x="136906" y="507872"/>
                  </a:lnTo>
                  <a:lnTo>
                    <a:pt x="195452" y="507872"/>
                  </a:lnTo>
                  <a:lnTo>
                    <a:pt x="195452" y="469010"/>
                  </a:lnTo>
                  <a:lnTo>
                    <a:pt x="78104" y="469010"/>
                  </a:lnTo>
                  <a:lnTo>
                    <a:pt x="78104" y="429894"/>
                  </a:lnTo>
                  <a:lnTo>
                    <a:pt x="195452" y="429894"/>
                  </a:lnTo>
                  <a:lnTo>
                    <a:pt x="195452" y="390651"/>
                  </a:lnTo>
                  <a:lnTo>
                    <a:pt x="39243" y="390651"/>
                  </a:lnTo>
                  <a:lnTo>
                    <a:pt x="39243" y="429894"/>
                  </a:lnTo>
                  <a:lnTo>
                    <a:pt x="0" y="429894"/>
                  </a:lnTo>
                  <a:lnTo>
                    <a:pt x="0" y="371347"/>
                  </a:lnTo>
                  <a:lnTo>
                    <a:pt x="635" y="366267"/>
                  </a:lnTo>
                  <a:lnTo>
                    <a:pt x="19558" y="351789"/>
                  </a:lnTo>
                  <a:lnTo>
                    <a:pt x="58547" y="351789"/>
                  </a:lnTo>
                  <a:lnTo>
                    <a:pt x="58547" y="136905"/>
                  </a:lnTo>
                  <a:lnTo>
                    <a:pt x="78104" y="117220"/>
                  </a:lnTo>
                  <a:lnTo>
                    <a:pt x="391160" y="117220"/>
                  </a:lnTo>
                  <a:lnTo>
                    <a:pt x="401827" y="116204"/>
                  </a:lnTo>
                  <a:lnTo>
                    <a:pt x="435863" y="96265"/>
                  </a:lnTo>
                  <a:lnTo>
                    <a:pt x="449707" y="58419"/>
                  </a:lnTo>
                  <a:lnTo>
                    <a:pt x="449707" y="19557"/>
                  </a:lnTo>
                  <a:lnTo>
                    <a:pt x="450341" y="14477"/>
                  </a:lnTo>
                  <a:lnTo>
                    <a:pt x="469264" y="0"/>
                  </a:lnTo>
                  <a:lnTo>
                    <a:pt x="62572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69140" cy="1030605"/>
            <a:chOff x="0" y="0"/>
            <a:chExt cx="12169140" cy="10306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496096" cy="96959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0"/>
              <a:ext cx="9403080" cy="820419"/>
            </a:xfrm>
            <a:custGeom>
              <a:avLst/>
              <a:gdLst/>
              <a:ahLst/>
              <a:cxnLst/>
              <a:rect l="l" t="t" r="r" b="b"/>
              <a:pathLst>
                <a:path w="9403080" h="820419">
                  <a:moveTo>
                    <a:pt x="9403080" y="0"/>
                  </a:moveTo>
                  <a:lnTo>
                    <a:pt x="0" y="0"/>
                  </a:lnTo>
                  <a:lnTo>
                    <a:pt x="0" y="819912"/>
                  </a:lnTo>
                  <a:lnTo>
                    <a:pt x="8531733" y="819912"/>
                  </a:lnTo>
                  <a:lnTo>
                    <a:pt x="940308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0788" y="0"/>
              <a:ext cx="1600200" cy="100888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720328" y="0"/>
              <a:ext cx="1341120" cy="841375"/>
            </a:xfrm>
            <a:custGeom>
              <a:avLst/>
              <a:gdLst/>
              <a:ahLst/>
              <a:cxnLst/>
              <a:rect l="l" t="t" r="r" b="b"/>
              <a:pathLst>
                <a:path w="1341120" h="841375">
                  <a:moveTo>
                    <a:pt x="1341120" y="0"/>
                  </a:moveTo>
                  <a:lnTo>
                    <a:pt x="848360" y="0"/>
                  </a:lnTo>
                  <a:lnTo>
                    <a:pt x="0" y="841248"/>
                  </a:lnTo>
                  <a:lnTo>
                    <a:pt x="492760" y="841248"/>
                  </a:lnTo>
                  <a:lnTo>
                    <a:pt x="134112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20200" y="0"/>
              <a:ext cx="1641348" cy="101041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9349740" y="0"/>
              <a:ext cx="1344295" cy="843280"/>
            </a:xfrm>
            <a:custGeom>
              <a:avLst/>
              <a:gdLst/>
              <a:ahLst/>
              <a:cxnLst/>
              <a:rect l="l" t="t" r="r" b="b"/>
              <a:pathLst>
                <a:path w="1344295" h="843280">
                  <a:moveTo>
                    <a:pt x="1343799" y="0"/>
                  </a:moveTo>
                  <a:lnTo>
                    <a:pt x="850912" y="0"/>
                  </a:lnTo>
                  <a:lnTo>
                    <a:pt x="0" y="842772"/>
                  </a:lnTo>
                  <a:lnTo>
                    <a:pt x="492886" y="842772"/>
                  </a:lnTo>
                  <a:lnTo>
                    <a:pt x="134379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3328" y="0"/>
              <a:ext cx="1644396" cy="101346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992868" y="0"/>
              <a:ext cx="1347470" cy="845819"/>
            </a:xfrm>
            <a:custGeom>
              <a:avLst/>
              <a:gdLst/>
              <a:ahLst/>
              <a:cxnLst/>
              <a:rect l="l" t="t" r="r" b="b"/>
              <a:pathLst>
                <a:path w="1347470" h="845819">
                  <a:moveTo>
                    <a:pt x="1346860" y="0"/>
                  </a:moveTo>
                  <a:lnTo>
                    <a:pt x="853719" y="0"/>
                  </a:lnTo>
                  <a:lnTo>
                    <a:pt x="0" y="845820"/>
                  </a:lnTo>
                  <a:lnTo>
                    <a:pt x="493140" y="845820"/>
                  </a:lnTo>
                  <a:lnTo>
                    <a:pt x="134686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07980" y="0"/>
              <a:ext cx="1661160" cy="1030224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0637519" y="0"/>
              <a:ext cx="1363980" cy="862965"/>
            </a:xfrm>
            <a:custGeom>
              <a:avLst/>
              <a:gdLst/>
              <a:ahLst/>
              <a:cxnLst/>
              <a:rect l="l" t="t" r="r" b="b"/>
              <a:pathLst>
                <a:path w="1363979" h="862965">
                  <a:moveTo>
                    <a:pt x="1363614" y="0"/>
                  </a:moveTo>
                  <a:lnTo>
                    <a:pt x="870854" y="0"/>
                  </a:lnTo>
                  <a:lnTo>
                    <a:pt x="0" y="862584"/>
                  </a:lnTo>
                  <a:lnTo>
                    <a:pt x="492759" y="862584"/>
                  </a:lnTo>
                  <a:lnTo>
                    <a:pt x="136361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36270" y="201548"/>
            <a:ext cx="76815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Verdana"/>
                <a:cs typeface="Verdana"/>
              </a:rPr>
              <a:t>Economical</a:t>
            </a:r>
            <a:r>
              <a:rPr dirty="0" sz="36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80">
                <a:solidFill>
                  <a:srgbClr val="FFFFFF"/>
                </a:solidFill>
                <a:latin typeface="Verdana"/>
                <a:cs typeface="Verdana"/>
              </a:rPr>
              <a:t>Trend</a:t>
            </a:r>
            <a:r>
              <a:rPr dirty="0" sz="3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409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3600" spc="-409" b="1">
                <a:solidFill>
                  <a:srgbClr val="FFFFFF"/>
                </a:solidFill>
                <a:latin typeface="Tahoma"/>
                <a:cs typeface="Tahoma"/>
              </a:rPr>
              <a:t>PESTEL</a:t>
            </a:r>
            <a:r>
              <a:rPr dirty="0" sz="3600" spc="-409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dirty="0" sz="36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2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0" y="0"/>
            <a:ext cx="12192000" cy="2962910"/>
            <a:chOff x="0" y="0"/>
            <a:chExt cx="12192000" cy="2962910"/>
          </a:xfrm>
        </p:grpSpPr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054579"/>
              <a:ext cx="1964485" cy="1908091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063" y="1187196"/>
              <a:ext cx="1656588" cy="1662683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0" y="1051560"/>
              <a:ext cx="1920239" cy="1828800"/>
            </a:xfrm>
            <a:custGeom>
              <a:avLst/>
              <a:gdLst/>
              <a:ahLst/>
              <a:cxnLst/>
              <a:rect l="l" t="t" r="r" b="b"/>
              <a:pathLst>
                <a:path w="1920239" h="1828800">
                  <a:moveTo>
                    <a:pt x="1920239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1920239" y="1828800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0" y="1051560"/>
            <a:ext cx="1920239" cy="1828800"/>
          </a:xfrm>
          <a:prstGeom prst="rect">
            <a:avLst/>
          </a:prstGeom>
        </p:spPr>
        <p:txBody>
          <a:bodyPr wrap="square" lIns="0" tIns="2965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335"/>
              </a:spcBef>
            </a:pPr>
            <a:r>
              <a:rPr dirty="0" sz="4800" spc="-5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Political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993378" y="1059180"/>
            <a:ext cx="2009139" cy="1911350"/>
            <a:chOff x="1993378" y="1059180"/>
            <a:chExt cx="2009139" cy="1911350"/>
          </a:xfrm>
        </p:grpSpPr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3378" y="1062199"/>
              <a:ext cx="2008659" cy="1908091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34540" y="1194816"/>
              <a:ext cx="1926336" cy="1662683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2037588" y="1059180"/>
              <a:ext cx="1920239" cy="1828800"/>
            </a:xfrm>
            <a:custGeom>
              <a:avLst/>
              <a:gdLst/>
              <a:ahLst/>
              <a:cxnLst/>
              <a:rect l="l" t="t" r="r" b="b"/>
              <a:pathLst>
                <a:path w="1920239" h="1828800">
                  <a:moveTo>
                    <a:pt x="1920239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1920239" y="1828800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2037588" y="1059180"/>
            <a:ext cx="1920239" cy="1828800"/>
          </a:xfrm>
          <a:prstGeom prst="rect">
            <a:avLst/>
          </a:prstGeom>
        </p:spPr>
        <p:txBody>
          <a:bodyPr wrap="square" lIns="0" tIns="29591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330"/>
              </a:spcBef>
            </a:pPr>
            <a:r>
              <a:rPr dirty="0" sz="4800" spc="-5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48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  <a:spcBef>
                <a:spcPts val="125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Economic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4043158" y="1051560"/>
            <a:ext cx="2009139" cy="1911350"/>
            <a:chOff x="4043158" y="1051560"/>
            <a:chExt cx="2009139" cy="1911350"/>
          </a:xfrm>
        </p:grpSpPr>
        <p:pic>
          <p:nvPicPr>
            <p:cNvPr id="27" name="object 2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43158" y="1054579"/>
              <a:ext cx="2008659" cy="1908091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63211" y="1187196"/>
              <a:ext cx="1367027" cy="1662683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4087367" y="1051560"/>
              <a:ext cx="1920239" cy="1828800"/>
            </a:xfrm>
            <a:custGeom>
              <a:avLst/>
              <a:gdLst/>
              <a:ahLst/>
              <a:cxnLst/>
              <a:rect l="l" t="t" r="r" b="b"/>
              <a:pathLst>
                <a:path w="1920239" h="1828800">
                  <a:moveTo>
                    <a:pt x="1920239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1920239" y="1828800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4087367" y="1051560"/>
            <a:ext cx="1920239" cy="1828800"/>
          </a:xfrm>
          <a:prstGeom prst="rect">
            <a:avLst/>
          </a:prstGeom>
        </p:spPr>
        <p:txBody>
          <a:bodyPr wrap="square" lIns="0" tIns="29591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2330"/>
              </a:spcBef>
            </a:pPr>
            <a:r>
              <a:rPr dirty="0" sz="4800" spc="-5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4800">
              <a:latin typeface="Calibri"/>
              <a:cs typeface="Calibri"/>
            </a:endParaRPr>
          </a:p>
          <a:p>
            <a:pPr algn="ctr" marL="1905">
              <a:lnSpc>
                <a:spcPct val="100000"/>
              </a:lnSpc>
              <a:spcBef>
                <a:spcPts val="125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6039611" y="1065247"/>
            <a:ext cx="2141220" cy="1908175"/>
            <a:chOff x="6039611" y="1065247"/>
            <a:chExt cx="2141220" cy="1908175"/>
          </a:xfrm>
        </p:grpSpPr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5130" y="1065247"/>
              <a:ext cx="2008659" cy="1908091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39611" y="1228344"/>
              <a:ext cx="2141219" cy="1571243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6149340" y="1062227"/>
            <a:ext cx="1920239" cy="1828800"/>
          </a:xfrm>
          <a:prstGeom prst="rect">
            <a:avLst/>
          </a:prstGeom>
          <a:solidFill>
            <a:srgbClr val="404040"/>
          </a:solidFill>
        </p:spPr>
        <p:txBody>
          <a:bodyPr wrap="square" lIns="0" tIns="32639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2570"/>
              </a:spcBef>
            </a:pPr>
            <a:r>
              <a:rPr dirty="0" sz="4800" spc="-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48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  <a:spcBef>
                <a:spcPts val="155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Technological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051292" y="1040891"/>
            <a:ext cx="2275840" cy="1935480"/>
            <a:chOff x="8051292" y="1040891"/>
            <a:chExt cx="2275840" cy="1935480"/>
          </a:xfrm>
        </p:grpSpPr>
        <p:pic>
          <p:nvPicPr>
            <p:cNvPr id="36" name="object 3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21396" y="1040891"/>
              <a:ext cx="2133600" cy="1935479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51292" y="1222247"/>
              <a:ext cx="2275331" cy="1571243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8174735" y="1056132"/>
            <a:ext cx="2026920" cy="1828800"/>
          </a:xfrm>
          <a:prstGeom prst="rect">
            <a:avLst/>
          </a:prstGeom>
          <a:solidFill>
            <a:srgbClr val="585858"/>
          </a:solidFill>
        </p:spPr>
        <p:txBody>
          <a:bodyPr wrap="square" lIns="0" tIns="32702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575"/>
              </a:spcBef>
            </a:pPr>
            <a:r>
              <a:rPr dirty="0" sz="4800" spc="-5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48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  <a:spcBef>
                <a:spcPts val="16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Environmental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0221468" y="1039367"/>
            <a:ext cx="1971039" cy="1935480"/>
            <a:chOff x="10221468" y="1039367"/>
            <a:chExt cx="1971039" cy="1935480"/>
          </a:xfrm>
        </p:grpSpPr>
        <p:pic>
          <p:nvPicPr>
            <p:cNvPr id="40" name="object 4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21468" y="1039367"/>
              <a:ext cx="1970531" cy="1935479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99420" y="1190243"/>
              <a:ext cx="1272540" cy="1662683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10274808" y="1054607"/>
              <a:ext cx="1917700" cy="1828800"/>
            </a:xfrm>
            <a:custGeom>
              <a:avLst/>
              <a:gdLst/>
              <a:ahLst/>
              <a:cxnLst/>
              <a:rect l="l" t="t" r="r" b="b"/>
              <a:pathLst>
                <a:path w="1917700" h="1828800">
                  <a:moveTo>
                    <a:pt x="1917192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1917192" y="1828800"/>
                  </a:lnTo>
                  <a:lnTo>
                    <a:pt x="191719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10259568" y="1337817"/>
            <a:ext cx="1932939" cy="1200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2860">
              <a:lnSpc>
                <a:spcPct val="100000"/>
              </a:lnSpc>
              <a:spcBef>
                <a:spcPts val="100"/>
              </a:spcBef>
            </a:pPr>
            <a:r>
              <a:rPr dirty="0" sz="4800" spc="-5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4800">
              <a:latin typeface="Calibri"/>
              <a:cs typeface="Calibri"/>
            </a:endParaRPr>
          </a:p>
          <a:p>
            <a:pPr algn="ctr" marL="22225">
              <a:lnSpc>
                <a:spcPct val="100000"/>
              </a:lnSpc>
              <a:spcBef>
                <a:spcPts val="125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Legal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89103" y="3002025"/>
            <a:ext cx="1692275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39370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latin typeface="Calibri"/>
                <a:cs typeface="Calibri"/>
              </a:rPr>
              <a:t>Moving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Towards </a:t>
            </a:r>
            <a:r>
              <a:rPr dirty="0" sz="1600" spc="-10">
                <a:latin typeface="Calibri"/>
                <a:cs typeface="Calibri"/>
              </a:rPr>
              <a:t>Stability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92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600" b="1">
                <a:latin typeface="Calibri"/>
                <a:cs typeface="Calibri"/>
              </a:rPr>
              <a:t>BDT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650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Million </a:t>
            </a:r>
            <a:r>
              <a:rPr dirty="0" sz="1600">
                <a:latin typeface="Calibri"/>
                <a:cs typeface="Calibri"/>
              </a:rPr>
              <a:t>yearly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being </a:t>
            </a:r>
            <a:r>
              <a:rPr dirty="0" sz="1600" spc="-10">
                <a:latin typeface="Calibri"/>
                <a:cs typeface="Calibri"/>
              </a:rPr>
              <a:t>distributed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to </a:t>
            </a:r>
            <a:r>
              <a:rPr dirty="0" sz="1600" spc="-20">
                <a:latin typeface="Calibri"/>
                <a:cs typeface="Calibri"/>
              </a:rPr>
              <a:t>Tourism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board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further improvement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of </a:t>
            </a:r>
            <a:r>
              <a:rPr dirty="0" sz="1600" spc="-20">
                <a:latin typeface="Calibri"/>
                <a:cs typeface="Calibri"/>
              </a:rPr>
              <a:t>Tourism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Industry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0" y="1029461"/>
            <a:ext cx="12192000" cy="5518150"/>
            <a:chOff x="0" y="1029461"/>
            <a:chExt cx="12192000" cy="5518150"/>
          </a:xfrm>
        </p:grpSpPr>
        <p:sp>
          <p:nvSpPr>
            <p:cNvPr id="46" name="object 46" descr=""/>
            <p:cNvSpPr/>
            <p:nvPr/>
          </p:nvSpPr>
          <p:spPr>
            <a:xfrm>
              <a:off x="0" y="6542532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972817" y="1029461"/>
              <a:ext cx="8272780" cy="5514340"/>
            </a:xfrm>
            <a:custGeom>
              <a:avLst/>
              <a:gdLst/>
              <a:ahLst/>
              <a:cxnLst/>
              <a:rect l="l" t="t" r="r" b="b"/>
              <a:pathLst>
                <a:path w="8272780" h="5514340">
                  <a:moveTo>
                    <a:pt x="0" y="30479"/>
                  </a:moveTo>
                  <a:lnTo>
                    <a:pt x="0" y="5513997"/>
                  </a:lnTo>
                </a:path>
                <a:path w="8272780" h="5514340">
                  <a:moveTo>
                    <a:pt x="2045208" y="15239"/>
                  </a:moveTo>
                  <a:lnTo>
                    <a:pt x="2045208" y="5498757"/>
                  </a:lnTo>
                </a:path>
                <a:path w="8272780" h="5514340">
                  <a:moveTo>
                    <a:pt x="4090416" y="0"/>
                  </a:moveTo>
                  <a:lnTo>
                    <a:pt x="4090416" y="5483517"/>
                  </a:lnTo>
                </a:path>
                <a:path w="8272780" h="5514340">
                  <a:moveTo>
                    <a:pt x="6149339" y="10667"/>
                  </a:moveTo>
                  <a:lnTo>
                    <a:pt x="6149339" y="5494185"/>
                  </a:lnTo>
                </a:path>
                <a:path w="8272780" h="5514340">
                  <a:moveTo>
                    <a:pt x="8272272" y="21336"/>
                  </a:moveTo>
                  <a:lnTo>
                    <a:pt x="8272272" y="550485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78739" y="6593535"/>
            <a:ext cx="6129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Ahmad,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(2017,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March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26).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 i="1">
                <a:latin typeface="Calibri"/>
                <a:cs typeface="Calibri"/>
              </a:rPr>
              <a:t>Tourism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Industry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in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Bangladesh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Daily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Star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2057780" y="3012693"/>
            <a:ext cx="1878964" cy="3195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8445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600" b="1">
                <a:latin typeface="Calibri"/>
                <a:cs typeface="Calibri"/>
              </a:rPr>
              <a:t>BDT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427.5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Billion; </a:t>
            </a:r>
            <a:r>
              <a:rPr dirty="0" sz="1600">
                <a:latin typeface="Calibri"/>
                <a:cs typeface="Calibri"/>
              </a:rPr>
              <a:t>almost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2.2%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of </a:t>
            </a:r>
            <a:r>
              <a:rPr dirty="0" sz="1600">
                <a:latin typeface="Calibri"/>
                <a:cs typeface="Calibri"/>
              </a:rPr>
              <a:t>total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GDP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2017</a:t>
            </a:r>
            <a:endParaRPr sz="1600">
              <a:latin typeface="Calibri"/>
              <a:cs typeface="Calibri"/>
            </a:endParaRPr>
          </a:p>
          <a:p>
            <a:pPr marL="299085" marR="212090" indent="-287020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rise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0" b="1">
                <a:latin typeface="Calibri"/>
                <a:cs typeface="Calibri"/>
              </a:rPr>
              <a:t>6.1% </a:t>
            </a:r>
            <a:r>
              <a:rPr dirty="0" sz="1600">
                <a:latin typeface="Calibri"/>
                <a:cs typeface="Calibri"/>
              </a:rPr>
              <a:t>over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years </a:t>
            </a:r>
            <a:r>
              <a:rPr dirty="0" sz="1600">
                <a:latin typeface="Calibri"/>
                <a:cs typeface="Calibri"/>
              </a:rPr>
              <a:t>(Source: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WTTC)</a:t>
            </a:r>
            <a:endParaRPr sz="1600">
              <a:latin typeface="Calibri"/>
              <a:cs typeface="Calibri"/>
            </a:endParaRPr>
          </a:p>
          <a:p>
            <a:pPr marL="299085" marR="41910" indent="-287020">
              <a:lnSpc>
                <a:spcPct val="100000"/>
              </a:lnSpc>
              <a:spcBef>
                <a:spcPts val="192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latin typeface="Calibri"/>
                <a:cs typeface="Calibri"/>
              </a:rPr>
              <a:t>Directly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supported </a:t>
            </a:r>
            <a:r>
              <a:rPr dirty="0" sz="1600">
                <a:latin typeface="Calibri"/>
                <a:cs typeface="Calibri"/>
              </a:rPr>
              <a:t>1,178,500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jobs</a:t>
            </a:r>
            <a:endParaRPr sz="1600">
              <a:latin typeface="Calibri"/>
              <a:cs typeface="Calibri"/>
            </a:endParaRPr>
          </a:p>
          <a:p>
            <a:pPr marL="299085" marR="508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amounting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0" b="1">
                <a:latin typeface="Calibri"/>
                <a:cs typeface="Calibri"/>
              </a:rPr>
              <a:t>1.8%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total employment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103623" y="3010661"/>
            <a:ext cx="1847850" cy="3195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387350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600" spc="-10">
                <a:latin typeface="Calibri"/>
                <a:cs typeface="Calibri"/>
              </a:rPr>
              <a:t>Target Demographic: </a:t>
            </a:r>
            <a:r>
              <a:rPr dirty="0" sz="1600" spc="-20">
                <a:latin typeface="Calibri"/>
                <a:cs typeface="Calibri"/>
              </a:rPr>
              <a:t>Youth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(as </a:t>
            </a:r>
            <a:r>
              <a:rPr dirty="0" sz="1600" spc="-10">
                <a:latin typeface="Calibri"/>
                <a:cs typeface="Calibri"/>
              </a:rPr>
              <a:t>influencers)</a:t>
            </a:r>
            <a:endParaRPr sz="1600">
              <a:latin typeface="Calibri"/>
              <a:cs typeface="Calibri"/>
            </a:endParaRPr>
          </a:p>
          <a:p>
            <a:pPr marL="299085" marR="391160" indent="-287020">
              <a:lnSpc>
                <a:spcPct val="100000"/>
              </a:lnSpc>
              <a:spcBef>
                <a:spcPts val="192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600" spc="-10">
                <a:latin typeface="Calibri"/>
                <a:cs typeface="Calibri"/>
              </a:rPr>
              <a:t>Increased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per </a:t>
            </a:r>
            <a:r>
              <a:rPr dirty="0" sz="1600">
                <a:latin typeface="Calibri"/>
                <a:cs typeface="Calibri"/>
              </a:rPr>
              <a:t>capita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income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$1888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(2019)</a:t>
            </a:r>
            <a:endParaRPr sz="1600">
              <a:latin typeface="Calibri"/>
              <a:cs typeface="Calibri"/>
            </a:endParaRPr>
          </a:p>
          <a:p>
            <a:pPr marL="299085" marR="46355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encourages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taking vacations.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latin typeface="Calibri"/>
                <a:cs typeface="Calibri"/>
              </a:rPr>
              <a:t>Increasing</a:t>
            </a:r>
            <a:r>
              <a:rPr dirty="0" sz="1600" spc="-8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number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tourists</a:t>
            </a:r>
            <a:r>
              <a:rPr dirty="0" sz="1600" spc="-20">
                <a:latin typeface="Calibri"/>
                <a:cs typeface="Calibri"/>
              </a:rPr>
              <a:t> YoY.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6149466" y="3021329"/>
            <a:ext cx="1891664" cy="3439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119380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600" b="1">
                <a:latin typeface="Calibri"/>
                <a:cs typeface="Calibri"/>
              </a:rPr>
              <a:t>80.89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Million </a:t>
            </a:r>
            <a:r>
              <a:rPr dirty="0" sz="1600">
                <a:latin typeface="Calibri"/>
                <a:cs typeface="Calibri"/>
              </a:rPr>
              <a:t>internet</a:t>
            </a:r>
            <a:r>
              <a:rPr dirty="0" sz="1600" spc="-9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users </a:t>
            </a:r>
            <a:r>
              <a:rPr dirty="0" sz="1600" spc="-10">
                <a:latin typeface="Calibri"/>
                <a:cs typeface="Calibri"/>
              </a:rPr>
              <a:t>currently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(Source: BRTC)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92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600" b="1">
                <a:latin typeface="Calibri"/>
                <a:cs typeface="Calibri"/>
              </a:rPr>
              <a:t>80.47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Million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Mobile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&amp;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570,000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Broadband </a:t>
            </a:r>
            <a:r>
              <a:rPr dirty="0" sz="1600" spc="-20">
                <a:latin typeface="Calibri"/>
                <a:cs typeface="Calibri"/>
              </a:rPr>
              <a:t>users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299085" algn="l"/>
                <a:tab pos="344805" algn="l"/>
              </a:tabLst>
            </a:pP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b="1">
                <a:latin typeface="Calibri"/>
                <a:cs typeface="Calibri"/>
              </a:rPr>
              <a:t>87%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total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users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between</a:t>
            </a:r>
            <a:r>
              <a:rPr dirty="0" sz="1600" spc="-25">
                <a:latin typeface="Calibri"/>
                <a:cs typeface="Calibri"/>
              </a:rPr>
              <a:t> the </a:t>
            </a:r>
            <a:r>
              <a:rPr dirty="0" sz="1600">
                <a:latin typeface="Calibri"/>
                <a:cs typeface="Calibri"/>
              </a:rPr>
              <a:t>age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18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25 </a:t>
            </a:r>
            <a:r>
              <a:rPr dirty="0" sz="1600">
                <a:latin typeface="Calibri"/>
                <a:cs typeface="Calibri"/>
              </a:rPr>
              <a:t>(Source: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GSMA </a:t>
            </a:r>
            <a:r>
              <a:rPr dirty="0" sz="1600" spc="-10">
                <a:latin typeface="Calibri"/>
                <a:cs typeface="Calibri"/>
              </a:rPr>
              <a:t>Intelligence)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221218" y="3019170"/>
            <a:ext cx="1861820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143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600" spc="-10" b="1">
                <a:latin typeface="Calibri"/>
                <a:cs typeface="Calibri"/>
              </a:rPr>
              <a:t>Awareness </a:t>
            </a:r>
            <a:r>
              <a:rPr dirty="0" sz="1600">
                <a:latin typeface="Calibri"/>
                <a:cs typeface="Calibri"/>
              </a:rPr>
              <a:t>needed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against </a:t>
            </a:r>
            <a:r>
              <a:rPr dirty="0" sz="1600">
                <a:latin typeface="Calibri"/>
                <a:cs typeface="Calibri"/>
              </a:rPr>
              <a:t>Littering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0">
                <a:latin typeface="Calibri"/>
                <a:cs typeface="Calibri"/>
              </a:rPr>
              <a:t> Tourist </a:t>
            </a:r>
            <a:r>
              <a:rPr dirty="0" sz="1600" spc="-10">
                <a:latin typeface="Calibri"/>
                <a:cs typeface="Calibri"/>
              </a:rPr>
              <a:t>Spots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92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latin typeface="Calibri"/>
                <a:cs typeface="Calibri"/>
              </a:rPr>
              <a:t>Risk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Injury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in </a:t>
            </a:r>
            <a:r>
              <a:rPr dirty="0" sz="1600">
                <a:latin typeface="Calibri"/>
                <a:cs typeface="Calibri"/>
              </a:rPr>
              <a:t>cases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taking precautions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during </a:t>
            </a:r>
            <a:r>
              <a:rPr dirty="0" sz="1600">
                <a:latin typeface="Calibri"/>
                <a:cs typeface="Calibri"/>
              </a:rPr>
              <a:t>hiking</a:t>
            </a:r>
            <a:r>
              <a:rPr dirty="0" sz="1600" spc="-25">
                <a:latin typeface="Calibri"/>
                <a:cs typeface="Calibri"/>
              </a:rPr>
              <a:t> and </a:t>
            </a:r>
            <a:r>
              <a:rPr dirty="0" sz="1600" spc="-10">
                <a:latin typeface="Calibri"/>
                <a:cs typeface="Calibri"/>
              </a:rPr>
              <a:t>trekking.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0305668" y="3017011"/>
            <a:ext cx="176212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600" spc="-10">
                <a:latin typeface="Calibri"/>
                <a:cs typeface="Calibri"/>
              </a:rPr>
              <a:t>Regulated </a:t>
            </a:r>
            <a:r>
              <a:rPr dirty="0" sz="1600" spc="-25">
                <a:latin typeface="Calibri"/>
                <a:cs typeface="Calibri"/>
              </a:rPr>
              <a:t>by: </a:t>
            </a:r>
            <a:r>
              <a:rPr dirty="0" sz="1600" spc="-10" b="1">
                <a:latin typeface="Calibri"/>
                <a:cs typeface="Calibri"/>
              </a:rPr>
              <a:t>Bangladesh </a:t>
            </a:r>
            <a:r>
              <a:rPr dirty="0" sz="1600" spc="-20" b="1">
                <a:latin typeface="Calibri"/>
                <a:cs typeface="Calibri"/>
              </a:rPr>
              <a:t>Tourism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Act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spc="-20" b="1">
                <a:latin typeface="Calibri"/>
                <a:cs typeface="Calibri"/>
              </a:rPr>
              <a:t>2013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0305668" y="3992626"/>
            <a:ext cx="17437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600" b="1">
                <a:latin typeface="Calibri"/>
                <a:cs typeface="Calibri"/>
              </a:rPr>
              <a:t>National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30" b="1">
                <a:latin typeface="Calibri"/>
                <a:cs typeface="Calibri"/>
              </a:rPr>
              <a:t>Tourism </a:t>
            </a:r>
            <a:r>
              <a:rPr dirty="0" sz="1600" b="1">
                <a:latin typeface="Calibri"/>
                <a:cs typeface="Calibri"/>
              </a:rPr>
              <a:t>Policy</a:t>
            </a:r>
            <a:r>
              <a:rPr dirty="0" sz="1600" spc="-70" b="1">
                <a:latin typeface="Calibri"/>
                <a:cs typeface="Calibri"/>
              </a:rPr>
              <a:t> </a:t>
            </a:r>
            <a:r>
              <a:rPr dirty="0" sz="1600" spc="-20" b="1">
                <a:latin typeface="Calibri"/>
                <a:cs typeface="Calibri"/>
              </a:rPr>
              <a:t>2010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885" y="201548"/>
            <a:ext cx="2760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 b="1">
                <a:latin typeface="Tahoma"/>
                <a:cs typeface="Tahoma"/>
              </a:rPr>
              <a:t>Fund </a:t>
            </a:r>
            <a:r>
              <a:rPr dirty="0" spc="-125"/>
              <a:t>Raising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0" y="1428178"/>
          <a:ext cx="12268200" cy="3557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7545"/>
                <a:gridCol w="1044575"/>
                <a:gridCol w="598169"/>
                <a:gridCol w="588010"/>
                <a:gridCol w="871854"/>
                <a:gridCol w="648970"/>
                <a:gridCol w="648970"/>
                <a:gridCol w="648970"/>
                <a:gridCol w="648970"/>
                <a:gridCol w="1155700"/>
                <a:gridCol w="648970"/>
                <a:gridCol w="648970"/>
                <a:gridCol w="1115695"/>
                <a:gridCol w="973454"/>
              </a:tblGrid>
              <a:tr h="483870">
                <a:tc gridSpan="1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800" spc="-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Timeline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0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Month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0" b="1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Month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0" b="1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Month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0" b="1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Month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0" b="1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Month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0" b="1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Month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0" b="1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Month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0" b="1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Month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0" b="1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Month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0" b="1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Month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0" b="1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Month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Month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Month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33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600" spc="-20" b="1">
                          <a:latin typeface="Calibri"/>
                          <a:cs typeface="Calibri"/>
                        </a:rPr>
                        <a:t>RR&amp;D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47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Recruiting</a:t>
                      </a:r>
                      <a:r>
                        <a:rPr dirty="0" sz="12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Cost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Collection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Content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Development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3675" marR="154940" indent="-29209">
                        <a:lnSpc>
                          <a:spcPct val="101899"/>
                        </a:lnSpc>
                        <a:spcBef>
                          <a:spcPts val="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Product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Launch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6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47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5,000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491,250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40,000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335">
                <a:tc rowSpan="2">
                  <a:txBody>
                    <a:bodyPr/>
                    <a:lstStyle/>
                    <a:p>
                      <a:pPr marL="404495" marR="334645" indent="-609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Website</a:t>
                      </a:r>
                      <a:r>
                        <a:rPr dirty="0" sz="16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b="1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6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 b="1">
                          <a:latin typeface="Calibri"/>
                          <a:cs typeface="Calibri"/>
                        </a:rPr>
                        <a:t>App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Development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Recruiting</a:t>
                      </a:r>
                      <a:r>
                        <a:rPr dirty="0" sz="12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Cost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Development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Input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6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630,000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32,000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33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48005">
                        <a:lnSpc>
                          <a:spcPct val="100000"/>
                        </a:lnSpc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Operation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90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Workplace Equipment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App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Distribution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Test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Run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Initial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Marketing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6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90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670,000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238,000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135,000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206,500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0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90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Workspace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Rent,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Electricity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Bill,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Internet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Service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Salary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Accountant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6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90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576,000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33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Legal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38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Lawyer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Necessary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Registration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Consulting</a:t>
                      </a:r>
                      <a:r>
                        <a:rPr dirty="0" sz="12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Lawyer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3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8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20,000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96,635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48,000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11510898" y="6258102"/>
            <a:ext cx="5226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0" b="1">
                <a:latin typeface="Calibri"/>
                <a:cs typeface="Calibri"/>
              </a:rPr>
              <a:t>*BDT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35"/>
              <a:t>Initial</a:t>
            </a:r>
            <a:r>
              <a:rPr dirty="0" spc="-215"/>
              <a:t> </a:t>
            </a:r>
            <a:r>
              <a:rPr dirty="0" b="1">
                <a:latin typeface="Tahoma"/>
                <a:cs typeface="Tahoma"/>
              </a:rPr>
              <a:t>Capital</a:t>
            </a:r>
            <a:r>
              <a:rPr dirty="0" spc="-40" b="1">
                <a:latin typeface="Tahoma"/>
                <a:cs typeface="Tahoma"/>
              </a:rPr>
              <a:t> </a:t>
            </a:r>
            <a:r>
              <a:rPr dirty="0" spc="-120" b="1">
                <a:latin typeface="Tahoma"/>
                <a:cs typeface="Tahoma"/>
              </a:rPr>
              <a:t>Expenditure</a:t>
            </a:r>
            <a:r>
              <a:rPr dirty="0" spc="-40" b="1">
                <a:latin typeface="Tahoma"/>
                <a:cs typeface="Tahoma"/>
              </a:rPr>
              <a:t> </a:t>
            </a:r>
            <a:r>
              <a:rPr dirty="0" spc="-10" b="1">
                <a:latin typeface="Tahoma"/>
                <a:cs typeface="Tahoma"/>
              </a:rPr>
              <a:t>(CapEx)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3404234" y="2167001"/>
          <a:ext cx="5459730" cy="2510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4740"/>
                <a:gridCol w="1736089"/>
              </a:tblGrid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Items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Amount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 spc="-20">
                          <a:latin typeface="Calibri"/>
                          <a:cs typeface="Calibri"/>
                        </a:rPr>
                        <a:t>RD&amp;D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 spc="-10">
                          <a:latin typeface="Calibri"/>
                          <a:cs typeface="Calibri"/>
                        </a:rPr>
                        <a:t>536,250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 spc="-10">
                          <a:latin typeface="Calibri"/>
                          <a:cs typeface="Calibri"/>
                        </a:rPr>
                        <a:t>Website</a:t>
                      </a:r>
                      <a:r>
                        <a:rPr dirty="0" sz="21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21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00">
                          <a:latin typeface="Calibri"/>
                          <a:cs typeface="Calibri"/>
                        </a:rPr>
                        <a:t>APP</a:t>
                      </a:r>
                      <a:r>
                        <a:rPr dirty="0" sz="21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00" spc="-10">
                          <a:latin typeface="Calibri"/>
                          <a:cs typeface="Calibri"/>
                        </a:rPr>
                        <a:t>Development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 spc="-10">
                          <a:latin typeface="Calibri"/>
                          <a:cs typeface="Calibri"/>
                        </a:rPr>
                        <a:t>884,000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>
                          <a:latin typeface="Calibri"/>
                          <a:cs typeface="Calibri"/>
                        </a:rPr>
                        <a:t>Workplace</a:t>
                      </a:r>
                      <a:r>
                        <a:rPr dirty="0" sz="21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00" spc="-10">
                          <a:latin typeface="Calibri"/>
                          <a:cs typeface="Calibri"/>
                        </a:rPr>
                        <a:t>Equipment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 spc="-10">
                          <a:latin typeface="Calibri"/>
                          <a:cs typeface="Calibri"/>
                        </a:rPr>
                        <a:t>481,600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>
                          <a:latin typeface="Calibri"/>
                          <a:cs typeface="Calibri"/>
                        </a:rPr>
                        <a:t>Legal</a:t>
                      </a:r>
                      <a:r>
                        <a:rPr dirty="0" sz="21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00" spc="-10">
                          <a:latin typeface="Calibri"/>
                          <a:cs typeface="Calibri"/>
                        </a:rPr>
                        <a:t>Expenditure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 spc="-10">
                          <a:latin typeface="Calibri"/>
                          <a:cs typeface="Calibri"/>
                        </a:rPr>
                        <a:t>96,635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>
                          <a:latin typeface="Calibri"/>
                          <a:cs typeface="Calibri"/>
                        </a:rPr>
                        <a:t>APP</a:t>
                      </a:r>
                      <a:r>
                        <a:rPr dirty="0" sz="2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00" spc="-10">
                          <a:latin typeface="Calibri"/>
                          <a:cs typeface="Calibri"/>
                        </a:rPr>
                        <a:t>Disbursement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 spc="-10">
                          <a:latin typeface="Calibri"/>
                          <a:cs typeface="Calibri"/>
                        </a:rPr>
                        <a:t>238,000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 spc="-10" b="1">
                          <a:latin typeface="Calibri"/>
                          <a:cs typeface="Calibri"/>
                        </a:rPr>
                        <a:t>Total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100" spc="-10" b="1">
                          <a:latin typeface="Calibri"/>
                          <a:cs typeface="Calibri"/>
                        </a:rPr>
                        <a:t>2,236,485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11510898" y="6258102"/>
            <a:ext cx="5226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0" b="1">
                <a:latin typeface="Calibri"/>
                <a:cs typeface="Calibri"/>
              </a:rPr>
              <a:t>*BDT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5829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Net</a:t>
            </a:r>
            <a:r>
              <a:rPr dirty="0" spc="-305"/>
              <a:t> </a:t>
            </a:r>
            <a:r>
              <a:rPr dirty="0" spc="-175" b="1">
                <a:latin typeface="Tahoma"/>
                <a:cs typeface="Tahoma"/>
              </a:rPr>
              <a:t>Working</a:t>
            </a:r>
            <a:r>
              <a:rPr dirty="0" spc="-80" b="1">
                <a:latin typeface="Tahoma"/>
                <a:cs typeface="Tahoma"/>
              </a:rPr>
              <a:t> </a:t>
            </a:r>
            <a:r>
              <a:rPr dirty="0" spc="-10" b="1">
                <a:latin typeface="Tahoma"/>
                <a:cs typeface="Tahoma"/>
              </a:rPr>
              <a:t>Capital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4139310" y="2195957"/>
          <a:ext cx="3989704" cy="2661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655"/>
                <a:gridCol w="1200149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Items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290"/>
                        </a:lnSpc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Amount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 marL="635">
                        <a:lnSpc>
                          <a:spcPts val="2195"/>
                        </a:lnSpc>
                      </a:pPr>
                      <a:r>
                        <a:rPr dirty="0" sz="1900" spc="-45">
                          <a:latin typeface="Calibri"/>
                          <a:cs typeface="Calibri"/>
                        </a:rPr>
                        <a:t>Test </a:t>
                      </a:r>
                      <a:r>
                        <a:rPr dirty="0" sz="1900" spc="-25">
                          <a:latin typeface="Calibri"/>
                          <a:cs typeface="Calibri"/>
                        </a:rPr>
                        <a:t>Run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95"/>
                        </a:lnSpc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135,000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 marL="635">
                        <a:lnSpc>
                          <a:spcPts val="2195"/>
                        </a:lnSpc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Workspace</a:t>
                      </a:r>
                      <a:r>
                        <a:rPr dirty="0" sz="19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20">
                          <a:latin typeface="Calibri"/>
                          <a:cs typeface="Calibri"/>
                        </a:rPr>
                        <a:t>Rent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95"/>
                        </a:lnSpc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280,000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 marL="1270">
                        <a:lnSpc>
                          <a:spcPts val="2195"/>
                        </a:lnSpc>
                      </a:pPr>
                      <a:r>
                        <a:rPr dirty="0" sz="1900">
                          <a:latin typeface="Calibri"/>
                          <a:cs typeface="Calibri"/>
                        </a:rPr>
                        <a:t>Electricity</a:t>
                      </a:r>
                      <a:r>
                        <a:rPr dirty="0" sz="19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20">
                          <a:latin typeface="Calibri"/>
                          <a:cs typeface="Calibri"/>
                        </a:rPr>
                        <a:t>Bill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95"/>
                        </a:lnSpc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72,000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Internet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95"/>
                        </a:lnSpc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24,000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dirty="0" sz="1900">
                          <a:latin typeface="Calibri"/>
                          <a:cs typeface="Calibri"/>
                        </a:rPr>
                        <a:t>Salary</a:t>
                      </a:r>
                      <a:r>
                        <a:rPr dirty="0" sz="19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9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Accountant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95"/>
                        </a:lnSpc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240,000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 marL="635">
                        <a:lnSpc>
                          <a:spcPts val="2195"/>
                        </a:lnSpc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Marketing</a:t>
                      </a:r>
                      <a:r>
                        <a:rPr dirty="0" sz="19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Expense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95"/>
                        </a:lnSpc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206,500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dirty="0" sz="1900">
                          <a:latin typeface="Calibri"/>
                          <a:cs typeface="Calibri"/>
                        </a:rPr>
                        <a:t>Consulting</a:t>
                      </a:r>
                      <a:r>
                        <a:rPr dirty="0" sz="19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Lawyer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95"/>
                        </a:lnSpc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68,000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Total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200"/>
                        </a:lnSpc>
                      </a:pPr>
                      <a:r>
                        <a:rPr dirty="0" sz="1900" spc="-10">
                          <a:latin typeface="Calibri"/>
                          <a:cs typeface="Calibri"/>
                        </a:rPr>
                        <a:t>1,025,500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11510898" y="6258102"/>
            <a:ext cx="5226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0" b="1">
                <a:latin typeface="Calibri"/>
                <a:cs typeface="Calibri"/>
              </a:rPr>
              <a:t>*BDT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59330">
              <a:lnSpc>
                <a:spcPct val="100000"/>
              </a:lnSpc>
              <a:spcBef>
                <a:spcPts val="100"/>
              </a:spcBef>
            </a:pPr>
            <a:r>
              <a:rPr dirty="0" spc="-125" b="1">
                <a:latin typeface="Tahoma"/>
                <a:cs typeface="Tahoma"/>
              </a:rPr>
              <a:t>Bootstrapping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746629" y="1472946"/>
          <a:ext cx="6775450" cy="442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0640"/>
                <a:gridCol w="1819910"/>
                <a:gridCol w="1016634"/>
              </a:tblGrid>
              <a:tr h="76454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Individuals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317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marL="523875" marR="514984" indent="55880">
                        <a:lnSpc>
                          <a:spcPct val="100600"/>
                        </a:lnSpc>
                        <a:spcBef>
                          <a:spcPts val="72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Capital Amount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Interest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Nusrat</a:t>
                      </a:r>
                      <a:r>
                        <a:rPr dirty="0" sz="2000" spc="-1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Afroze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29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200,000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2290"/>
                        </a:lnSpc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19%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Towfiq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Ahmed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60,000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2290"/>
                        </a:lnSpc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14%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marL="1905">
                        <a:lnSpc>
                          <a:spcPts val="2290"/>
                        </a:lnSpc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Al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Fahim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35,000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2290"/>
                        </a:lnSpc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10%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Shayka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Quraishy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50,000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2290"/>
                        </a:lnSpc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10%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marL="635">
                        <a:lnSpc>
                          <a:spcPts val="2290"/>
                        </a:lnSpc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Hossain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Muhammad</a:t>
                      </a:r>
                      <a:r>
                        <a:rPr dirty="0" sz="20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Shahriar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35,000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2290"/>
                        </a:lnSpc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10%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Syeda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Nabiha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Ferdaous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29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4,000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290"/>
                        </a:lnSpc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9%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Shahidul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Islam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50,000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290"/>
                        </a:lnSpc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7%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marL="635">
                        <a:lnSpc>
                          <a:spcPts val="229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Afroza</a:t>
                      </a:r>
                      <a:r>
                        <a:rPr dirty="0" sz="20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Akter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Sraboni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30,000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290"/>
                        </a:lnSpc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5%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marL="635">
                        <a:lnSpc>
                          <a:spcPts val="2290"/>
                        </a:lnSpc>
                      </a:pPr>
                      <a:r>
                        <a:rPr dirty="0" sz="2000" spc="-20">
                          <a:latin typeface="Calibri"/>
                          <a:cs typeface="Calibri"/>
                        </a:rPr>
                        <a:t>Arafat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Ahmed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Nihal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30,000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290"/>
                        </a:lnSpc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9%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marL="1270">
                        <a:lnSpc>
                          <a:spcPts val="2290"/>
                        </a:lnSpc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Nancy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Prantika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Sarker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29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7,000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290"/>
                        </a:lnSpc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2%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algn="ctr" marL="635">
                        <a:lnSpc>
                          <a:spcPts val="229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Sanviraj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Jahin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Hoque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21,000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290"/>
                        </a:lnSpc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5%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marL="635">
                        <a:lnSpc>
                          <a:spcPts val="2295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Total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295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522,000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295"/>
                        </a:lnSpc>
                      </a:pPr>
                      <a:r>
                        <a:rPr dirty="0" sz="2000" spc="-20">
                          <a:latin typeface="Calibri"/>
                          <a:cs typeface="Calibri"/>
                        </a:rPr>
                        <a:t>100%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11510898" y="6258102"/>
            <a:ext cx="5226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0" b="1">
                <a:latin typeface="Calibri"/>
                <a:cs typeface="Calibri"/>
              </a:rPr>
              <a:t>*BDT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23895">
              <a:lnSpc>
                <a:spcPct val="100000"/>
              </a:lnSpc>
              <a:spcBef>
                <a:spcPts val="100"/>
              </a:spcBef>
            </a:pPr>
            <a:r>
              <a:rPr dirty="0" spc="-325" b="1">
                <a:latin typeface="Tahoma"/>
                <a:cs typeface="Tahoma"/>
              </a:rPr>
              <a:t>FFnFs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622566" y="972438"/>
          <a:ext cx="11023600" cy="5429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0725"/>
                <a:gridCol w="2458085"/>
                <a:gridCol w="2022474"/>
                <a:gridCol w="1816734"/>
                <a:gridCol w="1377950"/>
              </a:tblGrid>
              <a:tr h="424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Profile</a:t>
                      </a:r>
                      <a:r>
                        <a:rPr dirty="0" sz="1800" spc="-8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Profile</a:t>
                      </a:r>
                      <a:r>
                        <a:rPr dirty="0" sz="1800" spc="-8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Profile</a:t>
                      </a:r>
                      <a:r>
                        <a:rPr dirty="0" sz="1800" spc="-8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Profile</a:t>
                      </a:r>
                      <a:r>
                        <a:rPr dirty="0" sz="1800" spc="-8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556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8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MD.</a:t>
                      </a:r>
                      <a:r>
                        <a:rPr dirty="0" sz="16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Nayeem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Ahmed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8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Naznin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Hossain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8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6740" marR="264795" indent="-31242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Syed</a:t>
                      </a:r>
                      <a:r>
                        <a:rPr dirty="0" sz="16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Mostaque Hossain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Marufa</a:t>
                      </a:r>
                      <a:r>
                        <a:rPr dirty="0" sz="16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Akter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65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Occupation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Businessmen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2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Housewife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Service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Holder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Banker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58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7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Relation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Co-founder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Father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Mother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Father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492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Sister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Investment</a:t>
                      </a:r>
                      <a:r>
                        <a:rPr dirty="0" sz="20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Amount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4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Lakhs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389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5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lakhs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lakhs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50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1 </a:t>
                      </a:r>
                      <a:r>
                        <a:rPr dirty="0" sz="2000" spc="-20" b="1">
                          <a:latin typeface="Calibri"/>
                          <a:cs typeface="Calibri"/>
                        </a:rPr>
                        <a:t>Lakh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Investment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type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(Debt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Equity)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2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Debt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2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Equity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2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Equity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2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762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Equity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0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1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Conditions</a:t>
                      </a:r>
                      <a:r>
                        <a:rPr dirty="0" sz="16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(Any)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073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073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556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073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556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073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619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054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8465">
                <a:tc gridSpan="5"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Incentives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6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Interest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2615" marR="334010" indent="-260985">
                        <a:lnSpc>
                          <a:spcPts val="192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Variable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Interest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Rate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(Inflation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6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2%)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Stock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3%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4%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74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2%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BOD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76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Seat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BOA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66570">
              <a:lnSpc>
                <a:spcPct val="100000"/>
              </a:lnSpc>
              <a:spcBef>
                <a:spcPts val="100"/>
              </a:spcBef>
            </a:pPr>
            <a:r>
              <a:rPr dirty="0" spc="-120" b="1">
                <a:latin typeface="Tahoma"/>
                <a:cs typeface="Tahoma"/>
              </a:rPr>
              <a:t>Fund</a:t>
            </a:r>
            <a:r>
              <a:rPr dirty="0" spc="-125" b="1">
                <a:latin typeface="Tahoma"/>
                <a:cs typeface="Tahoma"/>
              </a:rPr>
              <a:t> </a:t>
            </a:r>
            <a:r>
              <a:rPr dirty="0" spc="-65"/>
              <a:t>Requirement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186177" y="2472944"/>
          <a:ext cx="7896225" cy="2606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8030"/>
                <a:gridCol w="1175384"/>
                <a:gridCol w="1175385"/>
                <a:gridCol w="1175385"/>
                <a:gridCol w="1086485"/>
                <a:gridCol w="1175384"/>
              </a:tblGrid>
              <a:tr h="340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dirty="0" sz="20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dirty="0" sz="20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400"/>
                        </a:lnSpc>
                      </a:pPr>
                      <a:r>
                        <a:rPr dirty="0" sz="20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400"/>
                        </a:lnSpc>
                      </a:pPr>
                      <a:r>
                        <a:rPr dirty="0" sz="20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400"/>
                        </a:lnSpc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Yearly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800" spc="-20" b="1">
                          <a:latin typeface="Calibri"/>
                          <a:cs typeface="Calibri"/>
                        </a:rPr>
                        <a:t>2021-</a:t>
                      </a:r>
                      <a:r>
                        <a:rPr dirty="0" sz="1800" spc="-25" b="1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3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2,022,000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3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1,500,000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3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3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3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3,522,000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3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800" spc="-20" b="1">
                          <a:latin typeface="Calibri"/>
                          <a:cs typeface="Calibri"/>
                        </a:rPr>
                        <a:t>2022-</a:t>
                      </a:r>
                      <a:r>
                        <a:rPr dirty="0" sz="1800" spc="-25" b="1"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3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2,300,000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3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600,000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3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2,000,000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3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3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4,600,000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3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800" spc="-20" b="1">
                          <a:latin typeface="Calibri"/>
                          <a:cs typeface="Calibri"/>
                        </a:rPr>
                        <a:t>2023-</a:t>
                      </a:r>
                      <a:r>
                        <a:rPr dirty="0" sz="1800" spc="-25" b="1"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2,400,000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1,500,000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3,500,000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800" spc="-20" b="1">
                          <a:latin typeface="Calibri"/>
                          <a:cs typeface="Calibri"/>
                        </a:rPr>
                        <a:t>2024-</a:t>
                      </a:r>
                      <a:r>
                        <a:rPr dirty="0" sz="1800" spc="-25" b="1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500,000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500,000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11510898" y="6258102"/>
            <a:ext cx="5226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0" b="1">
                <a:latin typeface="Calibri"/>
                <a:cs typeface="Calibri"/>
              </a:rPr>
              <a:t>*BDT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69029" y="3013710"/>
            <a:ext cx="4855845" cy="15697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 marL="1270">
              <a:lnSpc>
                <a:spcPts val="5750"/>
              </a:lnSpc>
              <a:spcBef>
                <a:spcPts val="280"/>
              </a:spcBef>
            </a:pPr>
            <a:r>
              <a:rPr dirty="0" sz="4800" spc="-10" b="1">
                <a:latin typeface="Tahoma"/>
                <a:cs typeface="Tahoma"/>
              </a:rPr>
              <a:t>Financial</a:t>
            </a:r>
            <a:endParaRPr sz="4800">
              <a:latin typeface="Tahoma"/>
              <a:cs typeface="Tahoma"/>
            </a:endParaRPr>
          </a:p>
          <a:p>
            <a:pPr algn="ctr" marL="1270">
              <a:lnSpc>
                <a:spcPts val="5750"/>
              </a:lnSpc>
            </a:pPr>
            <a:r>
              <a:rPr dirty="0" sz="4800" spc="-20">
                <a:latin typeface="Verdana"/>
                <a:cs typeface="Verdana"/>
              </a:rPr>
              <a:t>Plan</a:t>
            </a:r>
            <a:endParaRPr sz="48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6753" y="1688464"/>
            <a:ext cx="1160018" cy="1044194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474724" y="1076071"/>
          <a:ext cx="8834120" cy="5311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3750"/>
                <a:gridCol w="1349375"/>
                <a:gridCol w="1353820"/>
                <a:gridCol w="1353820"/>
                <a:gridCol w="1353820"/>
              </a:tblGrid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2021-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2022-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2023-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2024-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Market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Size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Domestic)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50,000,000,000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58,335,000,000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68,059,444,500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79,404,953,898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Average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growth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rate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16.67%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16.67%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16.67%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16.67%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Tourists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8,000,000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8,847,014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9,783,708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10,819,575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Average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Spending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tourists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Yearly)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6,250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6,594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6,956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7,339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Inflation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Rate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Estimated)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5.50%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5.50%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5.50%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5.50%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Hotels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Estimated)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320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0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440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0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520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0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520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Access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Internet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0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87%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0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90%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0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93%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390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93%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Tourists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Able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Our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Service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6,960,000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7,962,313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9,098,848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10,062,205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marL="705485" marR="600710" indent="-98425">
                        <a:lnSpc>
                          <a:spcPts val="144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%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Tourists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Who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May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interested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Searching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more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Flexibility)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58%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58%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58%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58%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Tourists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Who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May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interested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4,036,800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4,618,141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5,277,332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5,836,079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algn="ctr" marL="1270">
                        <a:lnSpc>
                          <a:spcPts val="139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Target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Market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(Aged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15-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45)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0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72%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0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72%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390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72%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390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72%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Target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market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(Number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Tourists)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2,906,496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3,325,062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3,799,679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4,201,977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Market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Penetration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% of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Target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Market)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0.80%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1.35%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1.90%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2.50%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Market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Penetration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(Tourists)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23,252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44,888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72,194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105,049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Market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Penetration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(Taka)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145,324,800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295,982,456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502,210,096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770,958,578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Commission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5.00%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5.00%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4.50%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4.00%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Commission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User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7,266,240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14,799,123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22,599,454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30,838,343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Average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Cost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Hotel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1,055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1,113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1,174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Average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Tourist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per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Room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0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0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0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algn="ctr" marL="635">
                        <a:lnSpc>
                          <a:spcPts val="139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Room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Booked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Yearly)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7,751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14,963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24,065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35,016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Average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Room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Booked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Taka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7,750,656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15,785,731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26,784,538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41,117,791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Commission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2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Hotel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387,533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789,287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1,339,227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2,055,890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Average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Revenue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Per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Person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329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90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347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90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332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0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313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 descr=""/>
          <p:cNvGrpSpPr/>
          <p:nvPr/>
        </p:nvGrpSpPr>
        <p:grpSpPr>
          <a:xfrm>
            <a:off x="0" y="0"/>
            <a:ext cx="12169140" cy="1030605"/>
            <a:chOff x="0" y="0"/>
            <a:chExt cx="12169140" cy="103060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496096" cy="96959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9403080" cy="820419"/>
            </a:xfrm>
            <a:custGeom>
              <a:avLst/>
              <a:gdLst/>
              <a:ahLst/>
              <a:cxnLst/>
              <a:rect l="l" t="t" r="r" b="b"/>
              <a:pathLst>
                <a:path w="9403080" h="820419">
                  <a:moveTo>
                    <a:pt x="9403080" y="0"/>
                  </a:moveTo>
                  <a:lnTo>
                    <a:pt x="0" y="0"/>
                  </a:lnTo>
                  <a:lnTo>
                    <a:pt x="0" y="819912"/>
                  </a:lnTo>
                  <a:lnTo>
                    <a:pt x="8531733" y="819912"/>
                  </a:lnTo>
                  <a:lnTo>
                    <a:pt x="940308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0788" y="0"/>
              <a:ext cx="1600200" cy="100888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720328" y="0"/>
              <a:ext cx="1341120" cy="841375"/>
            </a:xfrm>
            <a:custGeom>
              <a:avLst/>
              <a:gdLst/>
              <a:ahLst/>
              <a:cxnLst/>
              <a:rect l="l" t="t" r="r" b="b"/>
              <a:pathLst>
                <a:path w="1341120" h="841375">
                  <a:moveTo>
                    <a:pt x="1341120" y="0"/>
                  </a:moveTo>
                  <a:lnTo>
                    <a:pt x="848360" y="0"/>
                  </a:lnTo>
                  <a:lnTo>
                    <a:pt x="0" y="841248"/>
                  </a:lnTo>
                  <a:lnTo>
                    <a:pt x="492760" y="841248"/>
                  </a:lnTo>
                  <a:lnTo>
                    <a:pt x="134112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20200" y="0"/>
              <a:ext cx="1641348" cy="101041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9349740" y="0"/>
              <a:ext cx="1344295" cy="843280"/>
            </a:xfrm>
            <a:custGeom>
              <a:avLst/>
              <a:gdLst/>
              <a:ahLst/>
              <a:cxnLst/>
              <a:rect l="l" t="t" r="r" b="b"/>
              <a:pathLst>
                <a:path w="1344295" h="843280">
                  <a:moveTo>
                    <a:pt x="1343799" y="0"/>
                  </a:moveTo>
                  <a:lnTo>
                    <a:pt x="850912" y="0"/>
                  </a:lnTo>
                  <a:lnTo>
                    <a:pt x="0" y="842772"/>
                  </a:lnTo>
                  <a:lnTo>
                    <a:pt x="492886" y="842772"/>
                  </a:lnTo>
                  <a:lnTo>
                    <a:pt x="134379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3328" y="0"/>
              <a:ext cx="1644396" cy="101346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9992868" y="0"/>
              <a:ext cx="1347470" cy="845819"/>
            </a:xfrm>
            <a:custGeom>
              <a:avLst/>
              <a:gdLst/>
              <a:ahLst/>
              <a:cxnLst/>
              <a:rect l="l" t="t" r="r" b="b"/>
              <a:pathLst>
                <a:path w="1347470" h="845819">
                  <a:moveTo>
                    <a:pt x="1346860" y="0"/>
                  </a:moveTo>
                  <a:lnTo>
                    <a:pt x="853719" y="0"/>
                  </a:lnTo>
                  <a:lnTo>
                    <a:pt x="0" y="845820"/>
                  </a:lnTo>
                  <a:lnTo>
                    <a:pt x="493140" y="845820"/>
                  </a:lnTo>
                  <a:lnTo>
                    <a:pt x="134686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07980" y="0"/>
              <a:ext cx="1661160" cy="103022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0637519" y="0"/>
              <a:ext cx="1363980" cy="862965"/>
            </a:xfrm>
            <a:custGeom>
              <a:avLst/>
              <a:gdLst/>
              <a:ahLst/>
              <a:cxnLst/>
              <a:rect l="l" t="t" r="r" b="b"/>
              <a:pathLst>
                <a:path w="1363979" h="862965">
                  <a:moveTo>
                    <a:pt x="1363614" y="0"/>
                  </a:moveTo>
                  <a:lnTo>
                    <a:pt x="870854" y="0"/>
                  </a:lnTo>
                  <a:lnTo>
                    <a:pt x="0" y="862584"/>
                  </a:lnTo>
                  <a:lnTo>
                    <a:pt x="492759" y="862584"/>
                  </a:lnTo>
                  <a:lnTo>
                    <a:pt x="136361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448305" y="181736"/>
            <a:ext cx="3658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 b="1">
                <a:latin typeface="Tahoma"/>
                <a:cs typeface="Tahoma"/>
              </a:rPr>
              <a:t>Revenue</a:t>
            </a:r>
            <a:r>
              <a:rPr dirty="0" spc="-215" b="1">
                <a:latin typeface="Tahoma"/>
                <a:cs typeface="Tahoma"/>
              </a:rPr>
              <a:t> </a:t>
            </a:r>
            <a:r>
              <a:rPr dirty="0" spc="-135"/>
              <a:t>Stream</a:t>
            </a:r>
          </a:p>
        </p:txBody>
      </p:sp>
      <p:grpSp>
        <p:nvGrpSpPr>
          <p:cNvPr id="15" name="object 15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1510898" y="6258102"/>
            <a:ext cx="5226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0" b="1">
                <a:latin typeface="Calibri"/>
                <a:cs typeface="Calibri"/>
              </a:rPr>
              <a:t>*BDT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09625">
              <a:lnSpc>
                <a:spcPct val="100000"/>
              </a:lnSpc>
              <a:spcBef>
                <a:spcPts val="100"/>
              </a:spcBef>
            </a:pPr>
            <a:r>
              <a:rPr dirty="0" spc="-20" b="1">
                <a:latin typeface="Tahoma"/>
                <a:cs typeface="Tahoma"/>
              </a:rPr>
              <a:t>Income</a:t>
            </a:r>
            <a:r>
              <a:rPr dirty="0" spc="-175" b="1">
                <a:latin typeface="Tahoma"/>
                <a:cs typeface="Tahoma"/>
              </a:rPr>
              <a:t> </a:t>
            </a:r>
            <a:r>
              <a:rPr dirty="0" spc="-145" b="1">
                <a:latin typeface="Tahoma"/>
                <a:cs typeface="Tahoma"/>
              </a:rPr>
              <a:t>Statement</a:t>
            </a:r>
            <a:r>
              <a:rPr dirty="0" spc="-110" b="1">
                <a:latin typeface="Tahoma"/>
                <a:cs typeface="Tahoma"/>
              </a:rPr>
              <a:t> </a:t>
            </a:r>
            <a:r>
              <a:rPr dirty="0" spc="-505" b="1">
                <a:latin typeface="Tahoma"/>
                <a:cs typeface="Tahoma"/>
              </a:rPr>
              <a:t>–</a:t>
            </a:r>
            <a:r>
              <a:rPr dirty="0" spc="-35" b="1">
                <a:latin typeface="Tahoma"/>
                <a:cs typeface="Tahoma"/>
              </a:rPr>
              <a:t> </a:t>
            </a:r>
            <a:r>
              <a:rPr dirty="0" spc="-20"/>
              <a:t>Year</a:t>
            </a:r>
            <a:r>
              <a:rPr dirty="0" spc="-295"/>
              <a:t> </a:t>
            </a:r>
            <a:r>
              <a:rPr dirty="0" spc="-350"/>
              <a:t>1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571114" y="1268602"/>
          <a:ext cx="7125970" cy="4900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1715"/>
                <a:gridCol w="945514"/>
                <a:gridCol w="878204"/>
                <a:gridCol w="945514"/>
                <a:gridCol w="945514"/>
                <a:gridCol w="1033145"/>
              </a:tblGrid>
              <a:tr h="207010">
                <a:tc gridSpan="6"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00" b="1">
                          <a:latin typeface="Calibri"/>
                          <a:cs typeface="Calibri"/>
                        </a:rPr>
                        <a:t>February</a:t>
                      </a:r>
                      <a:r>
                        <a:rPr dirty="0" sz="13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2021-</a:t>
                      </a:r>
                      <a:r>
                        <a:rPr dirty="0" sz="1300" b="1">
                          <a:latin typeface="Calibri"/>
                          <a:cs typeface="Calibri"/>
                        </a:rPr>
                        <a:t>January</a:t>
                      </a:r>
                      <a:r>
                        <a:rPr dirty="0" sz="13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0" b="1">
                          <a:latin typeface="Calibri"/>
                          <a:cs typeface="Calibri"/>
                        </a:rPr>
                        <a:t>2022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7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00" spc="-25" b="1">
                          <a:latin typeface="Calibri"/>
                          <a:cs typeface="Calibri"/>
                        </a:rPr>
                        <a:t>Q1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75"/>
                        </a:lnSpc>
                      </a:pPr>
                      <a:r>
                        <a:rPr dirty="0" sz="1300" spc="-25" b="1">
                          <a:latin typeface="Calibri"/>
                          <a:cs typeface="Calibri"/>
                        </a:rPr>
                        <a:t>Q2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00" spc="-25" b="1">
                          <a:latin typeface="Calibri"/>
                          <a:cs typeface="Calibri"/>
                        </a:rPr>
                        <a:t>Q3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75"/>
                        </a:lnSpc>
                      </a:pPr>
                      <a:r>
                        <a:rPr dirty="0" sz="1300" spc="-25" b="1">
                          <a:latin typeface="Calibri"/>
                          <a:cs typeface="Calibri"/>
                        </a:rPr>
                        <a:t>Q4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ts val="1475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2021-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22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marL="73025">
                        <a:lnSpc>
                          <a:spcPts val="147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Commission</a:t>
                      </a:r>
                      <a:r>
                        <a:rPr dirty="0" sz="13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Income</a:t>
                      </a:r>
                      <a:r>
                        <a:rPr dirty="0" sz="13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3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Users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7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1,089,936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7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2,179,872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7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1,453,248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7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2,543,184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7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7,266,240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marL="73025">
                        <a:lnSpc>
                          <a:spcPts val="147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Commission</a:t>
                      </a:r>
                      <a:r>
                        <a:rPr dirty="0" sz="13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Income</a:t>
                      </a:r>
                      <a:r>
                        <a:rPr dirty="0" sz="13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3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Hotel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7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58,130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7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116,260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7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77,507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7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135,636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7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387,533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73025">
                        <a:lnSpc>
                          <a:spcPts val="1475"/>
                        </a:lnSpc>
                      </a:pPr>
                      <a:r>
                        <a:rPr dirty="0" sz="1300" b="1">
                          <a:latin typeface="Calibri"/>
                          <a:cs typeface="Calibri"/>
                        </a:rPr>
                        <a:t>Net</a:t>
                      </a:r>
                      <a:r>
                        <a:rPr dirty="0" sz="13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b="1">
                          <a:latin typeface="Calibri"/>
                          <a:cs typeface="Calibri"/>
                        </a:rPr>
                        <a:t>Commission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income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75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1,148,066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75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2,296,132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75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1,530,755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75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2,678,820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75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7,653,773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73025">
                        <a:lnSpc>
                          <a:spcPts val="1475"/>
                        </a:lnSpc>
                      </a:pPr>
                      <a:r>
                        <a:rPr dirty="0" sz="1300" spc="-20" b="1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3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expenses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73025">
                        <a:lnSpc>
                          <a:spcPts val="147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Salaries</a:t>
                      </a:r>
                      <a:r>
                        <a:rPr dirty="0" sz="13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3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Allowances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7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2,055,000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7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2,055,000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7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2,055,000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7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2,055,000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75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8,220,000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73025">
                        <a:lnSpc>
                          <a:spcPts val="148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Rent,</a:t>
                      </a:r>
                      <a:r>
                        <a:rPr dirty="0" sz="13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Electricity</a:t>
                      </a:r>
                      <a:r>
                        <a:rPr dirty="0" sz="13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etc.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102,000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102,000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102,000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102,000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408,000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73025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Website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Maintenance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Cost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136,500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136,500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136,500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136,500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546,000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73025">
                        <a:lnSpc>
                          <a:spcPts val="148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App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Maintenance</a:t>
                      </a:r>
                      <a:r>
                        <a:rPr dirty="0" sz="13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Cost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127,000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127,000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127,000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127,000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508,000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73025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Postage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52,317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104,634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69,756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122,073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348,780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73025">
                        <a:lnSpc>
                          <a:spcPts val="1480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Stationery</a:t>
                      </a:r>
                      <a:r>
                        <a:rPr dirty="0" sz="13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3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printing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27,902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55,805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37,203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65,106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186,016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73025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Advertisements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766,500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547,500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328,500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547,500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2,190,000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73025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Depreciation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45,740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45,740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45,740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45,740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182,960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73025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Interest</a:t>
                      </a:r>
                      <a:r>
                        <a:rPr dirty="0" sz="13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Expense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30,000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30,000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30,000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30,000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120,000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73025">
                        <a:lnSpc>
                          <a:spcPts val="1480"/>
                        </a:lnSpc>
                      </a:pPr>
                      <a:r>
                        <a:rPr dirty="0" sz="1300" spc="-20" b="1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3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expenses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3,312,959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3,174,179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2,901,699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3,200,918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12,589,755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73025">
                        <a:lnSpc>
                          <a:spcPts val="1480"/>
                        </a:lnSpc>
                      </a:pPr>
                      <a:r>
                        <a:rPr dirty="0" sz="1300" spc="-20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3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profit</a:t>
                      </a:r>
                      <a:r>
                        <a:rPr dirty="0" sz="13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before</a:t>
                      </a:r>
                      <a:r>
                        <a:rPr dirty="0" sz="13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5">
                          <a:latin typeface="Calibri"/>
                          <a:cs typeface="Calibri"/>
                        </a:rPr>
                        <a:t>tax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-2,164,893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-878,047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-1,370,944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-522,098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-4,935,982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73025">
                        <a:lnSpc>
                          <a:spcPts val="1485"/>
                        </a:lnSpc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Income</a:t>
                      </a:r>
                      <a:r>
                        <a:rPr dirty="0" sz="13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5">
                          <a:latin typeface="Calibri"/>
                          <a:cs typeface="Calibri"/>
                        </a:rPr>
                        <a:t>tax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5"/>
                        </a:lnSpc>
                      </a:pPr>
                      <a:r>
                        <a:rPr dirty="0" sz="1300" spc="-5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5"/>
                        </a:lnSpc>
                      </a:pPr>
                      <a:r>
                        <a:rPr dirty="0" sz="1300" spc="-5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5"/>
                        </a:lnSpc>
                      </a:pPr>
                      <a:r>
                        <a:rPr dirty="0" sz="1300" spc="-5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5"/>
                        </a:lnSpc>
                      </a:pPr>
                      <a:r>
                        <a:rPr dirty="0" sz="1300" spc="-5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5"/>
                        </a:lnSpc>
                      </a:pPr>
                      <a:r>
                        <a:rPr dirty="0" sz="1300" spc="-5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73025">
                        <a:lnSpc>
                          <a:spcPts val="1485"/>
                        </a:lnSpc>
                      </a:pPr>
                      <a:r>
                        <a:rPr dirty="0" sz="1300" b="1">
                          <a:latin typeface="Calibri"/>
                          <a:cs typeface="Calibri"/>
                        </a:rPr>
                        <a:t>Net</a:t>
                      </a:r>
                      <a:r>
                        <a:rPr dirty="0" sz="13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b="1">
                          <a:latin typeface="Calibri"/>
                          <a:cs typeface="Calibri"/>
                        </a:rPr>
                        <a:t>profit</a:t>
                      </a:r>
                      <a:r>
                        <a:rPr dirty="0" sz="13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b="1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13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tax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5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-2,164,893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5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-878,047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5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-1,370,944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5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-522,098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85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-4,935,982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11510898" y="6258102"/>
            <a:ext cx="5226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0" b="1">
                <a:latin typeface="Calibri"/>
                <a:cs typeface="Calibri"/>
              </a:rPr>
              <a:t>*BDT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09625">
              <a:lnSpc>
                <a:spcPct val="100000"/>
              </a:lnSpc>
              <a:spcBef>
                <a:spcPts val="100"/>
              </a:spcBef>
            </a:pPr>
            <a:r>
              <a:rPr dirty="0" spc="-20" b="1">
                <a:latin typeface="Tahoma"/>
                <a:cs typeface="Tahoma"/>
              </a:rPr>
              <a:t>Income</a:t>
            </a:r>
            <a:r>
              <a:rPr dirty="0" spc="-175" b="1">
                <a:latin typeface="Tahoma"/>
                <a:cs typeface="Tahoma"/>
              </a:rPr>
              <a:t> </a:t>
            </a:r>
            <a:r>
              <a:rPr dirty="0" spc="-145" b="1">
                <a:latin typeface="Tahoma"/>
                <a:cs typeface="Tahoma"/>
              </a:rPr>
              <a:t>Statement</a:t>
            </a:r>
            <a:r>
              <a:rPr dirty="0" spc="-110" b="1">
                <a:latin typeface="Tahoma"/>
                <a:cs typeface="Tahoma"/>
              </a:rPr>
              <a:t> </a:t>
            </a:r>
            <a:r>
              <a:rPr dirty="0" spc="-505" b="1">
                <a:latin typeface="Tahoma"/>
                <a:cs typeface="Tahoma"/>
              </a:rPr>
              <a:t>–</a:t>
            </a:r>
            <a:r>
              <a:rPr dirty="0" spc="-35" b="1">
                <a:latin typeface="Tahoma"/>
                <a:cs typeface="Tahoma"/>
              </a:rPr>
              <a:t> </a:t>
            </a:r>
            <a:r>
              <a:rPr dirty="0" spc="-20"/>
              <a:t>Year</a:t>
            </a:r>
            <a:r>
              <a:rPr dirty="0" spc="-295"/>
              <a:t> </a:t>
            </a:r>
            <a:r>
              <a:rPr dirty="0" spc="-350"/>
              <a:t>2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569210" y="1257808"/>
          <a:ext cx="7129780" cy="490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8695"/>
                <a:gridCol w="969644"/>
                <a:gridCol w="904875"/>
                <a:gridCol w="969644"/>
                <a:gridCol w="969645"/>
                <a:gridCol w="969645"/>
              </a:tblGrid>
              <a:tr h="235585">
                <a:tc gridSpan="6"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February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2022-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January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70"/>
                        </a:lnSpc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Q1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Q2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70"/>
                        </a:lnSpc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Q3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70"/>
                        </a:lnSpc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Q4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37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2022-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120"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Commission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Income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2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Users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2,219,868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4,439,737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2,959,825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5,179,693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14,799,123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120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Commission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Income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2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Hotel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118,393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236,786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157,857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276,250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789,287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585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Net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Commission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income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2,338,261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4,676,523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3,117,682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5,455,943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15,588,409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585"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operating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expenses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585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Salaries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Allowances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2,785,200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2,785,200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2,785,200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2,785,200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11,140,800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585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Rent,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Electricity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etc.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153,000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153,000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153,000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153,000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612,000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585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Website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Maintenance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Cost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204,750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204,750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204,750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204,750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819,000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585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App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Maintenance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Cost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190,500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190,500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190,500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190,500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762,000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Postage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100,999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201,998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1,346,650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235,664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673,325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585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Stationery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printing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53,866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107,732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71,821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125,687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359,107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585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Advertisements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657,000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657,000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657,000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657,000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2,628,000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Depreciation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53,684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53,684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53,684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53,684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214,736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585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Interest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Expense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30,000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30,000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48,750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48,750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157,500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585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operating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expenses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4,198,999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4,353,864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5,462,605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4,405,485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17,208,968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68580">
                        <a:lnSpc>
                          <a:spcPts val="137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profit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before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tax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1,860,737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322,659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2,344,923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1,050,458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1,620,558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585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Income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tax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80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80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80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80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80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585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Net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profit</a:t>
                      </a:r>
                      <a:r>
                        <a:rPr dirty="0" sz="12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1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tax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1,860,737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8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322,659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2,344,923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8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1,050,458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1,620,558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11510898" y="6258102"/>
            <a:ext cx="5226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0" b="1">
                <a:latin typeface="Calibri"/>
                <a:cs typeface="Calibri"/>
              </a:rPr>
              <a:t>*BDT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69029" y="3013710"/>
            <a:ext cx="4855845" cy="15697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54"/>
              </a:spcBef>
            </a:pPr>
            <a:r>
              <a:rPr dirty="0" sz="4800" spc="-10">
                <a:latin typeface="Verdana"/>
                <a:cs typeface="Verdana"/>
              </a:rPr>
              <a:t>Market</a:t>
            </a:r>
            <a:endParaRPr sz="4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4800" spc="-75" b="1">
                <a:latin typeface="Tahoma"/>
                <a:cs typeface="Tahoma"/>
              </a:rPr>
              <a:t>Opportunity</a:t>
            </a:r>
            <a:endParaRPr sz="4800">
              <a:latin typeface="Tahoma"/>
              <a:cs typeface="Tahom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501640" y="1231391"/>
            <a:ext cx="1190625" cy="1191895"/>
            <a:chOff x="5501640" y="1231391"/>
            <a:chExt cx="1190625" cy="1191895"/>
          </a:xfrm>
        </p:grpSpPr>
        <p:sp>
          <p:nvSpPr>
            <p:cNvPr id="4" name="object 4" descr=""/>
            <p:cNvSpPr/>
            <p:nvPr/>
          </p:nvSpPr>
          <p:spPr>
            <a:xfrm>
              <a:off x="5634990" y="1245869"/>
              <a:ext cx="662940" cy="82550"/>
            </a:xfrm>
            <a:custGeom>
              <a:avLst/>
              <a:gdLst/>
              <a:ahLst/>
              <a:cxnLst/>
              <a:rect l="l" t="t" r="r" b="b"/>
              <a:pathLst>
                <a:path w="662939" h="82550">
                  <a:moveTo>
                    <a:pt x="41529" y="0"/>
                  </a:moveTo>
                  <a:lnTo>
                    <a:pt x="622046" y="0"/>
                  </a:lnTo>
                  <a:lnTo>
                    <a:pt x="631698" y="1142"/>
                  </a:lnTo>
                  <a:lnTo>
                    <a:pt x="661797" y="31876"/>
                  </a:lnTo>
                  <a:lnTo>
                    <a:pt x="662939" y="41020"/>
                  </a:lnTo>
                  <a:lnTo>
                    <a:pt x="661797" y="50672"/>
                  </a:lnTo>
                  <a:lnTo>
                    <a:pt x="631698" y="81406"/>
                  </a:lnTo>
                  <a:lnTo>
                    <a:pt x="622046" y="82295"/>
                  </a:lnTo>
                  <a:lnTo>
                    <a:pt x="0" y="82295"/>
                  </a:lnTo>
                  <a:lnTo>
                    <a:pt x="0" y="41020"/>
                  </a:lnTo>
                  <a:lnTo>
                    <a:pt x="1397" y="31876"/>
                  </a:lnTo>
                  <a:lnTo>
                    <a:pt x="31876" y="1142"/>
                  </a:lnTo>
                  <a:lnTo>
                    <a:pt x="41529" y="0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56554" y="1306829"/>
              <a:ext cx="661670" cy="82550"/>
            </a:xfrm>
            <a:custGeom>
              <a:avLst/>
              <a:gdLst/>
              <a:ahLst/>
              <a:cxnLst/>
              <a:rect l="l" t="t" r="r" b="b"/>
              <a:pathLst>
                <a:path w="661670" h="82550">
                  <a:moveTo>
                    <a:pt x="620268" y="0"/>
                  </a:moveTo>
                  <a:lnTo>
                    <a:pt x="40894" y="0"/>
                  </a:lnTo>
                  <a:lnTo>
                    <a:pt x="31496" y="1143"/>
                  </a:lnTo>
                  <a:lnTo>
                    <a:pt x="888" y="31750"/>
                  </a:lnTo>
                  <a:lnTo>
                    <a:pt x="0" y="41402"/>
                  </a:lnTo>
                  <a:lnTo>
                    <a:pt x="0" y="82296"/>
                  </a:lnTo>
                  <a:lnTo>
                    <a:pt x="620268" y="82296"/>
                  </a:lnTo>
                  <a:lnTo>
                    <a:pt x="629920" y="81153"/>
                  </a:lnTo>
                  <a:lnTo>
                    <a:pt x="660526" y="50546"/>
                  </a:lnTo>
                  <a:lnTo>
                    <a:pt x="661416" y="41402"/>
                  </a:lnTo>
                  <a:lnTo>
                    <a:pt x="660526" y="31750"/>
                  </a:lnTo>
                  <a:lnTo>
                    <a:pt x="629920" y="1143"/>
                  </a:lnTo>
                  <a:lnTo>
                    <a:pt x="6202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84698" y="1306829"/>
              <a:ext cx="1033780" cy="843280"/>
            </a:xfrm>
            <a:custGeom>
              <a:avLst/>
              <a:gdLst/>
              <a:ahLst/>
              <a:cxnLst/>
              <a:rect l="l" t="t" r="r" b="b"/>
              <a:pathLst>
                <a:path w="1033779" h="843280">
                  <a:moveTo>
                    <a:pt x="412750" y="0"/>
                  </a:moveTo>
                  <a:lnTo>
                    <a:pt x="992124" y="0"/>
                  </a:lnTo>
                  <a:lnTo>
                    <a:pt x="1001776" y="1143"/>
                  </a:lnTo>
                  <a:lnTo>
                    <a:pt x="1032382" y="31750"/>
                  </a:lnTo>
                  <a:lnTo>
                    <a:pt x="1033272" y="41402"/>
                  </a:lnTo>
                  <a:lnTo>
                    <a:pt x="1032382" y="50546"/>
                  </a:lnTo>
                  <a:lnTo>
                    <a:pt x="1001776" y="81153"/>
                  </a:lnTo>
                  <a:lnTo>
                    <a:pt x="992124" y="82296"/>
                  </a:lnTo>
                  <a:lnTo>
                    <a:pt x="371855" y="82296"/>
                  </a:lnTo>
                  <a:lnTo>
                    <a:pt x="371855" y="41402"/>
                  </a:lnTo>
                  <a:lnTo>
                    <a:pt x="372744" y="31750"/>
                  </a:lnTo>
                  <a:lnTo>
                    <a:pt x="403351" y="1143"/>
                  </a:lnTo>
                  <a:lnTo>
                    <a:pt x="412750" y="0"/>
                  </a:lnTo>
                  <a:close/>
                </a:path>
                <a:path w="1033779" h="843280">
                  <a:moveTo>
                    <a:pt x="9398" y="73152"/>
                  </a:moveTo>
                  <a:lnTo>
                    <a:pt x="216153" y="73152"/>
                  </a:lnTo>
                  <a:lnTo>
                    <a:pt x="225551" y="842772"/>
                  </a:lnTo>
                  <a:lnTo>
                    <a:pt x="0" y="842772"/>
                  </a:lnTo>
                  <a:lnTo>
                    <a:pt x="1397" y="735457"/>
                  </a:lnTo>
                  <a:lnTo>
                    <a:pt x="9398" y="73152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586222" y="1379981"/>
              <a:ext cx="82550" cy="661670"/>
            </a:xfrm>
            <a:custGeom>
              <a:avLst/>
              <a:gdLst/>
              <a:ahLst/>
              <a:cxnLst/>
              <a:rect l="l" t="t" r="r" b="b"/>
              <a:pathLst>
                <a:path w="82550" h="661669">
                  <a:moveTo>
                    <a:pt x="82295" y="0"/>
                  </a:moveTo>
                  <a:lnTo>
                    <a:pt x="8000" y="0"/>
                  </a:lnTo>
                  <a:lnTo>
                    <a:pt x="0" y="661415"/>
                  </a:lnTo>
                  <a:lnTo>
                    <a:pt x="82295" y="661415"/>
                  </a:lnTo>
                  <a:lnTo>
                    <a:pt x="822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586222" y="1379981"/>
              <a:ext cx="82550" cy="661670"/>
            </a:xfrm>
            <a:custGeom>
              <a:avLst/>
              <a:gdLst/>
              <a:ahLst/>
              <a:cxnLst/>
              <a:rect l="l" t="t" r="r" b="b"/>
              <a:pathLst>
                <a:path w="82550" h="661669">
                  <a:moveTo>
                    <a:pt x="8000" y="0"/>
                  </a:moveTo>
                  <a:lnTo>
                    <a:pt x="82295" y="0"/>
                  </a:lnTo>
                  <a:lnTo>
                    <a:pt x="82295" y="661415"/>
                  </a:lnTo>
                  <a:lnTo>
                    <a:pt x="0" y="661415"/>
                  </a:lnTo>
                  <a:lnTo>
                    <a:pt x="8000" y="0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87746" y="1840229"/>
              <a:ext cx="220979" cy="161925"/>
            </a:xfrm>
            <a:custGeom>
              <a:avLst/>
              <a:gdLst/>
              <a:ahLst/>
              <a:cxnLst/>
              <a:rect l="l" t="t" r="r" b="b"/>
              <a:pathLst>
                <a:path w="220979" h="161925">
                  <a:moveTo>
                    <a:pt x="219328" y="0"/>
                  </a:moveTo>
                  <a:lnTo>
                    <a:pt x="1650" y="0"/>
                  </a:lnTo>
                  <a:lnTo>
                    <a:pt x="0" y="161544"/>
                  </a:lnTo>
                  <a:lnTo>
                    <a:pt x="220979" y="161544"/>
                  </a:lnTo>
                  <a:lnTo>
                    <a:pt x="219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587746" y="1840229"/>
              <a:ext cx="220979" cy="161925"/>
            </a:xfrm>
            <a:custGeom>
              <a:avLst/>
              <a:gdLst/>
              <a:ahLst/>
              <a:cxnLst/>
              <a:rect l="l" t="t" r="r" b="b"/>
              <a:pathLst>
                <a:path w="220979" h="161925">
                  <a:moveTo>
                    <a:pt x="1650" y="0"/>
                  </a:moveTo>
                  <a:lnTo>
                    <a:pt x="219328" y="0"/>
                  </a:lnTo>
                  <a:lnTo>
                    <a:pt x="220979" y="161544"/>
                  </a:lnTo>
                  <a:lnTo>
                    <a:pt x="0" y="161544"/>
                  </a:lnTo>
                  <a:lnTo>
                    <a:pt x="1396" y="29591"/>
                  </a:lnTo>
                  <a:lnTo>
                    <a:pt x="1396" y="27686"/>
                  </a:lnTo>
                  <a:lnTo>
                    <a:pt x="1650" y="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590794" y="1518665"/>
              <a:ext cx="213360" cy="160020"/>
            </a:xfrm>
            <a:custGeom>
              <a:avLst/>
              <a:gdLst/>
              <a:ahLst/>
              <a:cxnLst/>
              <a:rect l="l" t="t" r="r" b="b"/>
              <a:pathLst>
                <a:path w="213360" h="160019">
                  <a:moveTo>
                    <a:pt x="211327" y="0"/>
                  </a:moveTo>
                  <a:lnTo>
                    <a:pt x="2031" y="0"/>
                  </a:lnTo>
                  <a:lnTo>
                    <a:pt x="0" y="160020"/>
                  </a:lnTo>
                  <a:lnTo>
                    <a:pt x="213359" y="160020"/>
                  </a:lnTo>
                  <a:lnTo>
                    <a:pt x="2113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587746" y="1439417"/>
              <a:ext cx="547370" cy="769620"/>
            </a:xfrm>
            <a:custGeom>
              <a:avLst/>
              <a:gdLst/>
              <a:ahLst/>
              <a:cxnLst/>
              <a:rect l="l" t="t" r="r" b="b"/>
              <a:pathLst>
                <a:path w="547370" h="769619">
                  <a:moveTo>
                    <a:pt x="5079" y="79248"/>
                  </a:moveTo>
                  <a:lnTo>
                    <a:pt x="214375" y="79248"/>
                  </a:lnTo>
                  <a:lnTo>
                    <a:pt x="216407" y="239268"/>
                  </a:lnTo>
                  <a:lnTo>
                    <a:pt x="3048" y="239268"/>
                  </a:lnTo>
                  <a:lnTo>
                    <a:pt x="5079" y="79248"/>
                  </a:lnTo>
                  <a:close/>
                </a:path>
                <a:path w="547370" h="769619">
                  <a:moveTo>
                    <a:pt x="5079" y="79248"/>
                  </a:moveTo>
                  <a:lnTo>
                    <a:pt x="80771" y="79248"/>
                  </a:lnTo>
                  <a:lnTo>
                    <a:pt x="80771" y="239268"/>
                  </a:lnTo>
                  <a:lnTo>
                    <a:pt x="3048" y="239268"/>
                  </a:lnTo>
                  <a:lnTo>
                    <a:pt x="5079" y="79248"/>
                  </a:lnTo>
                  <a:close/>
                </a:path>
                <a:path w="547370" h="769619">
                  <a:moveTo>
                    <a:pt x="1650" y="400812"/>
                  </a:moveTo>
                  <a:lnTo>
                    <a:pt x="80771" y="400812"/>
                  </a:lnTo>
                  <a:lnTo>
                    <a:pt x="80771" y="562356"/>
                  </a:lnTo>
                  <a:lnTo>
                    <a:pt x="0" y="562356"/>
                  </a:lnTo>
                  <a:lnTo>
                    <a:pt x="1396" y="430403"/>
                  </a:lnTo>
                  <a:lnTo>
                    <a:pt x="1396" y="428498"/>
                  </a:lnTo>
                  <a:lnTo>
                    <a:pt x="1650" y="400812"/>
                  </a:lnTo>
                  <a:close/>
                </a:path>
                <a:path w="547370" h="769619">
                  <a:moveTo>
                    <a:pt x="331469" y="0"/>
                  </a:moveTo>
                  <a:lnTo>
                    <a:pt x="537717" y="0"/>
                  </a:lnTo>
                  <a:lnTo>
                    <a:pt x="547115" y="769620"/>
                  </a:lnTo>
                  <a:lnTo>
                    <a:pt x="321563" y="769620"/>
                  </a:lnTo>
                  <a:lnTo>
                    <a:pt x="331469" y="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915406" y="1578101"/>
              <a:ext cx="213360" cy="160020"/>
            </a:xfrm>
            <a:custGeom>
              <a:avLst/>
              <a:gdLst/>
              <a:ahLst/>
              <a:cxnLst/>
              <a:rect l="l" t="t" r="r" b="b"/>
              <a:pathLst>
                <a:path w="213360" h="160019">
                  <a:moveTo>
                    <a:pt x="211709" y="0"/>
                  </a:moveTo>
                  <a:lnTo>
                    <a:pt x="2032" y="0"/>
                  </a:lnTo>
                  <a:lnTo>
                    <a:pt x="0" y="160020"/>
                  </a:lnTo>
                  <a:lnTo>
                    <a:pt x="213360" y="160020"/>
                  </a:lnTo>
                  <a:lnTo>
                    <a:pt x="211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915406" y="1578101"/>
              <a:ext cx="213360" cy="160020"/>
            </a:xfrm>
            <a:custGeom>
              <a:avLst/>
              <a:gdLst/>
              <a:ahLst/>
              <a:cxnLst/>
              <a:rect l="l" t="t" r="r" b="b"/>
              <a:pathLst>
                <a:path w="213360" h="160019">
                  <a:moveTo>
                    <a:pt x="2032" y="0"/>
                  </a:moveTo>
                  <a:lnTo>
                    <a:pt x="211709" y="0"/>
                  </a:lnTo>
                  <a:lnTo>
                    <a:pt x="213360" y="160020"/>
                  </a:lnTo>
                  <a:lnTo>
                    <a:pt x="0" y="160020"/>
                  </a:lnTo>
                  <a:lnTo>
                    <a:pt x="2032" y="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910834" y="1439417"/>
              <a:ext cx="82550" cy="661670"/>
            </a:xfrm>
            <a:custGeom>
              <a:avLst/>
              <a:gdLst/>
              <a:ahLst/>
              <a:cxnLst/>
              <a:rect l="l" t="t" r="r" b="b"/>
              <a:pathLst>
                <a:path w="82550" h="661669">
                  <a:moveTo>
                    <a:pt x="82295" y="0"/>
                  </a:moveTo>
                  <a:lnTo>
                    <a:pt x="8508" y="0"/>
                  </a:lnTo>
                  <a:lnTo>
                    <a:pt x="0" y="661416"/>
                  </a:lnTo>
                  <a:lnTo>
                    <a:pt x="82295" y="661416"/>
                  </a:lnTo>
                  <a:lnTo>
                    <a:pt x="822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910834" y="1439417"/>
              <a:ext cx="82550" cy="661670"/>
            </a:xfrm>
            <a:custGeom>
              <a:avLst/>
              <a:gdLst/>
              <a:ahLst/>
              <a:cxnLst/>
              <a:rect l="l" t="t" r="r" b="b"/>
              <a:pathLst>
                <a:path w="82550" h="661669">
                  <a:moveTo>
                    <a:pt x="8508" y="0"/>
                  </a:moveTo>
                  <a:lnTo>
                    <a:pt x="82295" y="0"/>
                  </a:lnTo>
                  <a:lnTo>
                    <a:pt x="82295" y="661416"/>
                  </a:lnTo>
                  <a:lnTo>
                    <a:pt x="0" y="661416"/>
                  </a:lnTo>
                  <a:lnTo>
                    <a:pt x="8508" y="0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915406" y="1578101"/>
              <a:ext cx="78105" cy="160020"/>
            </a:xfrm>
            <a:custGeom>
              <a:avLst/>
              <a:gdLst/>
              <a:ahLst/>
              <a:cxnLst/>
              <a:rect l="l" t="t" r="r" b="b"/>
              <a:pathLst>
                <a:path w="78104" h="160019">
                  <a:moveTo>
                    <a:pt x="77724" y="0"/>
                  </a:moveTo>
                  <a:lnTo>
                    <a:pt x="1778" y="0"/>
                  </a:lnTo>
                  <a:lnTo>
                    <a:pt x="0" y="160020"/>
                  </a:lnTo>
                  <a:lnTo>
                    <a:pt x="77724" y="160020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915406" y="1578101"/>
              <a:ext cx="78105" cy="160020"/>
            </a:xfrm>
            <a:custGeom>
              <a:avLst/>
              <a:gdLst/>
              <a:ahLst/>
              <a:cxnLst/>
              <a:rect l="l" t="t" r="r" b="b"/>
              <a:pathLst>
                <a:path w="78104" h="160019">
                  <a:moveTo>
                    <a:pt x="1778" y="0"/>
                  </a:moveTo>
                  <a:lnTo>
                    <a:pt x="77724" y="0"/>
                  </a:lnTo>
                  <a:lnTo>
                    <a:pt x="77724" y="160020"/>
                  </a:lnTo>
                  <a:lnTo>
                    <a:pt x="0" y="160020"/>
                  </a:lnTo>
                  <a:lnTo>
                    <a:pt x="1778" y="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516118" y="1698497"/>
              <a:ext cx="1161415" cy="710565"/>
            </a:xfrm>
            <a:custGeom>
              <a:avLst/>
              <a:gdLst/>
              <a:ahLst/>
              <a:cxnLst/>
              <a:rect l="l" t="t" r="r" b="b"/>
              <a:pathLst>
                <a:path w="1161415" h="710564">
                  <a:moveTo>
                    <a:pt x="929767" y="0"/>
                  </a:moveTo>
                  <a:lnTo>
                    <a:pt x="929767" y="231648"/>
                  </a:lnTo>
                  <a:lnTo>
                    <a:pt x="697992" y="0"/>
                  </a:lnTo>
                  <a:lnTo>
                    <a:pt x="697992" y="231648"/>
                  </a:lnTo>
                  <a:lnTo>
                    <a:pt x="466217" y="0"/>
                  </a:lnTo>
                  <a:lnTo>
                    <a:pt x="466217" y="231648"/>
                  </a:lnTo>
                  <a:lnTo>
                    <a:pt x="0" y="231648"/>
                  </a:lnTo>
                  <a:lnTo>
                    <a:pt x="0" y="710184"/>
                  </a:lnTo>
                  <a:lnTo>
                    <a:pt x="1161288" y="710184"/>
                  </a:lnTo>
                  <a:lnTo>
                    <a:pt x="1161288" y="231648"/>
                  </a:lnTo>
                  <a:lnTo>
                    <a:pt x="929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516118" y="1698497"/>
              <a:ext cx="1161415" cy="710565"/>
            </a:xfrm>
            <a:custGeom>
              <a:avLst/>
              <a:gdLst/>
              <a:ahLst/>
              <a:cxnLst/>
              <a:rect l="l" t="t" r="r" b="b"/>
              <a:pathLst>
                <a:path w="1161415" h="710564">
                  <a:moveTo>
                    <a:pt x="466217" y="0"/>
                  </a:moveTo>
                  <a:lnTo>
                    <a:pt x="697992" y="231648"/>
                  </a:lnTo>
                  <a:lnTo>
                    <a:pt x="697992" y="0"/>
                  </a:lnTo>
                  <a:lnTo>
                    <a:pt x="929767" y="231648"/>
                  </a:lnTo>
                  <a:lnTo>
                    <a:pt x="929767" y="0"/>
                  </a:lnTo>
                  <a:lnTo>
                    <a:pt x="1161288" y="231648"/>
                  </a:lnTo>
                  <a:lnTo>
                    <a:pt x="1161288" y="710184"/>
                  </a:lnTo>
                  <a:lnTo>
                    <a:pt x="0" y="710184"/>
                  </a:lnTo>
                  <a:lnTo>
                    <a:pt x="0" y="231648"/>
                  </a:lnTo>
                  <a:lnTo>
                    <a:pt x="466217" y="231648"/>
                  </a:lnTo>
                  <a:lnTo>
                    <a:pt x="466217" y="0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438138" y="2033777"/>
              <a:ext cx="139065" cy="280670"/>
            </a:xfrm>
            <a:custGeom>
              <a:avLst/>
              <a:gdLst/>
              <a:ahLst/>
              <a:cxnLst/>
              <a:rect l="l" t="t" r="r" b="b"/>
              <a:pathLst>
                <a:path w="139065" h="280669">
                  <a:moveTo>
                    <a:pt x="138684" y="0"/>
                  </a:moveTo>
                  <a:lnTo>
                    <a:pt x="0" y="0"/>
                  </a:lnTo>
                  <a:lnTo>
                    <a:pt x="0" y="280415"/>
                  </a:lnTo>
                  <a:lnTo>
                    <a:pt x="138684" y="280415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438138" y="2033777"/>
              <a:ext cx="139065" cy="280670"/>
            </a:xfrm>
            <a:custGeom>
              <a:avLst/>
              <a:gdLst/>
              <a:ahLst/>
              <a:cxnLst/>
              <a:rect l="l" t="t" r="r" b="b"/>
              <a:pathLst>
                <a:path w="139065" h="280669">
                  <a:moveTo>
                    <a:pt x="0" y="280415"/>
                  </a:moveTo>
                  <a:lnTo>
                    <a:pt x="138684" y="280415"/>
                  </a:lnTo>
                  <a:lnTo>
                    <a:pt x="138684" y="0"/>
                  </a:lnTo>
                  <a:lnTo>
                    <a:pt x="0" y="0"/>
                  </a:lnTo>
                  <a:lnTo>
                    <a:pt x="0" y="28041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012942" y="2033777"/>
              <a:ext cx="139065" cy="280670"/>
            </a:xfrm>
            <a:custGeom>
              <a:avLst/>
              <a:gdLst/>
              <a:ahLst/>
              <a:cxnLst/>
              <a:rect l="l" t="t" r="r" b="b"/>
              <a:pathLst>
                <a:path w="139064" h="280669">
                  <a:moveTo>
                    <a:pt x="138684" y="0"/>
                  </a:moveTo>
                  <a:lnTo>
                    <a:pt x="0" y="0"/>
                  </a:lnTo>
                  <a:lnTo>
                    <a:pt x="0" y="280415"/>
                  </a:lnTo>
                  <a:lnTo>
                    <a:pt x="138684" y="280415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012942" y="2033777"/>
              <a:ext cx="139065" cy="280670"/>
            </a:xfrm>
            <a:custGeom>
              <a:avLst/>
              <a:gdLst/>
              <a:ahLst/>
              <a:cxnLst/>
              <a:rect l="l" t="t" r="r" b="b"/>
              <a:pathLst>
                <a:path w="139064" h="280669">
                  <a:moveTo>
                    <a:pt x="0" y="280415"/>
                  </a:moveTo>
                  <a:lnTo>
                    <a:pt x="138684" y="280415"/>
                  </a:lnTo>
                  <a:lnTo>
                    <a:pt x="138684" y="0"/>
                  </a:lnTo>
                  <a:lnTo>
                    <a:pt x="0" y="0"/>
                  </a:lnTo>
                  <a:lnTo>
                    <a:pt x="0" y="28041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224778" y="2033777"/>
              <a:ext cx="139065" cy="280670"/>
            </a:xfrm>
            <a:custGeom>
              <a:avLst/>
              <a:gdLst/>
              <a:ahLst/>
              <a:cxnLst/>
              <a:rect l="l" t="t" r="r" b="b"/>
              <a:pathLst>
                <a:path w="139064" h="280669">
                  <a:moveTo>
                    <a:pt x="138684" y="0"/>
                  </a:moveTo>
                  <a:lnTo>
                    <a:pt x="0" y="0"/>
                  </a:lnTo>
                  <a:lnTo>
                    <a:pt x="0" y="280415"/>
                  </a:lnTo>
                  <a:lnTo>
                    <a:pt x="138684" y="280415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224778" y="2033777"/>
              <a:ext cx="139065" cy="280670"/>
            </a:xfrm>
            <a:custGeom>
              <a:avLst/>
              <a:gdLst/>
              <a:ahLst/>
              <a:cxnLst/>
              <a:rect l="l" t="t" r="r" b="b"/>
              <a:pathLst>
                <a:path w="139064" h="280669">
                  <a:moveTo>
                    <a:pt x="0" y="280415"/>
                  </a:moveTo>
                  <a:lnTo>
                    <a:pt x="138684" y="280415"/>
                  </a:lnTo>
                  <a:lnTo>
                    <a:pt x="138684" y="0"/>
                  </a:lnTo>
                  <a:lnTo>
                    <a:pt x="0" y="0"/>
                  </a:lnTo>
                  <a:lnTo>
                    <a:pt x="0" y="28041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422898" y="2020061"/>
              <a:ext cx="167640" cy="309880"/>
            </a:xfrm>
            <a:custGeom>
              <a:avLst/>
              <a:gdLst/>
              <a:ahLst/>
              <a:cxnLst/>
              <a:rect l="l" t="t" r="r" b="b"/>
              <a:pathLst>
                <a:path w="167640" h="309880">
                  <a:moveTo>
                    <a:pt x="153161" y="0"/>
                  </a:moveTo>
                  <a:lnTo>
                    <a:pt x="14477" y="0"/>
                  </a:lnTo>
                  <a:lnTo>
                    <a:pt x="9651" y="508"/>
                  </a:lnTo>
                  <a:lnTo>
                    <a:pt x="5968" y="2286"/>
                  </a:lnTo>
                  <a:lnTo>
                    <a:pt x="2793" y="5714"/>
                  </a:lnTo>
                  <a:lnTo>
                    <a:pt x="888" y="9398"/>
                  </a:lnTo>
                  <a:lnTo>
                    <a:pt x="0" y="13970"/>
                  </a:lnTo>
                  <a:lnTo>
                    <a:pt x="0" y="294893"/>
                  </a:lnTo>
                  <a:lnTo>
                    <a:pt x="14477" y="309372"/>
                  </a:lnTo>
                  <a:lnTo>
                    <a:pt x="153161" y="309372"/>
                  </a:lnTo>
                  <a:lnTo>
                    <a:pt x="167640" y="294893"/>
                  </a:lnTo>
                  <a:lnTo>
                    <a:pt x="167640" y="281050"/>
                  </a:lnTo>
                  <a:lnTo>
                    <a:pt x="28448" y="281050"/>
                  </a:lnTo>
                  <a:lnTo>
                    <a:pt x="28448" y="28066"/>
                  </a:lnTo>
                  <a:lnTo>
                    <a:pt x="167640" y="28066"/>
                  </a:lnTo>
                  <a:lnTo>
                    <a:pt x="167640" y="13970"/>
                  </a:lnTo>
                  <a:lnTo>
                    <a:pt x="166750" y="9398"/>
                  </a:lnTo>
                  <a:lnTo>
                    <a:pt x="164846" y="5714"/>
                  </a:lnTo>
                  <a:lnTo>
                    <a:pt x="161417" y="2286"/>
                  </a:lnTo>
                  <a:lnTo>
                    <a:pt x="157733" y="508"/>
                  </a:lnTo>
                  <a:lnTo>
                    <a:pt x="153161" y="0"/>
                  </a:lnTo>
                  <a:close/>
                </a:path>
                <a:path w="167640" h="309880">
                  <a:moveTo>
                    <a:pt x="167640" y="28066"/>
                  </a:moveTo>
                  <a:lnTo>
                    <a:pt x="138937" y="28066"/>
                  </a:lnTo>
                  <a:lnTo>
                    <a:pt x="138937" y="281050"/>
                  </a:lnTo>
                  <a:lnTo>
                    <a:pt x="167640" y="281050"/>
                  </a:lnTo>
                  <a:lnTo>
                    <a:pt x="167640" y="280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422898" y="2020061"/>
              <a:ext cx="167640" cy="309880"/>
            </a:xfrm>
            <a:custGeom>
              <a:avLst/>
              <a:gdLst/>
              <a:ahLst/>
              <a:cxnLst/>
              <a:rect l="l" t="t" r="r" b="b"/>
              <a:pathLst>
                <a:path w="167640" h="309880">
                  <a:moveTo>
                    <a:pt x="28448" y="28066"/>
                  </a:moveTo>
                  <a:lnTo>
                    <a:pt x="28448" y="281050"/>
                  </a:lnTo>
                  <a:lnTo>
                    <a:pt x="138937" y="281050"/>
                  </a:lnTo>
                  <a:lnTo>
                    <a:pt x="138937" y="28066"/>
                  </a:lnTo>
                  <a:lnTo>
                    <a:pt x="28448" y="28066"/>
                  </a:lnTo>
                  <a:close/>
                </a:path>
                <a:path w="167640" h="309880">
                  <a:moveTo>
                    <a:pt x="14477" y="0"/>
                  </a:moveTo>
                  <a:lnTo>
                    <a:pt x="153161" y="0"/>
                  </a:lnTo>
                  <a:lnTo>
                    <a:pt x="157733" y="508"/>
                  </a:lnTo>
                  <a:lnTo>
                    <a:pt x="161417" y="2286"/>
                  </a:lnTo>
                  <a:lnTo>
                    <a:pt x="164846" y="5714"/>
                  </a:lnTo>
                  <a:lnTo>
                    <a:pt x="166750" y="9398"/>
                  </a:lnTo>
                  <a:lnTo>
                    <a:pt x="167640" y="13970"/>
                  </a:lnTo>
                  <a:lnTo>
                    <a:pt x="167640" y="294893"/>
                  </a:lnTo>
                  <a:lnTo>
                    <a:pt x="153161" y="309372"/>
                  </a:lnTo>
                  <a:lnTo>
                    <a:pt x="14477" y="309372"/>
                  </a:lnTo>
                  <a:lnTo>
                    <a:pt x="0" y="294893"/>
                  </a:lnTo>
                  <a:lnTo>
                    <a:pt x="0" y="13970"/>
                  </a:lnTo>
                  <a:lnTo>
                    <a:pt x="14477" y="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507480" y="2019300"/>
              <a:ext cx="0" cy="309880"/>
            </a:xfrm>
            <a:custGeom>
              <a:avLst/>
              <a:gdLst/>
              <a:ahLst/>
              <a:cxnLst/>
              <a:rect l="l" t="t" r="r" b="b"/>
              <a:pathLst>
                <a:path w="0" h="309880">
                  <a:moveTo>
                    <a:pt x="0" y="169925"/>
                  </a:moveTo>
                  <a:lnTo>
                    <a:pt x="0" y="309371"/>
                  </a:lnTo>
                </a:path>
                <a:path w="0" h="309880">
                  <a:moveTo>
                    <a:pt x="0" y="0"/>
                  </a:moveTo>
                  <a:lnTo>
                    <a:pt x="0" y="140969"/>
                  </a:lnTo>
                </a:path>
              </a:pathLst>
            </a:custGeom>
            <a:ln w="5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438138" y="2160269"/>
              <a:ext cx="139065" cy="29209"/>
            </a:xfrm>
            <a:custGeom>
              <a:avLst/>
              <a:gdLst/>
              <a:ahLst/>
              <a:cxnLst/>
              <a:rect l="l" t="t" r="r" b="b"/>
              <a:pathLst>
                <a:path w="139065" h="29210">
                  <a:moveTo>
                    <a:pt x="0" y="28955"/>
                  </a:moveTo>
                  <a:lnTo>
                    <a:pt x="138684" y="28955"/>
                  </a:lnTo>
                  <a:lnTo>
                    <a:pt x="138684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999226" y="2020061"/>
              <a:ext cx="166370" cy="309880"/>
            </a:xfrm>
            <a:custGeom>
              <a:avLst/>
              <a:gdLst/>
              <a:ahLst/>
              <a:cxnLst/>
              <a:rect l="l" t="t" r="r" b="b"/>
              <a:pathLst>
                <a:path w="166370" h="309880">
                  <a:moveTo>
                    <a:pt x="152019" y="0"/>
                  </a:moveTo>
                  <a:lnTo>
                    <a:pt x="14097" y="0"/>
                  </a:lnTo>
                  <a:lnTo>
                    <a:pt x="9651" y="508"/>
                  </a:lnTo>
                  <a:lnTo>
                    <a:pt x="5587" y="2286"/>
                  </a:lnTo>
                  <a:lnTo>
                    <a:pt x="2539" y="5714"/>
                  </a:lnTo>
                  <a:lnTo>
                    <a:pt x="888" y="9398"/>
                  </a:lnTo>
                  <a:lnTo>
                    <a:pt x="0" y="13970"/>
                  </a:lnTo>
                  <a:lnTo>
                    <a:pt x="0" y="294893"/>
                  </a:lnTo>
                  <a:lnTo>
                    <a:pt x="14097" y="309372"/>
                  </a:lnTo>
                  <a:lnTo>
                    <a:pt x="152019" y="309372"/>
                  </a:lnTo>
                  <a:lnTo>
                    <a:pt x="166115" y="294893"/>
                  </a:lnTo>
                  <a:lnTo>
                    <a:pt x="166115" y="281050"/>
                  </a:lnTo>
                  <a:lnTo>
                    <a:pt x="28194" y="281050"/>
                  </a:lnTo>
                  <a:lnTo>
                    <a:pt x="28194" y="28066"/>
                  </a:lnTo>
                  <a:lnTo>
                    <a:pt x="166115" y="28066"/>
                  </a:lnTo>
                  <a:lnTo>
                    <a:pt x="166115" y="13970"/>
                  </a:lnTo>
                  <a:lnTo>
                    <a:pt x="165226" y="9398"/>
                  </a:lnTo>
                  <a:lnTo>
                    <a:pt x="163322" y="5714"/>
                  </a:lnTo>
                  <a:lnTo>
                    <a:pt x="160147" y="2286"/>
                  </a:lnTo>
                  <a:lnTo>
                    <a:pt x="156210" y="508"/>
                  </a:lnTo>
                  <a:lnTo>
                    <a:pt x="152019" y="0"/>
                  </a:lnTo>
                  <a:close/>
                </a:path>
                <a:path w="166370" h="309880">
                  <a:moveTo>
                    <a:pt x="166115" y="28066"/>
                  </a:moveTo>
                  <a:lnTo>
                    <a:pt x="137668" y="28066"/>
                  </a:lnTo>
                  <a:lnTo>
                    <a:pt x="137668" y="281050"/>
                  </a:lnTo>
                  <a:lnTo>
                    <a:pt x="166115" y="281050"/>
                  </a:lnTo>
                  <a:lnTo>
                    <a:pt x="166115" y="280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999226" y="2020061"/>
              <a:ext cx="166370" cy="309880"/>
            </a:xfrm>
            <a:custGeom>
              <a:avLst/>
              <a:gdLst/>
              <a:ahLst/>
              <a:cxnLst/>
              <a:rect l="l" t="t" r="r" b="b"/>
              <a:pathLst>
                <a:path w="166370" h="309880">
                  <a:moveTo>
                    <a:pt x="28194" y="28066"/>
                  </a:moveTo>
                  <a:lnTo>
                    <a:pt x="28194" y="281050"/>
                  </a:lnTo>
                  <a:lnTo>
                    <a:pt x="137668" y="281050"/>
                  </a:lnTo>
                  <a:lnTo>
                    <a:pt x="137668" y="28066"/>
                  </a:lnTo>
                  <a:lnTo>
                    <a:pt x="28194" y="28066"/>
                  </a:lnTo>
                  <a:close/>
                </a:path>
                <a:path w="166370" h="309880">
                  <a:moveTo>
                    <a:pt x="14097" y="0"/>
                  </a:moveTo>
                  <a:lnTo>
                    <a:pt x="152019" y="0"/>
                  </a:lnTo>
                  <a:lnTo>
                    <a:pt x="156210" y="508"/>
                  </a:lnTo>
                  <a:lnTo>
                    <a:pt x="160147" y="2286"/>
                  </a:lnTo>
                  <a:lnTo>
                    <a:pt x="163322" y="5714"/>
                  </a:lnTo>
                  <a:lnTo>
                    <a:pt x="165226" y="9398"/>
                  </a:lnTo>
                  <a:lnTo>
                    <a:pt x="166115" y="13970"/>
                  </a:lnTo>
                  <a:lnTo>
                    <a:pt x="166115" y="294893"/>
                  </a:lnTo>
                  <a:lnTo>
                    <a:pt x="152019" y="309372"/>
                  </a:lnTo>
                  <a:lnTo>
                    <a:pt x="14097" y="309372"/>
                  </a:lnTo>
                  <a:lnTo>
                    <a:pt x="0" y="294893"/>
                  </a:lnTo>
                  <a:lnTo>
                    <a:pt x="0" y="13970"/>
                  </a:lnTo>
                  <a:lnTo>
                    <a:pt x="14097" y="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082284" y="2019300"/>
              <a:ext cx="0" cy="309880"/>
            </a:xfrm>
            <a:custGeom>
              <a:avLst/>
              <a:gdLst/>
              <a:ahLst/>
              <a:cxnLst/>
              <a:rect l="l" t="t" r="r" b="b"/>
              <a:pathLst>
                <a:path w="0" h="309880">
                  <a:moveTo>
                    <a:pt x="0" y="169925"/>
                  </a:moveTo>
                  <a:lnTo>
                    <a:pt x="0" y="309371"/>
                  </a:lnTo>
                </a:path>
                <a:path w="0" h="309880">
                  <a:moveTo>
                    <a:pt x="0" y="0"/>
                  </a:moveTo>
                  <a:lnTo>
                    <a:pt x="0" y="140969"/>
                  </a:lnTo>
                </a:path>
              </a:pathLst>
            </a:custGeom>
            <a:ln w="5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012942" y="2160269"/>
              <a:ext cx="139065" cy="29209"/>
            </a:xfrm>
            <a:custGeom>
              <a:avLst/>
              <a:gdLst/>
              <a:ahLst/>
              <a:cxnLst/>
              <a:rect l="l" t="t" r="r" b="b"/>
              <a:pathLst>
                <a:path w="139064" h="29210">
                  <a:moveTo>
                    <a:pt x="0" y="28955"/>
                  </a:moveTo>
                  <a:lnTo>
                    <a:pt x="138684" y="28955"/>
                  </a:lnTo>
                  <a:lnTo>
                    <a:pt x="138684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211062" y="2020061"/>
              <a:ext cx="167640" cy="309880"/>
            </a:xfrm>
            <a:custGeom>
              <a:avLst/>
              <a:gdLst/>
              <a:ahLst/>
              <a:cxnLst/>
              <a:rect l="l" t="t" r="r" b="b"/>
              <a:pathLst>
                <a:path w="167639" h="309880">
                  <a:moveTo>
                    <a:pt x="153162" y="0"/>
                  </a:moveTo>
                  <a:lnTo>
                    <a:pt x="14224" y="0"/>
                  </a:lnTo>
                  <a:lnTo>
                    <a:pt x="9651" y="508"/>
                  </a:lnTo>
                  <a:lnTo>
                    <a:pt x="5714" y="2286"/>
                  </a:lnTo>
                  <a:lnTo>
                    <a:pt x="2539" y="5714"/>
                  </a:lnTo>
                  <a:lnTo>
                    <a:pt x="888" y="9398"/>
                  </a:lnTo>
                  <a:lnTo>
                    <a:pt x="0" y="13970"/>
                  </a:lnTo>
                  <a:lnTo>
                    <a:pt x="0" y="294893"/>
                  </a:lnTo>
                  <a:lnTo>
                    <a:pt x="14224" y="309372"/>
                  </a:lnTo>
                  <a:lnTo>
                    <a:pt x="153162" y="309372"/>
                  </a:lnTo>
                  <a:lnTo>
                    <a:pt x="167639" y="294893"/>
                  </a:lnTo>
                  <a:lnTo>
                    <a:pt x="167639" y="281050"/>
                  </a:lnTo>
                  <a:lnTo>
                    <a:pt x="28193" y="281050"/>
                  </a:lnTo>
                  <a:lnTo>
                    <a:pt x="28193" y="28066"/>
                  </a:lnTo>
                  <a:lnTo>
                    <a:pt x="167639" y="28066"/>
                  </a:lnTo>
                  <a:lnTo>
                    <a:pt x="167639" y="13970"/>
                  </a:lnTo>
                  <a:lnTo>
                    <a:pt x="166750" y="9398"/>
                  </a:lnTo>
                  <a:lnTo>
                    <a:pt x="164846" y="5714"/>
                  </a:lnTo>
                  <a:lnTo>
                    <a:pt x="161671" y="2286"/>
                  </a:lnTo>
                  <a:lnTo>
                    <a:pt x="157734" y="508"/>
                  </a:lnTo>
                  <a:lnTo>
                    <a:pt x="153162" y="0"/>
                  </a:lnTo>
                  <a:close/>
                </a:path>
                <a:path w="167639" h="309880">
                  <a:moveTo>
                    <a:pt x="167639" y="28066"/>
                  </a:moveTo>
                  <a:lnTo>
                    <a:pt x="138937" y="28066"/>
                  </a:lnTo>
                  <a:lnTo>
                    <a:pt x="138937" y="281050"/>
                  </a:lnTo>
                  <a:lnTo>
                    <a:pt x="167639" y="281050"/>
                  </a:lnTo>
                  <a:lnTo>
                    <a:pt x="167639" y="280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211062" y="2020061"/>
              <a:ext cx="167640" cy="309880"/>
            </a:xfrm>
            <a:custGeom>
              <a:avLst/>
              <a:gdLst/>
              <a:ahLst/>
              <a:cxnLst/>
              <a:rect l="l" t="t" r="r" b="b"/>
              <a:pathLst>
                <a:path w="167639" h="309880">
                  <a:moveTo>
                    <a:pt x="28193" y="28066"/>
                  </a:moveTo>
                  <a:lnTo>
                    <a:pt x="28193" y="281050"/>
                  </a:lnTo>
                  <a:lnTo>
                    <a:pt x="138937" y="281050"/>
                  </a:lnTo>
                  <a:lnTo>
                    <a:pt x="138937" y="28066"/>
                  </a:lnTo>
                  <a:lnTo>
                    <a:pt x="28193" y="28066"/>
                  </a:lnTo>
                  <a:close/>
                </a:path>
                <a:path w="167639" h="309880">
                  <a:moveTo>
                    <a:pt x="14224" y="0"/>
                  </a:moveTo>
                  <a:lnTo>
                    <a:pt x="153162" y="0"/>
                  </a:lnTo>
                  <a:lnTo>
                    <a:pt x="157734" y="508"/>
                  </a:lnTo>
                  <a:lnTo>
                    <a:pt x="161671" y="2286"/>
                  </a:lnTo>
                  <a:lnTo>
                    <a:pt x="164846" y="5714"/>
                  </a:lnTo>
                  <a:lnTo>
                    <a:pt x="166750" y="9398"/>
                  </a:lnTo>
                  <a:lnTo>
                    <a:pt x="167639" y="13970"/>
                  </a:lnTo>
                  <a:lnTo>
                    <a:pt x="167639" y="294893"/>
                  </a:lnTo>
                  <a:lnTo>
                    <a:pt x="153162" y="309372"/>
                  </a:lnTo>
                  <a:lnTo>
                    <a:pt x="14224" y="309372"/>
                  </a:lnTo>
                  <a:lnTo>
                    <a:pt x="0" y="294893"/>
                  </a:lnTo>
                  <a:lnTo>
                    <a:pt x="0" y="13970"/>
                  </a:lnTo>
                  <a:lnTo>
                    <a:pt x="14224" y="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294882" y="2019300"/>
              <a:ext cx="0" cy="309880"/>
            </a:xfrm>
            <a:custGeom>
              <a:avLst/>
              <a:gdLst/>
              <a:ahLst/>
              <a:cxnLst/>
              <a:rect l="l" t="t" r="r" b="b"/>
              <a:pathLst>
                <a:path w="0" h="309880">
                  <a:moveTo>
                    <a:pt x="0" y="169925"/>
                  </a:moveTo>
                  <a:lnTo>
                    <a:pt x="0" y="309371"/>
                  </a:lnTo>
                </a:path>
                <a:path w="0" h="309880">
                  <a:moveTo>
                    <a:pt x="0" y="0"/>
                  </a:moveTo>
                  <a:lnTo>
                    <a:pt x="0" y="140969"/>
                  </a:lnTo>
                </a:path>
              </a:pathLst>
            </a:custGeom>
            <a:ln w="563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596890" y="2033777"/>
              <a:ext cx="311150" cy="375285"/>
            </a:xfrm>
            <a:custGeom>
              <a:avLst/>
              <a:gdLst/>
              <a:ahLst/>
              <a:cxnLst/>
              <a:rect l="l" t="t" r="r" b="b"/>
              <a:pathLst>
                <a:path w="311150" h="375285">
                  <a:moveTo>
                    <a:pt x="310896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310896" y="374903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596890" y="2033777"/>
              <a:ext cx="767080" cy="375285"/>
            </a:xfrm>
            <a:custGeom>
              <a:avLst/>
              <a:gdLst/>
              <a:ahLst/>
              <a:cxnLst/>
              <a:rect l="l" t="t" r="r" b="b"/>
              <a:pathLst>
                <a:path w="767079" h="375285">
                  <a:moveTo>
                    <a:pt x="0" y="374903"/>
                  </a:moveTo>
                  <a:lnTo>
                    <a:pt x="310896" y="374903"/>
                  </a:lnTo>
                  <a:lnTo>
                    <a:pt x="310896" y="0"/>
                  </a:lnTo>
                  <a:lnTo>
                    <a:pt x="0" y="0"/>
                  </a:lnTo>
                  <a:lnTo>
                    <a:pt x="0" y="374903"/>
                  </a:lnTo>
                  <a:close/>
                </a:path>
                <a:path w="767079" h="375285">
                  <a:moveTo>
                    <a:pt x="627888" y="155447"/>
                  </a:moveTo>
                  <a:lnTo>
                    <a:pt x="766572" y="155447"/>
                  </a:lnTo>
                  <a:lnTo>
                    <a:pt x="766572" y="126491"/>
                  </a:lnTo>
                  <a:lnTo>
                    <a:pt x="627888" y="126491"/>
                  </a:lnTo>
                  <a:lnTo>
                    <a:pt x="627888" y="155447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583174" y="2020061"/>
              <a:ext cx="340360" cy="388620"/>
            </a:xfrm>
            <a:custGeom>
              <a:avLst/>
              <a:gdLst/>
              <a:ahLst/>
              <a:cxnLst/>
              <a:rect l="l" t="t" r="r" b="b"/>
              <a:pathLst>
                <a:path w="340360" h="388619">
                  <a:moveTo>
                    <a:pt x="325374" y="0"/>
                  </a:moveTo>
                  <a:lnTo>
                    <a:pt x="13842" y="0"/>
                  </a:lnTo>
                  <a:lnTo>
                    <a:pt x="9651" y="508"/>
                  </a:lnTo>
                  <a:lnTo>
                    <a:pt x="5968" y="2286"/>
                  </a:lnTo>
                  <a:lnTo>
                    <a:pt x="2793" y="5714"/>
                  </a:lnTo>
                  <a:lnTo>
                    <a:pt x="508" y="9398"/>
                  </a:lnTo>
                  <a:lnTo>
                    <a:pt x="0" y="13842"/>
                  </a:lnTo>
                  <a:lnTo>
                    <a:pt x="0" y="388620"/>
                  </a:lnTo>
                  <a:lnTo>
                    <a:pt x="28321" y="388620"/>
                  </a:lnTo>
                  <a:lnTo>
                    <a:pt x="28321" y="28066"/>
                  </a:lnTo>
                  <a:lnTo>
                    <a:pt x="311530" y="28066"/>
                  </a:lnTo>
                  <a:lnTo>
                    <a:pt x="311530" y="388620"/>
                  </a:lnTo>
                  <a:lnTo>
                    <a:pt x="339851" y="388620"/>
                  </a:lnTo>
                  <a:lnTo>
                    <a:pt x="339851" y="13842"/>
                  </a:lnTo>
                  <a:lnTo>
                    <a:pt x="339343" y="9398"/>
                  </a:lnTo>
                  <a:lnTo>
                    <a:pt x="337058" y="5714"/>
                  </a:lnTo>
                  <a:lnTo>
                    <a:pt x="333883" y="2286"/>
                  </a:lnTo>
                  <a:lnTo>
                    <a:pt x="330200" y="508"/>
                  </a:lnTo>
                  <a:lnTo>
                    <a:pt x="325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583174" y="2020061"/>
              <a:ext cx="340360" cy="388620"/>
            </a:xfrm>
            <a:custGeom>
              <a:avLst/>
              <a:gdLst/>
              <a:ahLst/>
              <a:cxnLst/>
              <a:rect l="l" t="t" r="r" b="b"/>
              <a:pathLst>
                <a:path w="340360" h="388619">
                  <a:moveTo>
                    <a:pt x="13842" y="0"/>
                  </a:moveTo>
                  <a:lnTo>
                    <a:pt x="325374" y="0"/>
                  </a:lnTo>
                  <a:lnTo>
                    <a:pt x="330200" y="508"/>
                  </a:lnTo>
                  <a:lnTo>
                    <a:pt x="333883" y="2286"/>
                  </a:lnTo>
                  <a:lnTo>
                    <a:pt x="337058" y="5714"/>
                  </a:lnTo>
                  <a:lnTo>
                    <a:pt x="339343" y="9398"/>
                  </a:lnTo>
                  <a:lnTo>
                    <a:pt x="339851" y="13842"/>
                  </a:lnTo>
                  <a:lnTo>
                    <a:pt x="339851" y="388620"/>
                  </a:lnTo>
                  <a:lnTo>
                    <a:pt x="311530" y="388620"/>
                  </a:lnTo>
                  <a:lnTo>
                    <a:pt x="311530" y="28066"/>
                  </a:lnTo>
                  <a:lnTo>
                    <a:pt x="28321" y="28066"/>
                  </a:lnTo>
                  <a:lnTo>
                    <a:pt x="28321" y="388620"/>
                  </a:lnTo>
                  <a:lnTo>
                    <a:pt x="0" y="388620"/>
                  </a:lnTo>
                  <a:lnTo>
                    <a:pt x="0" y="13842"/>
                  </a:lnTo>
                  <a:lnTo>
                    <a:pt x="508" y="9398"/>
                  </a:lnTo>
                  <a:lnTo>
                    <a:pt x="2793" y="5714"/>
                  </a:lnTo>
                  <a:lnTo>
                    <a:pt x="5968" y="2286"/>
                  </a:lnTo>
                  <a:lnTo>
                    <a:pt x="9651" y="508"/>
                  </a:lnTo>
                  <a:lnTo>
                    <a:pt x="13842" y="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741670" y="2033777"/>
              <a:ext cx="29209" cy="375285"/>
            </a:xfrm>
            <a:custGeom>
              <a:avLst/>
              <a:gdLst/>
              <a:ahLst/>
              <a:cxnLst/>
              <a:rect l="l" t="t" r="r" b="b"/>
              <a:pathLst>
                <a:path w="29210" h="375285">
                  <a:moveTo>
                    <a:pt x="0" y="374903"/>
                  </a:moveTo>
                  <a:lnTo>
                    <a:pt x="28955" y="374903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374903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09625">
              <a:lnSpc>
                <a:spcPct val="100000"/>
              </a:lnSpc>
              <a:spcBef>
                <a:spcPts val="100"/>
              </a:spcBef>
            </a:pPr>
            <a:r>
              <a:rPr dirty="0" spc="-20" b="1">
                <a:latin typeface="Tahoma"/>
                <a:cs typeface="Tahoma"/>
              </a:rPr>
              <a:t>Income</a:t>
            </a:r>
            <a:r>
              <a:rPr dirty="0" spc="-175" b="1">
                <a:latin typeface="Tahoma"/>
                <a:cs typeface="Tahoma"/>
              </a:rPr>
              <a:t> </a:t>
            </a:r>
            <a:r>
              <a:rPr dirty="0" spc="-145" b="1">
                <a:latin typeface="Tahoma"/>
                <a:cs typeface="Tahoma"/>
              </a:rPr>
              <a:t>Statement</a:t>
            </a:r>
            <a:r>
              <a:rPr dirty="0" spc="-110" b="1">
                <a:latin typeface="Tahoma"/>
                <a:cs typeface="Tahoma"/>
              </a:rPr>
              <a:t> </a:t>
            </a:r>
            <a:r>
              <a:rPr dirty="0" spc="-505" b="1">
                <a:latin typeface="Tahoma"/>
                <a:cs typeface="Tahoma"/>
              </a:rPr>
              <a:t>–</a:t>
            </a:r>
            <a:r>
              <a:rPr dirty="0" spc="-35" b="1">
                <a:latin typeface="Tahoma"/>
                <a:cs typeface="Tahoma"/>
              </a:rPr>
              <a:t> </a:t>
            </a:r>
            <a:r>
              <a:rPr dirty="0" spc="-20"/>
              <a:t>Year</a:t>
            </a:r>
            <a:r>
              <a:rPr dirty="0" spc="-295"/>
              <a:t> </a:t>
            </a:r>
            <a:r>
              <a:rPr dirty="0" spc="-350"/>
              <a:t>3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569210" y="1265174"/>
          <a:ext cx="7129780" cy="4902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2370"/>
                <a:gridCol w="904875"/>
                <a:gridCol w="904875"/>
                <a:gridCol w="904875"/>
                <a:gridCol w="840104"/>
                <a:gridCol w="1033779"/>
              </a:tblGrid>
              <a:tr h="192405">
                <a:tc gridSpan="6">
                  <a:txBody>
                    <a:bodyPr/>
                    <a:lstStyle/>
                    <a:p>
                      <a:pPr algn="ctr" marL="635">
                        <a:lnSpc>
                          <a:spcPts val="137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February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2023-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January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2024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2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70"/>
                        </a:lnSpc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Q1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70"/>
                        </a:lnSpc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Q2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70"/>
                        </a:lnSpc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Q3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70"/>
                        </a:lnSpc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Q4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37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2023-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59055">
                        <a:lnSpc>
                          <a:spcPts val="137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Commission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Income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2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Users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3,389,918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6,779,836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4,519,891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7,909,809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22,599,454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59055">
                        <a:lnSpc>
                          <a:spcPts val="137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Commission</a:t>
                      </a:r>
                      <a:r>
                        <a:rPr dirty="0" sz="12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Income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Hotel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200,884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401,768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267,845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468,729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1,339,227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59055">
                        <a:lnSpc>
                          <a:spcPts val="137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Net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Commission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income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3,590,802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7,181,604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4,787,736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8,378,538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23,938,681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2405">
                <a:tc>
                  <a:txBody>
                    <a:bodyPr/>
                    <a:lstStyle/>
                    <a:p>
                      <a:pPr marL="59055">
                        <a:lnSpc>
                          <a:spcPts val="1375"/>
                        </a:lnSpc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operating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expenses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59055">
                        <a:lnSpc>
                          <a:spcPts val="137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Salaries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Allowances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3,632,040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3,632,040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3,632,040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3,632,040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14,528,160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2405">
                <a:tc>
                  <a:txBody>
                    <a:bodyPr/>
                    <a:lstStyle/>
                    <a:p>
                      <a:pPr marL="59055">
                        <a:lnSpc>
                          <a:spcPts val="137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Rent,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Electricity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etc.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229,500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229,500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229,500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229,500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918,000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5905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Website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Maintenance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Cost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307,125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307,125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307,125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307,125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1,228,500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2405">
                <a:tc>
                  <a:txBody>
                    <a:bodyPr/>
                    <a:lstStyle/>
                    <a:p>
                      <a:pPr marL="59055">
                        <a:lnSpc>
                          <a:spcPts val="137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App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Maintenance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Cost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285,750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285,750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285,750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285,750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1,143,000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2405">
                <a:tc>
                  <a:txBody>
                    <a:bodyPr/>
                    <a:lstStyle/>
                    <a:p>
                      <a:pPr marL="5905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Postage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162,436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324,873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216,582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379,018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1,082,908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59055">
                        <a:lnSpc>
                          <a:spcPts val="137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Stationery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printing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86,633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173,265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115,510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202,143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577,551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2405">
                <a:tc>
                  <a:txBody>
                    <a:bodyPr/>
                    <a:lstStyle/>
                    <a:p>
                      <a:pPr marL="5905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Advertisements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788,400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788,400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788,400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788,400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3,153,600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2405">
                <a:tc>
                  <a:txBody>
                    <a:bodyPr/>
                    <a:lstStyle/>
                    <a:p>
                      <a:pPr marL="5905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Depreciation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64,421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64,421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64,421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64,421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257,683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5905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Interest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Expense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48,750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48,750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48,750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48,750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195,000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59055">
                        <a:lnSpc>
                          <a:spcPts val="1375"/>
                        </a:lnSpc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operating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expenses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5,556,305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5,805,374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5,639,328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5,888,397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22,889,403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59055">
                        <a:lnSpc>
                          <a:spcPts val="137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profit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before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tax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1,965,503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1,376,231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7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851,591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2,490,142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1,049,278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2405">
                <a:tc>
                  <a:txBody>
                    <a:bodyPr/>
                    <a:lstStyle/>
                    <a:p>
                      <a:pPr marL="59055">
                        <a:lnSpc>
                          <a:spcPts val="138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Income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tax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80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481,681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8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298,057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871,550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367,247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59055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Net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profit</a:t>
                      </a:r>
                      <a:r>
                        <a:rPr dirty="0" sz="12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1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tax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1,965,503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8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894,550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553,534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8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1,618,592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8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682,031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11510898" y="6258102"/>
            <a:ext cx="5226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0" b="1">
                <a:latin typeface="Calibri"/>
                <a:cs typeface="Calibri"/>
              </a:rPr>
              <a:t>*BDT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09625">
              <a:lnSpc>
                <a:spcPct val="100000"/>
              </a:lnSpc>
              <a:spcBef>
                <a:spcPts val="100"/>
              </a:spcBef>
            </a:pPr>
            <a:r>
              <a:rPr dirty="0" spc="-20" b="1">
                <a:latin typeface="Tahoma"/>
                <a:cs typeface="Tahoma"/>
              </a:rPr>
              <a:t>Income</a:t>
            </a:r>
            <a:r>
              <a:rPr dirty="0" spc="-175" b="1">
                <a:latin typeface="Tahoma"/>
                <a:cs typeface="Tahoma"/>
              </a:rPr>
              <a:t> </a:t>
            </a:r>
            <a:r>
              <a:rPr dirty="0" spc="-145" b="1">
                <a:latin typeface="Tahoma"/>
                <a:cs typeface="Tahoma"/>
              </a:rPr>
              <a:t>Statement</a:t>
            </a:r>
            <a:r>
              <a:rPr dirty="0" spc="-110" b="1">
                <a:latin typeface="Tahoma"/>
                <a:cs typeface="Tahoma"/>
              </a:rPr>
              <a:t> </a:t>
            </a:r>
            <a:r>
              <a:rPr dirty="0" spc="-505" b="1">
                <a:latin typeface="Tahoma"/>
                <a:cs typeface="Tahoma"/>
              </a:rPr>
              <a:t>–</a:t>
            </a:r>
            <a:r>
              <a:rPr dirty="0" spc="-35" b="1">
                <a:latin typeface="Tahoma"/>
                <a:cs typeface="Tahoma"/>
              </a:rPr>
              <a:t> </a:t>
            </a:r>
            <a:r>
              <a:rPr dirty="0" spc="-20"/>
              <a:t>Year</a:t>
            </a:r>
            <a:r>
              <a:rPr dirty="0" spc="-295"/>
              <a:t> </a:t>
            </a:r>
            <a:r>
              <a:rPr dirty="0" spc="-350"/>
              <a:t>4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569210" y="1265174"/>
          <a:ext cx="7129780" cy="4903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9060"/>
                <a:gridCol w="967105"/>
                <a:gridCol w="793114"/>
                <a:gridCol w="838200"/>
                <a:gridCol w="902969"/>
                <a:gridCol w="902970"/>
              </a:tblGrid>
              <a:tr h="197485">
                <a:tc gridSpan="6"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February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2024-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January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2025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Q1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70"/>
                        </a:lnSpc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Q2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70"/>
                        </a:lnSpc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Q3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Q4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37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2024-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marL="61594">
                        <a:lnSpc>
                          <a:spcPts val="137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Commission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Income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2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Users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4,625,751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9,251,503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6,167,669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10,793,420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30,838,343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 marL="61594">
                        <a:lnSpc>
                          <a:spcPts val="137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Commission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Income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2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Hotel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308,383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616,767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411,178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719,561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2,055,890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marL="61594">
                        <a:lnSpc>
                          <a:spcPts val="137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Net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Commission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income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4,934,135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9,868,270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6,578,847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11,512,981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32,894,233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 marL="61594">
                        <a:lnSpc>
                          <a:spcPts val="1370"/>
                        </a:lnSpc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Total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operating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expenses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marL="61594">
                        <a:lnSpc>
                          <a:spcPts val="137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Salaries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Allowances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4,818,750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4,818,750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4,818,750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4,818,750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19,275,000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 marL="61594">
                        <a:lnSpc>
                          <a:spcPts val="137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Rent,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Electricity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etc.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344,250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344,250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344,250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344,250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1,377,000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 marL="61594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Website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Maintenance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Cost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460,688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460,688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460,688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460,688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1,842,750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61594">
                        <a:lnSpc>
                          <a:spcPts val="137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App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Maintenance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Cost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428,625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428,625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428,625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428,625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1,714,500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 marL="61594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Postage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236,361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472,722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315,148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551,509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1,575,741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 marL="61594">
                        <a:lnSpc>
                          <a:spcPts val="137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Stationery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printing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126,059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252,119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168,079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294,138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840,395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 marL="61594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Advertisements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946,080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946,080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946,080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946,080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3,784,320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 marL="61594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Depreciation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77,305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77,305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77,305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77,305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309,220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 marL="61594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Interest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Expense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48,750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48,750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30,000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127,500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marL="61594">
                        <a:lnSpc>
                          <a:spcPts val="1375"/>
                        </a:lnSpc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operating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expenses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7,438,118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7,800,538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7,558,925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7,921,345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30,718,926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marL="61594">
                        <a:lnSpc>
                          <a:spcPts val="137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profit</a:t>
                      </a:r>
                      <a:r>
                        <a:rPr dirty="0" sz="12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before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tax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2,503,983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2,067,731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980,078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3,591,636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2,175,306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 marL="61594">
                        <a:lnSpc>
                          <a:spcPts val="138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Income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tax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8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876,394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723,706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8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343,027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1,257,073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761,357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marL="61594">
                        <a:lnSpc>
                          <a:spcPts val="137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Net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profit</a:t>
                      </a:r>
                      <a:r>
                        <a:rPr dirty="0" sz="12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1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tax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1,627,589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1,344,025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637,051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2,334,564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7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1,413,949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11510898" y="6258102"/>
            <a:ext cx="5226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0" b="1">
                <a:latin typeface="Calibri"/>
                <a:cs typeface="Calibri"/>
              </a:rPr>
              <a:t>*BDT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ahoma"/>
                <a:cs typeface="Tahoma"/>
              </a:rPr>
              <a:t>Common</a:t>
            </a:r>
            <a:r>
              <a:rPr dirty="0" spc="-5" b="1">
                <a:latin typeface="Tahoma"/>
                <a:cs typeface="Tahoma"/>
              </a:rPr>
              <a:t> </a:t>
            </a:r>
            <a:r>
              <a:rPr dirty="0" spc="-185" b="1">
                <a:latin typeface="Tahoma"/>
                <a:cs typeface="Tahoma"/>
              </a:rPr>
              <a:t>Size</a:t>
            </a:r>
            <a:r>
              <a:rPr dirty="0" spc="-5" b="1">
                <a:latin typeface="Tahoma"/>
                <a:cs typeface="Tahoma"/>
              </a:rPr>
              <a:t> </a:t>
            </a:r>
            <a:r>
              <a:rPr dirty="0" spc="-20"/>
              <a:t>Income</a:t>
            </a:r>
            <a:r>
              <a:rPr dirty="0" spc="-235"/>
              <a:t> </a:t>
            </a:r>
            <a:r>
              <a:rPr dirty="0" spc="-55"/>
              <a:t>Statement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561082" y="1147825"/>
          <a:ext cx="7146290" cy="5108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1075"/>
                <a:gridCol w="884554"/>
                <a:gridCol w="884554"/>
                <a:gridCol w="884554"/>
                <a:gridCol w="884554"/>
              </a:tblGrid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20" b="1" i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2021-</a:t>
                      </a:r>
                      <a:r>
                        <a:rPr dirty="0" sz="1600" spc="-25" b="1" i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20" b="1" i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2022-</a:t>
                      </a:r>
                      <a:r>
                        <a:rPr dirty="0" sz="1600" spc="-25" b="1" i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 i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2023-</a:t>
                      </a:r>
                      <a:r>
                        <a:rPr dirty="0" sz="1600" spc="-25" b="1" i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 i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2024-</a:t>
                      </a:r>
                      <a:r>
                        <a:rPr dirty="0" sz="1600" spc="-25" b="1" i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Net</a:t>
                      </a:r>
                      <a:r>
                        <a:rPr dirty="0" sz="14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Commission</a:t>
                      </a:r>
                      <a:r>
                        <a:rPr dirty="0" sz="1400" spc="-6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income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100.00%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100.00%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100.00%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100.00%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25" b="1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4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operating</a:t>
                      </a:r>
                      <a:r>
                        <a:rPr dirty="0" sz="14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expenses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Salaries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Allowances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107.40%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71.47%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60.69%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58.60%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Rent,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Electricity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etc.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5.33%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3.93%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3.83%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4.19%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Website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Maintenance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Cost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7.13%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5.25%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5.13%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5.60%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App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Maintenance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Cost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6.64%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4.89%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4.77%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5.21%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Postage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4.56%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4.32%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4.52%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4.79%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Stationery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printing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2.43%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2.30%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2.41%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2.55%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Advertisements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28.61%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16.86%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13.17%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11.50%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Depreciation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2.39%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1.38%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1.08%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0.94%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operating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expenses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164.49%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110.40%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95.62%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93.39%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400" spc="-25" b="1">
                          <a:latin typeface="Calibri"/>
                          <a:cs typeface="Calibri"/>
                        </a:rPr>
                        <a:t>Total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profit</a:t>
                      </a:r>
                      <a:r>
                        <a:rPr dirty="0" sz="14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before</a:t>
                      </a:r>
                      <a:r>
                        <a:rPr dirty="0" sz="14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Interest</a:t>
                      </a:r>
                      <a:r>
                        <a:rPr dirty="0" sz="14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 b="1">
                          <a:latin typeface="Calibri"/>
                          <a:cs typeface="Calibri"/>
                        </a:rPr>
                        <a:t>tax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64.49%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10.40%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4.38%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6.61%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Interest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Expense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1.57%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1.01%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0.81%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0.39%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400" spc="-25" b="1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4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profit</a:t>
                      </a:r>
                      <a:r>
                        <a:rPr dirty="0" sz="14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before</a:t>
                      </a:r>
                      <a:r>
                        <a:rPr dirty="0" sz="14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 b="1">
                          <a:latin typeface="Calibri"/>
                          <a:cs typeface="Calibri"/>
                        </a:rPr>
                        <a:t>tax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66.06%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11.41%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3.57%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6.23%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Income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tax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0.00%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0.00%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1.53%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2.31%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Net</a:t>
                      </a:r>
                      <a:r>
                        <a:rPr dirty="0" sz="14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profit</a:t>
                      </a:r>
                      <a:r>
                        <a:rPr dirty="0" sz="14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14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 b="1">
                          <a:latin typeface="Calibri"/>
                          <a:cs typeface="Calibri"/>
                        </a:rPr>
                        <a:t>tax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66.06%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11.41%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2.03%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3.91%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11510898" y="6258102"/>
            <a:ext cx="5226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0" b="1">
                <a:latin typeface="Calibri"/>
                <a:cs typeface="Calibri"/>
              </a:rPr>
              <a:t>*BDT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86510">
              <a:lnSpc>
                <a:spcPct val="100000"/>
              </a:lnSpc>
              <a:spcBef>
                <a:spcPts val="100"/>
              </a:spcBef>
            </a:pPr>
            <a:r>
              <a:rPr dirty="0" spc="-114" b="1">
                <a:latin typeface="Tahoma"/>
                <a:cs typeface="Tahoma"/>
              </a:rPr>
              <a:t>Summary</a:t>
            </a:r>
            <a:r>
              <a:rPr dirty="0" spc="-150" b="1">
                <a:latin typeface="Tahoma"/>
                <a:cs typeface="Tahoma"/>
              </a:rPr>
              <a:t> </a:t>
            </a:r>
            <a:r>
              <a:rPr dirty="0" spc="-505" b="1">
                <a:latin typeface="Tahoma"/>
                <a:cs typeface="Tahoma"/>
              </a:rPr>
              <a:t>–</a:t>
            </a:r>
            <a:r>
              <a:rPr dirty="0" spc="-35" b="1">
                <a:latin typeface="Tahoma"/>
                <a:cs typeface="Tahoma"/>
              </a:rPr>
              <a:t> </a:t>
            </a:r>
            <a:r>
              <a:rPr dirty="0" spc="-75" b="1">
                <a:latin typeface="Tahoma"/>
                <a:cs typeface="Tahoma"/>
              </a:rPr>
              <a:t>Years</a:t>
            </a:r>
            <a:r>
              <a:rPr dirty="0" spc="-150" b="1">
                <a:latin typeface="Tahoma"/>
                <a:cs typeface="Tahoma"/>
              </a:rPr>
              <a:t> </a:t>
            </a:r>
            <a:r>
              <a:rPr dirty="0" spc="-275" b="1">
                <a:latin typeface="Tahoma"/>
                <a:cs typeface="Tahoma"/>
              </a:rPr>
              <a:t>1</a:t>
            </a:r>
            <a:r>
              <a:rPr dirty="0" spc="-50" b="1">
                <a:latin typeface="Tahoma"/>
                <a:cs typeface="Tahoma"/>
              </a:rPr>
              <a:t> </a:t>
            </a:r>
            <a:r>
              <a:rPr dirty="0" spc="-370" b="1">
                <a:latin typeface="Tahoma"/>
                <a:cs typeface="Tahoma"/>
              </a:rPr>
              <a:t>&amp;</a:t>
            </a:r>
            <a:r>
              <a:rPr dirty="0" spc="-45" b="1">
                <a:latin typeface="Tahoma"/>
                <a:cs typeface="Tahoma"/>
              </a:rPr>
              <a:t> </a:t>
            </a:r>
            <a:r>
              <a:rPr dirty="0" spc="-325" b="1">
                <a:latin typeface="Tahoma"/>
                <a:cs typeface="Tahoma"/>
              </a:rPr>
              <a:t>2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564894" y="1156969"/>
          <a:ext cx="9155430" cy="2176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5570"/>
                <a:gridCol w="1531620"/>
                <a:gridCol w="1139825"/>
                <a:gridCol w="1297939"/>
                <a:gridCol w="1139825"/>
                <a:gridCol w="1302384"/>
              </a:tblGrid>
              <a:tr h="197485">
                <a:tc gridSpan="6"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2021-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22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460"/>
                        </a:lnSpc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Yearly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Revenue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1,148,066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2,296,132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1,530,755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2,678,820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7,653,773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b="1">
                          <a:latin typeface="Calibri"/>
                          <a:cs typeface="Calibri"/>
                        </a:rPr>
                        <a:t>Net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Profit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-2,164,893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-878,047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-1,370,944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-522,098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-4,935,982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5" b="1">
                          <a:latin typeface="Calibri"/>
                          <a:cs typeface="Calibri"/>
                        </a:rPr>
                        <a:t>OCF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-2,119,153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-832,307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-1,325,204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-476,358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-4,753,022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 gridSpan="6"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b="1">
                          <a:latin typeface="Calibri"/>
                          <a:cs typeface="Calibri"/>
                        </a:rPr>
                        <a:t>Cash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BEP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0" b="1">
                          <a:latin typeface="Calibri"/>
                          <a:cs typeface="Calibri"/>
                        </a:rPr>
                        <a:t>Unit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10,507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20">
                          <a:latin typeface="Calibri"/>
                          <a:cs typeface="Calibri"/>
                        </a:rPr>
                        <a:t>9,792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0">
                          <a:latin typeface="Calibri"/>
                          <a:cs typeface="Calibri"/>
                        </a:rPr>
                        <a:t>9,077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20">
                          <a:latin typeface="Calibri"/>
                          <a:cs typeface="Calibri"/>
                        </a:rPr>
                        <a:t>9,792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39,168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Actual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2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3,488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2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6,976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4,650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2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8,138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1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23,252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 gridSpan="6"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Accounting</a:t>
                      </a:r>
                      <a:r>
                        <a:rPr dirty="0" sz="1300" spc="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BEP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0" b="1">
                          <a:latin typeface="Calibri"/>
                          <a:cs typeface="Calibri"/>
                        </a:rPr>
                        <a:t>Unit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10,657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20">
                          <a:latin typeface="Calibri"/>
                          <a:cs typeface="Calibri"/>
                        </a:rPr>
                        <a:t>9,941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0">
                          <a:latin typeface="Calibri"/>
                          <a:cs typeface="Calibri"/>
                        </a:rPr>
                        <a:t>9,226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20">
                          <a:latin typeface="Calibri"/>
                          <a:cs typeface="Calibri"/>
                        </a:rPr>
                        <a:t>9,941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39,766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Actual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2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3,488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2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6,976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4,650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2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8,138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1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23,252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11510898" y="6258102"/>
            <a:ext cx="5226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0" b="1">
                <a:latin typeface="Calibri"/>
                <a:cs typeface="Calibri"/>
              </a:rPr>
              <a:t>*BDT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554225" y="3670172"/>
          <a:ext cx="9159875" cy="2564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0815"/>
                <a:gridCol w="1563369"/>
                <a:gridCol w="1163954"/>
                <a:gridCol w="1325245"/>
                <a:gridCol w="1026159"/>
                <a:gridCol w="1282700"/>
              </a:tblGrid>
              <a:tr h="197485">
                <a:tc gridSpan="6"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2022-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23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Yearly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Revenue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2,338,261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4,676,523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3,117,682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5,455,943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15,588,409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300" b="1">
                          <a:latin typeface="Calibri"/>
                          <a:cs typeface="Calibri"/>
                        </a:rPr>
                        <a:t>Net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Profit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-1,860,737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322,659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-2,344,923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1,050,458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-1,620,558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300" spc="-25" b="1">
                          <a:latin typeface="Calibri"/>
                          <a:cs typeface="Calibri"/>
                        </a:rPr>
                        <a:t>OCF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-1,807,053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376,343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-2,291,239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1,104,142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-1,405,822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 gridSpan="6"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b="1">
                          <a:latin typeface="Calibri"/>
                          <a:cs typeface="Calibri"/>
                        </a:rPr>
                        <a:t>Cash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 BEP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7485"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20">
                          <a:latin typeface="Calibri"/>
                          <a:cs typeface="Calibri"/>
                        </a:rPr>
                        <a:t>Unit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12,398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12,398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21,341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12,456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49,709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Actual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6,733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13,467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2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8,978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15,711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44,888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 gridSpan="6"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Accounting</a:t>
                      </a:r>
                      <a:r>
                        <a:rPr dirty="0" sz="13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BEP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7485"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20">
                          <a:latin typeface="Calibri"/>
                          <a:cs typeface="Calibri"/>
                        </a:rPr>
                        <a:t>Unit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12,564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12,564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21,624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12,622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50,372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Actual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6,733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13,467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2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8,978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15,711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44,888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86510">
              <a:lnSpc>
                <a:spcPct val="100000"/>
              </a:lnSpc>
              <a:spcBef>
                <a:spcPts val="100"/>
              </a:spcBef>
            </a:pPr>
            <a:r>
              <a:rPr dirty="0" spc="-114" b="1">
                <a:latin typeface="Tahoma"/>
                <a:cs typeface="Tahoma"/>
              </a:rPr>
              <a:t>Summary</a:t>
            </a:r>
            <a:r>
              <a:rPr dirty="0" spc="-150" b="1">
                <a:latin typeface="Tahoma"/>
                <a:cs typeface="Tahoma"/>
              </a:rPr>
              <a:t> </a:t>
            </a:r>
            <a:r>
              <a:rPr dirty="0" spc="-505" b="1">
                <a:latin typeface="Tahoma"/>
                <a:cs typeface="Tahoma"/>
              </a:rPr>
              <a:t>–</a:t>
            </a:r>
            <a:r>
              <a:rPr dirty="0" spc="-35" b="1">
                <a:latin typeface="Tahoma"/>
                <a:cs typeface="Tahoma"/>
              </a:rPr>
              <a:t> </a:t>
            </a:r>
            <a:r>
              <a:rPr dirty="0" spc="-75" b="1">
                <a:latin typeface="Tahoma"/>
                <a:cs typeface="Tahoma"/>
              </a:rPr>
              <a:t>Years</a:t>
            </a:r>
            <a:r>
              <a:rPr dirty="0" spc="-150" b="1">
                <a:latin typeface="Tahoma"/>
                <a:cs typeface="Tahoma"/>
              </a:rPr>
              <a:t> </a:t>
            </a:r>
            <a:r>
              <a:rPr dirty="0" spc="-275" b="1">
                <a:latin typeface="Tahoma"/>
                <a:cs typeface="Tahoma"/>
              </a:rPr>
              <a:t>3</a:t>
            </a:r>
            <a:r>
              <a:rPr dirty="0" spc="-50" b="1">
                <a:latin typeface="Tahoma"/>
                <a:cs typeface="Tahoma"/>
              </a:rPr>
              <a:t> </a:t>
            </a:r>
            <a:r>
              <a:rPr dirty="0" spc="-370" b="1">
                <a:latin typeface="Tahoma"/>
                <a:cs typeface="Tahoma"/>
              </a:rPr>
              <a:t>&amp;</a:t>
            </a:r>
            <a:r>
              <a:rPr dirty="0" spc="-45" b="1">
                <a:latin typeface="Tahoma"/>
                <a:cs typeface="Tahoma"/>
              </a:rPr>
              <a:t> </a:t>
            </a:r>
            <a:r>
              <a:rPr dirty="0" spc="-325" b="1">
                <a:latin typeface="Tahoma"/>
                <a:cs typeface="Tahoma"/>
              </a:rPr>
              <a:t>4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526286" y="1331975"/>
          <a:ext cx="9193530" cy="2176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7490"/>
                <a:gridCol w="1623060"/>
                <a:gridCol w="1135379"/>
                <a:gridCol w="1216659"/>
                <a:gridCol w="1135379"/>
                <a:gridCol w="1216659"/>
              </a:tblGrid>
              <a:tr h="198120">
                <a:tc gridSpan="6"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2023-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24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Yearly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Revenue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3,590,802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7,181,604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4,787,736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8,378,538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23,938,681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b="1">
                          <a:latin typeface="Calibri"/>
                          <a:cs typeface="Calibri"/>
                        </a:rPr>
                        <a:t>Net</a:t>
                      </a:r>
                      <a:r>
                        <a:rPr dirty="0" sz="13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Profit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(1,965,503)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894,550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(553,534)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1,618,592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682,031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5" b="1">
                          <a:latin typeface="Calibri"/>
                          <a:cs typeface="Calibri"/>
                        </a:rPr>
                        <a:t>OCF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(1,901,082)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958,971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(489,114)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1,683,013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939,714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 gridSpan="6"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b="1">
                          <a:latin typeface="Calibri"/>
                          <a:cs typeface="Calibri"/>
                        </a:rPr>
                        <a:t>Cash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 BEP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0">
                          <a:latin typeface="Calibri"/>
                          <a:cs typeface="Calibri"/>
                        </a:rPr>
                        <a:t>Unit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17,148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17,148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17,148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17,148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68,591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Actual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10,829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21,658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14,439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25,268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72,194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 gridSpan="6"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Accounting</a:t>
                      </a:r>
                      <a:r>
                        <a:rPr dirty="0" sz="1300" spc="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BEP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0">
                          <a:latin typeface="Calibri"/>
                          <a:cs typeface="Calibri"/>
                        </a:rPr>
                        <a:t>Unit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17,356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17,356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17,356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17,356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69,426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Actual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10,829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21,658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14,439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25,268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72,194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11510898" y="6258102"/>
            <a:ext cx="52260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0" b="1">
                <a:latin typeface="Calibri"/>
                <a:cs typeface="Calibri"/>
              </a:rPr>
              <a:t>*BDT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532000" y="3804792"/>
          <a:ext cx="9187815" cy="217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570"/>
                <a:gridCol w="1604645"/>
                <a:gridCol w="1137285"/>
                <a:gridCol w="1218565"/>
                <a:gridCol w="1137284"/>
                <a:gridCol w="1218565"/>
              </a:tblGrid>
              <a:tr h="197485">
                <a:tc gridSpan="6"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2024-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25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Yearly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Revenue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4,934,135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9,868,270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6,578,847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11,512,981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32,894,233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b="1">
                          <a:latin typeface="Calibri"/>
                          <a:cs typeface="Calibri"/>
                        </a:rPr>
                        <a:t>Net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 b="1">
                          <a:latin typeface="Calibri"/>
                          <a:cs typeface="Calibri"/>
                        </a:rPr>
                        <a:t>Profit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-1,627,589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1,344,025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-637,051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2,334,564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1,413,949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5" b="1">
                          <a:latin typeface="Calibri"/>
                          <a:cs typeface="Calibri"/>
                        </a:rPr>
                        <a:t>OCF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-1,550,284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1,421,330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-559,746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2,411,868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1,723,169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 gridSpan="6"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b="1">
                          <a:latin typeface="Calibri"/>
                          <a:cs typeface="Calibri"/>
                        </a:rPr>
                        <a:t>Cash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 BEP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0">
                          <a:latin typeface="Calibri"/>
                          <a:cs typeface="Calibri"/>
                        </a:rPr>
                        <a:t>Unit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24,290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24,290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24,225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24,121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96,925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Actual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15,757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31,515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21,010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36,767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105,049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 gridSpan="6"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 b="1">
                          <a:latin typeface="Calibri"/>
                          <a:cs typeface="Calibri"/>
                        </a:rPr>
                        <a:t>Accounting</a:t>
                      </a:r>
                      <a:r>
                        <a:rPr dirty="0" sz="1300" spc="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BEP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20">
                          <a:latin typeface="Calibri"/>
                          <a:cs typeface="Calibri"/>
                        </a:rPr>
                        <a:t>Unit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24,556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24,556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24,491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24,388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97,991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Actual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15,757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31,515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dirty="0" sz="1300" spc="-1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21,010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36,767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60"/>
                        </a:lnSpc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105,049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69029" y="3013710"/>
            <a:ext cx="4855845" cy="15697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 marL="2540">
              <a:lnSpc>
                <a:spcPts val="5750"/>
              </a:lnSpc>
              <a:spcBef>
                <a:spcPts val="280"/>
              </a:spcBef>
            </a:pPr>
            <a:r>
              <a:rPr dirty="0" sz="4800" spc="-10" b="1">
                <a:latin typeface="Tahoma"/>
                <a:cs typeface="Tahoma"/>
              </a:rPr>
              <a:t>Legal</a:t>
            </a:r>
            <a:endParaRPr sz="4800">
              <a:latin typeface="Tahoma"/>
              <a:cs typeface="Tahoma"/>
            </a:endParaRPr>
          </a:p>
          <a:p>
            <a:pPr algn="ctr" marL="635">
              <a:lnSpc>
                <a:spcPts val="5750"/>
              </a:lnSpc>
            </a:pPr>
            <a:r>
              <a:rPr dirty="0" sz="4800" spc="-10">
                <a:latin typeface="Verdana"/>
                <a:cs typeface="Verdana"/>
              </a:rPr>
              <a:t>Matters</a:t>
            </a:r>
            <a:endParaRPr sz="48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7609" y="1424813"/>
            <a:ext cx="1178306" cy="117830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172979" y="1991867"/>
            <a:ext cx="2316480" cy="2132330"/>
            <a:chOff x="3172979" y="1991867"/>
            <a:chExt cx="2316480" cy="213233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2979" y="1994903"/>
              <a:ext cx="2316456" cy="212904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217164" y="1991867"/>
              <a:ext cx="2228215" cy="2049780"/>
            </a:xfrm>
            <a:custGeom>
              <a:avLst/>
              <a:gdLst/>
              <a:ahLst/>
              <a:cxnLst/>
              <a:rect l="l" t="t" r="r" b="b"/>
              <a:pathLst>
                <a:path w="2228215" h="2049779">
                  <a:moveTo>
                    <a:pt x="2228088" y="0"/>
                  </a:moveTo>
                  <a:lnTo>
                    <a:pt x="0" y="0"/>
                  </a:lnTo>
                  <a:lnTo>
                    <a:pt x="0" y="2049779"/>
                  </a:lnTo>
                  <a:lnTo>
                    <a:pt x="2228088" y="2049779"/>
                  </a:lnTo>
                  <a:lnTo>
                    <a:pt x="22280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6108203" y="1990344"/>
            <a:ext cx="2316480" cy="2132330"/>
            <a:chOff x="6108203" y="1990344"/>
            <a:chExt cx="2316480" cy="213233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8203" y="1993379"/>
              <a:ext cx="2316456" cy="212904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152387" y="1990344"/>
              <a:ext cx="2228215" cy="2049780"/>
            </a:xfrm>
            <a:custGeom>
              <a:avLst/>
              <a:gdLst/>
              <a:ahLst/>
              <a:cxnLst/>
              <a:rect l="l" t="t" r="r" b="b"/>
              <a:pathLst>
                <a:path w="2228215" h="2049779">
                  <a:moveTo>
                    <a:pt x="2228088" y="0"/>
                  </a:moveTo>
                  <a:lnTo>
                    <a:pt x="0" y="0"/>
                  </a:lnTo>
                  <a:lnTo>
                    <a:pt x="0" y="2049779"/>
                  </a:lnTo>
                  <a:lnTo>
                    <a:pt x="2228088" y="2049779"/>
                  </a:lnTo>
                  <a:lnTo>
                    <a:pt x="22280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6156971" y="4383023"/>
            <a:ext cx="2316480" cy="2132330"/>
            <a:chOff x="6156971" y="4383023"/>
            <a:chExt cx="2316480" cy="2132330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6971" y="4386059"/>
              <a:ext cx="2316456" cy="2129047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201155" y="4383023"/>
              <a:ext cx="2228215" cy="2049780"/>
            </a:xfrm>
            <a:custGeom>
              <a:avLst/>
              <a:gdLst/>
              <a:ahLst/>
              <a:cxnLst/>
              <a:rect l="l" t="t" r="r" b="b"/>
              <a:pathLst>
                <a:path w="2228215" h="2049779">
                  <a:moveTo>
                    <a:pt x="2228088" y="0"/>
                  </a:moveTo>
                  <a:lnTo>
                    <a:pt x="0" y="0"/>
                  </a:lnTo>
                  <a:lnTo>
                    <a:pt x="0" y="2049780"/>
                  </a:lnTo>
                  <a:lnTo>
                    <a:pt x="2228088" y="2049780"/>
                  </a:lnTo>
                  <a:lnTo>
                    <a:pt x="22280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3179075" y="4381500"/>
            <a:ext cx="2316480" cy="2132330"/>
            <a:chOff x="3179075" y="4381500"/>
            <a:chExt cx="2316480" cy="2132330"/>
          </a:xfrm>
        </p:grpSpPr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9075" y="4384535"/>
              <a:ext cx="2316456" cy="2129047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223259" y="4381500"/>
              <a:ext cx="2228215" cy="2049780"/>
            </a:xfrm>
            <a:custGeom>
              <a:avLst/>
              <a:gdLst/>
              <a:ahLst/>
              <a:cxnLst/>
              <a:rect l="l" t="t" r="r" b="b"/>
              <a:pathLst>
                <a:path w="2228215" h="2049779">
                  <a:moveTo>
                    <a:pt x="2228088" y="0"/>
                  </a:moveTo>
                  <a:lnTo>
                    <a:pt x="0" y="0"/>
                  </a:lnTo>
                  <a:lnTo>
                    <a:pt x="0" y="2049780"/>
                  </a:lnTo>
                  <a:lnTo>
                    <a:pt x="2228088" y="2049780"/>
                  </a:lnTo>
                  <a:lnTo>
                    <a:pt x="22280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190505" y="4378452"/>
            <a:ext cx="2315210" cy="2132330"/>
            <a:chOff x="190505" y="4378452"/>
            <a:chExt cx="2315210" cy="2132330"/>
          </a:xfrm>
        </p:grpSpPr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5" y="4381487"/>
              <a:ext cx="2314944" cy="2129047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34695" y="4378452"/>
              <a:ext cx="2226945" cy="2049780"/>
            </a:xfrm>
            <a:custGeom>
              <a:avLst/>
              <a:gdLst/>
              <a:ahLst/>
              <a:cxnLst/>
              <a:rect l="l" t="t" r="r" b="b"/>
              <a:pathLst>
                <a:path w="2226945" h="2049779">
                  <a:moveTo>
                    <a:pt x="2226564" y="0"/>
                  </a:moveTo>
                  <a:lnTo>
                    <a:pt x="0" y="0"/>
                  </a:lnTo>
                  <a:lnTo>
                    <a:pt x="0" y="2049780"/>
                  </a:lnTo>
                  <a:lnTo>
                    <a:pt x="2226564" y="2049780"/>
                  </a:lnTo>
                  <a:lnTo>
                    <a:pt x="22265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175271" y="1981200"/>
            <a:ext cx="2316480" cy="2132330"/>
            <a:chOff x="175271" y="1981200"/>
            <a:chExt cx="2316480" cy="2132330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71" y="1984235"/>
              <a:ext cx="2316456" cy="2129047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219456" y="1981200"/>
              <a:ext cx="2228215" cy="2049780"/>
            </a:xfrm>
            <a:custGeom>
              <a:avLst/>
              <a:gdLst/>
              <a:ahLst/>
              <a:cxnLst/>
              <a:rect l="l" t="t" r="r" b="b"/>
              <a:pathLst>
                <a:path w="2228215" h="2049779">
                  <a:moveTo>
                    <a:pt x="2228088" y="0"/>
                  </a:moveTo>
                  <a:lnTo>
                    <a:pt x="0" y="0"/>
                  </a:lnTo>
                  <a:lnTo>
                    <a:pt x="0" y="2049780"/>
                  </a:lnTo>
                  <a:lnTo>
                    <a:pt x="2228088" y="2049780"/>
                  </a:lnTo>
                  <a:lnTo>
                    <a:pt x="22280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0" y="0"/>
            <a:ext cx="12169140" cy="1030605"/>
            <a:chOff x="0" y="0"/>
            <a:chExt cx="12169140" cy="1030605"/>
          </a:xfrm>
        </p:grpSpPr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496096" cy="969596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0" y="0"/>
              <a:ext cx="9403080" cy="820419"/>
            </a:xfrm>
            <a:custGeom>
              <a:avLst/>
              <a:gdLst/>
              <a:ahLst/>
              <a:cxnLst/>
              <a:rect l="l" t="t" r="r" b="b"/>
              <a:pathLst>
                <a:path w="9403080" h="820419">
                  <a:moveTo>
                    <a:pt x="9403080" y="0"/>
                  </a:moveTo>
                  <a:lnTo>
                    <a:pt x="0" y="0"/>
                  </a:lnTo>
                  <a:lnTo>
                    <a:pt x="0" y="819912"/>
                  </a:lnTo>
                  <a:lnTo>
                    <a:pt x="8531733" y="819912"/>
                  </a:lnTo>
                  <a:lnTo>
                    <a:pt x="940308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90788" y="0"/>
              <a:ext cx="1600200" cy="1008888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8720328" y="0"/>
              <a:ext cx="1341120" cy="841375"/>
            </a:xfrm>
            <a:custGeom>
              <a:avLst/>
              <a:gdLst/>
              <a:ahLst/>
              <a:cxnLst/>
              <a:rect l="l" t="t" r="r" b="b"/>
              <a:pathLst>
                <a:path w="1341120" h="841375">
                  <a:moveTo>
                    <a:pt x="1341120" y="0"/>
                  </a:moveTo>
                  <a:lnTo>
                    <a:pt x="848360" y="0"/>
                  </a:lnTo>
                  <a:lnTo>
                    <a:pt x="0" y="841248"/>
                  </a:lnTo>
                  <a:lnTo>
                    <a:pt x="492760" y="841248"/>
                  </a:lnTo>
                  <a:lnTo>
                    <a:pt x="134112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20200" y="0"/>
              <a:ext cx="1641348" cy="1010412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9349740" y="0"/>
              <a:ext cx="1344295" cy="843280"/>
            </a:xfrm>
            <a:custGeom>
              <a:avLst/>
              <a:gdLst/>
              <a:ahLst/>
              <a:cxnLst/>
              <a:rect l="l" t="t" r="r" b="b"/>
              <a:pathLst>
                <a:path w="1344295" h="843280">
                  <a:moveTo>
                    <a:pt x="1343799" y="0"/>
                  </a:moveTo>
                  <a:lnTo>
                    <a:pt x="850912" y="0"/>
                  </a:lnTo>
                  <a:lnTo>
                    <a:pt x="0" y="842772"/>
                  </a:lnTo>
                  <a:lnTo>
                    <a:pt x="492886" y="842772"/>
                  </a:lnTo>
                  <a:lnTo>
                    <a:pt x="134379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63328" y="0"/>
              <a:ext cx="1644396" cy="1013460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9992868" y="0"/>
              <a:ext cx="1347470" cy="845819"/>
            </a:xfrm>
            <a:custGeom>
              <a:avLst/>
              <a:gdLst/>
              <a:ahLst/>
              <a:cxnLst/>
              <a:rect l="l" t="t" r="r" b="b"/>
              <a:pathLst>
                <a:path w="1347470" h="845819">
                  <a:moveTo>
                    <a:pt x="1346860" y="0"/>
                  </a:moveTo>
                  <a:lnTo>
                    <a:pt x="853719" y="0"/>
                  </a:lnTo>
                  <a:lnTo>
                    <a:pt x="0" y="845820"/>
                  </a:lnTo>
                  <a:lnTo>
                    <a:pt x="493140" y="845820"/>
                  </a:lnTo>
                  <a:lnTo>
                    <a:pt x="134686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07980" y="0"/>
              <a:ext cx="1661160" cy="1030224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0637519" y="0"/>
              <a:ext cx="1363980" cy="862965"/>
            </a:xfrm>
            <a:custGeom>
              <a:avLst/>
              <a:gdLst/>
              <a:ahLst/>
              <a:cxnLst/>
              <a:rect l="l" t="t" r="r" b="b"/>
              <a:pathLst>
                <a:path w="1363979" h="862965">
                  <a:moveTo>
                    <a:pt x="1363614" y="0"/>
                  </a:moveTo>
                  <a:lnTo>
                    <a:pt x="870854" y="0"/>
                  </a:lnTo>
                  <a:lnTo>
                    <a:pt x="0" y="862584"/>
                  </a:lnTo>
                  <a:lnTo>
                    <a:pt x="492759" y="862584"/>
                  </a:lnTo>
                  <a:lnTo>
                    <a:pt x="136361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1650">
              <a:lnSpc>
                <a:spcPct val="100000"/>
              </a:lnSpc>
              <a:spcBef>
                <a:spcPts val="100"/>
              </a:spcBef>
            </a:pPr>
            <a:r>
              <a:rPr dirty="0" spc="-25" b="1">
                <a:latin typeface="Tahoma"/>
                <a:cs typeface="Tahoma"/>
              </a:rPr>
              <a:t>Legal</a:t>
            </a:r>
            <a:r>
              <a:rPr dirty="0" spc="-225" b="1">
                <a:latin typeface="Tahoma"/>
                <a:cs typeface="Tahoma"/>
              </a:rPr>
              <a:t> </a:t>
            </a:r>
            <a:r>
              <a:rPr dirty="0" spc="-55"/>
              <a:t>Foundations</a:t>
            </a:r>
          </a:p>
        </p:txBody>
      </p:sp>
      <p:grpSp>
        <p:nvGrpSpPr>
          <p:cNvPr id="32" name="object 32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33" name="object 3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3683508" y="1100327"/>
            <a:ext cx="4235450" cy="523240"/>
          </a:xfrm>
          <a:prstGeom prst="rect">
            <a:avLst/>
          </a:prstGeom>
          <a:solidFill>
            <a:srgbClr val="404040"/>
          </a:solidFill>
        </p:spPr>
        <p:txBody>
          <a:bodyPr wrap="square" lIns="0" tIns="22225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175"/>
              </a:spcBef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dirty="0" sz="28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Clearance</a:t>
            </a:r>
            <a:r>
              <a:rPr dirty="0" sz="28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Certificate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166115" y="1967483"/>
            <a:ext cx="2334895" cy="725805"/>
            <a:chOff x="166115" y="1967483"/>
            <a:chExt cx="2334895" cy="725805"/>
          </a:xfrm>
        </p:grpSpPr>
        <p:pic>
          <p:nvPicPr>
            <p:cNvPr id="38" name="object 3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6115" y="1967483"/>
              <a:ext cx="2334768" cy="725424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219455" y="1982723"/>
              <a:ext cx="2228215" cy="619125"/>
            </a:xfrm>
            <a:custGeom>
              <a:avLst/>
              <a:gdLst/>
              <a:ahLst/>
              <a:cxnLst/>
              <a:rect l="l" t="t" r="r" b="b"/>
              <a:pathLst>
                <a:path w="2228215" h="619125">
                  <a:moveTo>
                    <a:pt x="2228088" y="0"/>
                  </a:moveTo>
                  <a:lnTo>
                    <a:pt x="0" y="0"/>
                  </a:lnTo>
                  <a:lnTo>
                    <a:pt x="0" y="618743"/>
                  </a:lnTo>
                  <a:lnTo>
                    <a:pt x="2228088" y="618743"/>
                  </a:lnTo>
                  <a:lnTo>
                    <a:pt x="2228088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 descr=""/>
          <p:cNvGrpSpPr/>
          <p:nvPr/>
        </p:nvGrpSpPr>
        <p:grpSpPr>
          <a:xfrm>
            <a:off x="3151632" y="1965960"/>
            <a:ext cx="2334895" cy="725805"/>
            <a:chOff x="3151632" y="1965960"/>
            <a:chExt cx="2334895" cy="725805"/>
          </a:xfrm>
        </p:grpSpPr>
        <p:pic>
          <p:nvPicPr>
            <p:cNvPr id="41" name="object 4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51632" y="1965960"/>
              <a:ext cx="2334768" cy="725424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3204972" y="1981200"/>
              <a:ext cx="2228215" cy="619125"/>
            </a:xfrm>
            <a:custGeom>
              <a:avLst/>
              <a:gdLst/>
              <a:ahLst/>
              <a:cxnLst/>
              <a:rect l="l" t="t" r="r" b="b"/>
              <a:pathLst>
                <a:path w="2228215" h="619125">
                  <a:moveTo>
                    <a:pt x="2228088" y="0"/>
                  </a:moveTo>
                  <a:lnTo>
                    <a:pt x="0" y="0"/>
                  </a:lnTo>
                  <a:lnTo>
                    <a:pt x="0" y="618744"/>
                  </a:lnTo>
                  <a:lnTo>
                    <a:pt x="2228088" y="618744"/>
                  </a:lnTo>
                  <a:lnTo>
                    <a:pt x="2228088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 descr=""/>
          <p:cNvGrpSpPr/>
          <p:nvPr/>
        </p:nvGrpSpPr>
        <p:grpSpPr>
          <a:xfrm>
            <a:off x="6099047" y="1950720"/>
            <a:ext cx="2334895" cy="725805"/>
            <a:chOff x="6099047" y="1950720"/>
            <a:chExt cx="2334895" cy="725805"/>
          </a:xfrm>
        </p:grpSpPr>
        <p:pic>
          <p:nvPicPr>
            <p:cNvPr id="44" name="object 4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9047" y="1950720"/>
              <a:ext cx="2334768" cy="725424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6152387" y="1965960"/>
              <a:ext cx="2228215" cy="619125"/>
            </a:xfrm>
            <a:custGeom>
              <a:avLst/>
              <a:gdLst/>
              <a:ahLst/>
              <a:cxnLst/>
              <a:rect l="l" t="t" r="r" b="b"/>
              <a:pathLst>
                <a:path w="2228215" h="619125">
                  <a:moveTo>
                    <a:pt x="2228088" y="0"/>
                  </a:moveTo>
                  <a:lnTo>
                    <a:pt x="0" y="0"/>
                  </a:lnTo>
                  <a:lnTo>
                    <a:pt x="0" y="618744"/>
                  </a:lnTo>
                  <a:lnTo>
                    <a:pt x="2228088" y="618744"/>
                  </a:lnTo>
                  <a:lnTo>
                    <a:pt x="2228088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" name="object 46" descr=""/>
          <p:cNvGrpSpPr/>
          <p:nvPr/>
        </p:nvGrpSpPr>
        <p:grpSpPr>
          <a:xfrm>
            <a:off x="169163" y="4341876"/>
            <a:ext cx="2334895" cy="725805"/>
            <a:chOff x="169163" y="4341876"/>
            <a:chExt cx="2334895" cy="725805"/>
          </a:xfrm>
        </p:grpSpPr>
        <p:pic>
          <p:nvPicPr>
            <p:cNvPr id="47" name="object 4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163" y="4341876"/>
              <a:ext cx="2334768" cy="725424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222503" y="4357116"/>
              <a:ext cx="2228215" cy="619125"/>
            </a:xfrm>
            <a:custGeom>
              <a:avLst/>
              <a:gdLst/>
              <a:ahLst/>
              <a:cxnLst/>
              <a:rect l="l" t="t" r="r" b="b"/>
              <a:pathLst>
                <a:path w="2228215" h="619125">
                  <a:moveTo>
                    <a:pt x="2228088" y="0"/>
                  </a:moveTo>
                  <a:lnTo>
                    <a:pt x="0" y="0"/>
                  </a:lnTo>
                  <a:lnTo>
                    <a:pt x="0" y="618743"/>
                  </a:lnTo>
                  <a:lnTo>
                    <a:pt x="2228088" y="618743"/>
                  </a:lnTo>
                  <a:lnTo>
                    <a:pt x="2228088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 descr=""/>
          <p:cNvGrpSpPr/>
          <p:nvPr/>
        </p:nvGrpSpPr>
        <p:grpSpPr>
          <a:xfrm>
            <a:off x="3159251" y="4357115"/>
            <a:ext cx="2334895" cy="725805"/>
            <a:chOff x="3159251" y="4357115"/>
            <a:chExt cx="2334895" cy="725805"/>
          </a:xfrm>
        </p:grpSpPr>
        <p:pic>
          <p:nvPicPr>
            <p:cNvPr id="50" name="object 5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59251" y="4357115"/>
              <a:ext cx="2334768" cy="725424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3212591" y="4372355"/>
              <a:ext cx="2228215" cy="619125"/>
            </a:xfrm>
            <a:custGeom>
              <a:avLst/>
              <a:gdLst/>
              <a:ahLst/>
              <a:cxnLst/>
              <a:rect l="l" t="t" r="r" b="b"/>
              <a:pathLst>
                <a:path w="2228215" h="619125">
                  <a:moveTo>
                    <a:pt x="2228087" y="0"/>
                  </a:moveTo>
                  <a:lnTo>
                    <a:pt x="0" y="0"/>
                  </a:lnTo>
                  <a:lnTo>
                    <a:pt x="0" y="618744"/>
                  </a:lnTo>
                  <a:lnTo>
                    <a:pt x="2228087" y="618744"/>
                  </a:lnTo>
                  <a:lnTo>
                    <a:pt x="2228087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 descr=""/>
          <p:cNvGrpSpPr/>
          <p:nvPr/>
        </p:nvGrpSpPr>
        <p:grpSpPr>
          <a:xfrm>
            <a:off x="6158484" y="4341876"/>
            <a:ext cx="2334895" cy="725805"/>
            <a:chOff x="6158484" y="4341876"/>
            <a:chExt cx="2334895" cy="725805"/>
          </a:xfrm>
        </p:grpSpPr>
        <p:pic>
          <p:nvPicPr>
            <p:cNvPr id="53" name="object 5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8484" y="4341876"/>
              <a:ext cx="2334767" cy="725424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6211824" y="4357116"/>
              <a:ext cx="2228215" cy="619125"/>
            </a:xfrm>
            <a:custGeom>
              <a:avLst/>
              <a:gdLst/>
              <a:ahLst/>
              <a:cxnLst/>
              <a:rect l="l" t="t" r="r" b="b"/>
              <a:pathLst>
                <a:path w="2228215" h="619125">
                  <a:moveTo>
                    <a:pt x="2228087" y="0"/>
                  </a:moveTo>
                  <a:lnTo>
                    <a:pt x="0" y="0"/>
                  </a:lnTo>
                  <a:lnTo>
                    <a:pt x="0" y="618743"/>
                  </a:lnTo>
                  <a:lnTo>
                    <a:pt x="2228087" y="618743"/>
                  </a:lnTo>
                  <a:lnTo>
                    <a:pt x="2228087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335279" y="2048255"/>
            <a:ext cx="1945005" cy="462280"/>
          </a:xfrm>
          <a:prstGeom prst="rect">
            <a:avLst/>
          </a:prstGeom>
          <a:solidFill>
            <a:srgbClr val="252525"/>
          </a:solidFill>
          <a:ln w="9144">
            <a:solidFill>
              <a:srgbClr val="FFFFFF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585470">
              <a:lnSpc>
                <a:spcPct val="100000"/>
              </a:lnSpc>
              <a:spcBef>
                <a:spcPts val="204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81788" y="6644437"/>
            <a:ext cx="79171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BIDA.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(2019,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October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22). </a:t>
            </a:r>
            <a:r>
              <a:rPr dirty="0" sz="1200" i="1">
                <a:latin typeface="Calibri"/>
                <a:cs typeface="Calibri"/>
              </a:rPr>
              <a:t>Bangladesh</a:t>
            </a:r>
            <a:r>
              <a:rPr dirty="0" sz="1200" spc="-3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Investment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and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Development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Authority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BIDA: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  <a:hlinkClick r:id="rId10"/>
              </a:rPr>
              <a:t>http://bida.gov.bd/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3358896" y="2058923"/>
            <a:ext cx="1945005" cy="462280"/>
          </a:xfrm>
          <a:prstGeom prst="rect">
            <a:avLst/>
          </a:prstGeom>
          <a:solidFill>
            <a:srgbClr val="252525"/>
          </a:solidFill>
          <a:ln w="9144">
            <a:solidFill>
              <a:srgbClr val="FFFFFF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586105">
              <a:lnSpc>
                <a:spcPct val="100000"/>
              </a:lnSpc>
              <a:spcBef>
                <a:spcPts val="204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6306311" y="2029967"/>
            <a:ext cx="1945005" cy="462280"/>
          </a:xfrm>
          <a:prstGeom prst="rect">
            <a:avLst/>
          </a:prstGeom>
          <a:solidFill>
            <a:srgbClr val="252525"/>
          </a:solidFill>
          <a:ln w="9144">
            <a:solidFill>
              <a:srgbClr val="FFFFFF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586105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353568" y="4436364"/>
            <a:ext cx="1945005" cy="462280"/>
          </a:xfrm>
          <a:prstGeom prst="rect">
            <a:avLst/>
          </a:prstGeom>
          <a:solidFill>
            <a:srgbClr val="252525"/>
          </a:solidFill>
          <a:ln w="9144">
            <a:solidFill>
              <a:srgbClr val="FFFFFF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586740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3334511" y="4443984"/>
            <a:ext cx="1945005" cy="462280"/>
          </a:xfrm>
          <a:prstGeom prst="rect">
            <a:avLst/>
          </a:prstGeom>
          <a:solidFill>
            <a:srgbClr val="252525"/>
          </a:solidFill>
          <a:ln w="9144">
            <a:solidFill>
              <a:srgbClr val="FFFFFF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585470">
              <a:lnSpc>
                <a:spcPct val="100000"/>
              </a:lnSpc>
              <a:spcBef>
                <a:spcPts val="21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6339840" y="4437888"/>
            <a:ext cx="1945005" cy="462280"/>
          </a:xfrm>
          <a:prstGeom prst="rect">
            <a:avLst/>
          </a:prstGeom>
          <a:solidFill>
            <a:srgbClr val="252525"/>
          </a:solidFill>
          <a:ln w="9144">
            <a:solidFill>
              <a:srgbClr val="FFFFFF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586740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8853678" y="2398014"/>
            <a:ext cx="3187065" cy="206375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dirty="0" sz="3200" spc="-10">
                <a:latin typeface="Calibri"/>
                <a:cs typeface="Calibri"/>
              </a:rPr>
              <a:t>Costs: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2400" b="1">
                <a:latin typeface="Calibri"/>
                <a:cs typeface="Calibri"/>
              </a:rPr>
              <a:t>BDT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600</a:t>
            </a:r>
            <a:endParaRPr sz="2400">
              <a:latin typeface="Calibri"/>
              <a:cs typeface="Calibri"/>
            </a:endParaRPr>
          </a:p>
          <a:p>
            <a:pPr algn="ctr" marR="24130">
              <a:lnSpc>
                <a:spcPct val="100000"/>
              </a:lnSpc>
              <a:tabLst>
                <a:tab pos="544830" algn="l"/>
                <a:tab pos="2866390" algn="l"/>
              </a:tabLst>
            </a:pPr>
            <a:r>
              <a:rPr dirty="0" u="sng" sz="240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	for</a:t>
            </a:r>
            <a:r>
              <a:rPr dirty="0" u="sng" sz="2400" spc="-75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Each</a:t>
            </a:r>
            <a:r>
              <a:rPr dirty="0" u="sng" sz="2400" spc="-8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-2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Name</a:t>
            </a:r>
            <a:r>
              <a:rPr dirty="0" u="sng" sz="240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BDT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100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Extension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219456" y="2850007"/>
            <a:ext cx="22282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0" marR="414020" indent="292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Online Application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3217164" y="2763773"/>
            <a:ext cx="222821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83870" marR="396875" indent="-8382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Opening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 </a:t>
            </a:r>
            <a:r>
              <a:rPr dirty="0" sz="2400" spc="-20">
                <a:latin typeface="Calibri"/>
                <a:cs typeface="Calibri"/>
              </a:rPr>
              <a:t>E-</a:t>
            </a:r>
            <a:r>
              <a:rPr dirty="0" sz="2400" spc="-10">
                <a:latin typeface="Calibri"/>
                <a:cs typeface="Calibri"/>
              </a:rPr>
              <a:t>Account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RJSC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6152388" y="2717419"/>
            <a:ext cx="222821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28625" marR="37401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Preliminary </a:t>
            </a:r>
            <a:r>
              <a:rPr dirty="0" sz="2400" spc="-20">
                <a:latin typeface="Calibri"/>
                <a:cs typeface="Calibri"/>
              </a:rPr>
              <a:t>Name </a:t>
            </a:r>
            <a:r>
              <a:rPr dirty="0" sz="2400" spc="-10">
                <a:latin typeface="Calibri"/>
                <a:cs typeface="Calibri"/>
              </a:rPr>
              <a:t>Search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234695" y="5096636"/>
            <a:ext cx="222694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5180" marR="591820" indent="-26416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Calibri"/>
                <a:cs typeface="Calibri"/>
              </a:rPr>
              <a:t>Payment Of </a:t>
            </a:r>
            <a:r>
              <a:rPr dirty="0" sz="2400" spc="-20">
                <a:latin typeface="Calibri"/>
                <a:cs typeface="Calibri"/>
              </a:rPr>
              <a:t>Fees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3223260" y="5102809"/>
            <a:ext cx="222821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647700" marR="647065" indent="254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Submit Money </a:t>
            </a:r>
            <a:r>
              <a:rPr dirty="0" sz="2400" spc="-20">
                <a:latin typeface="Calibri"/>
                <a:cs typeface="Calibri"/>
              </a:rPr>
              <a:t>Receipt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6211823" y="5109717"/>
            <a:ext cx="222821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00" marR="26225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Obtain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Name </a:t>
            </a:r>
            <a:r>
              <a:rPr dirty="0" sz="2400" spc="-10">
                <a:latin typeface="Calibri"/>
                <a:cs typeface="Calibri"/>
              </a:rPr>
              <a:t>Clearance Certificate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1650">
              <a:lnSpc>
                <a:spcPct val="100000"/>
              </a:lnSpc>
              <a:spcBef>
                <a:spcPts val="100"/>
              </a:spcBef>
            </a:pPr>
            <a:r>
              <a:rPr dirty="0" spc="-25" b="1">
                <a:latin typeface="Tahoma"/>
                <a:cs typeface="Tahoma"/>
              </a:rPr>
              <a:t>Legal</a:t>
            </a:r>
            <a:r>
              <a:rPr dirty="0" spc="-225" b="1">
                <a:latin typeface="Tahoma"/>
                <a:cs typeface="Tahoma"/>
              </a:rPr>
              <a:t> </a:t>
            </a:r>
            <a:r>
              <a:rPr dirty="0" spc="-55"/>
              <a:t>Foundations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683508" y="1100327"/>
            <a:ext cx="4235450" cy="523240"/>
          </a:xfrm>
          <a:prstGeom prst="rect">
            <a:avLst/>
          </a:prstGeom>
          <a:solidFill>
            <a:srgbClr val="404040"/>
          </a:solidFill>
        </p:spPr>
        <p:txBody>
          <a:bodyPr wrap="square" lIns="0" tIns="22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Stamp</a:t>
            </a:r>
            <a:r>
              <a:rPr dirty="0" sz="2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Duty</a:t>
            </a:r>
            <a:r>
              <a:rPr dirty="0" sz="28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Payment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156197" y="2440685"/>
            <a:ext cx="5012690" cy="292354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55"/>
              </a:spcBef>
            </a:pPr>
            <a:r>
              <a:rPr dirty="0" sz="3200" spc="-10">
                <a:latin typeface="Calibri"/>
                <a:cs typeface="Calibri"/>
              </a:rPr>
              <a:t>Costs:</a:t>
            </a:r>
            <a:endParaRPr sz="32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  <a:spcBef>
                <a:spcPts val="15"/>
              </a:spcBef>
            </a:pPr>
            <a:r>
              <a:rPr dirty="0" sz="2800" b="1">
                <a:latin typeface="Calibri"/>
                <a:cs typeface="Calibri"/>
              </a:rPr>
              <a:t>BDT</a:t>
            </a:r>
            <a:r>
              <a:rPr dirty="0" sz="2800" spc="-85" b="1">
                <a:latin typeface="Calibri"/>
                <a:cs typeface="Calibri"/>
              </a:rPr>
              <a:t> </a:t>
            </a:r>
            <a:r>
              <a:rPr dirty="0" sz="2800" spc="-20" b="1">
                <a:latin typeface="Calibri"/>
                <a:cs typeface="Calibri"/>
              </a:rPr>
              <a:t>3,000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Article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Association</a:t>
            </a:r>
            <a:endParaRPr sz="2400">
              <a:latin typeface="Calibri"/>
              <a:cs typeface="Calibri"/>
            </a:endParaRPr>
          </a:p>
          <a:p>
            <a:pPr algn="ctr" marL="177165">
              <a:lnSpc>
                <a:spcPts val="2865"/>
              </a:lnSpc>
              <a:tabLst>
                <a:tab pos="645160" algn="l"/>
                <a:tab pos="4646295" algn="l"/>
              </a:tabLst>
            </a:pPr>
            <a:r>
              <a:rPr dirty="0" u="sng" sz="240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	+</a:t>
            </a:r>
            <a:r>
              <a:rPr dirty="0" u="sng" sz="2400" spc="-5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b="1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BDT</a:t>
            </a:r>
            <a:r>
              <a:rPr dirty="0" u="sng" sz="2400" spc="-45" b="1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b="1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50</a:t>
            </a:r>
            <a:r>
              <a:rPr dirty="0" u="sng" sz="2400" spc="-55" b="1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for</a:t>
            </a:r>
            <a:r>
              <a:rPr dirty="0" u="sng" sz="2400" spc="-55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Certified</a:t>
            </a:r>
            <a:r>
              <a:rPr dirty="0" u="sng" sz="2400" spc="-6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-2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Copy</a:t>
            </a:r>
            <a:r>
              <a:rPr dirty="0" u="sng" sz="240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  <a:p>
            <a:pPr algn="ctr" marL="1270">
              <a:lnSpc>
                <a:spcPts val="3345"/>
              </a:lnSpc>
            </a:pPr>
            <a:r>
              <a:rPr dirty="0" sz="2800" b="1">
                <a:latin typeface="Calibri"/>
                <a:cs typeface="Calibri"/>
              </a:rPr>
              <a:t>BDT</a:t>
            </a:r>
            <a:r>
              <a:rPr dirty="0" sz="2800" spc="-85" b="1">
                <a:latin typeface="Calibri"/>
                <a:cs typeface="Calibri"/>
              </a:rPr>
              <a:t> </a:t>
            </a:r>
            <a:r>
              <a:rPr dirty="0" sz="2800" spc="-20" b="1">
                <a:latin typeface="Calibri"/>
                <a:cs typeface="Calibri"/>
              </a:rPr>
              <a:t>1,000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2400">
                <a:latin typeface="Calibri"/>
                <a:cs typeface="Calibri"/>
              </a:rPr>
              <a:t>Memorandum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Association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+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BDT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50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Certified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Copy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054608" y="2426207"/>
            <a:ext cx="3426460" cy="3148965"/>
            <a:chOff x="1054608" y="2426207"/>
            <a:chExt cx="3426460" cy="3148965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743" y="2441430"/>
              <a:ext cx="3407680" cy="313337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107948" y="2438399"/>
              <a:ext cx="3319779" cy="3054350"/>
            </a:xfrm>
            <a:custGeom>
              <a:avLst/>
              <a:gdLst/>
              <a:ahLst/>
              <a:cxnLst/>
              <a:rect l="l" t="t" r="r" b="b"/>
              <a:pathLst>
                <a:path w="3319779" h="3054350">
                  <a:moveTo>
                    <a:pt x="3319272" y="0"/>
                  </a:moveTo>
                  <a:lnTo>
                    <a:pt x="0" y="0"/>
                  </a:lnTo>
                  <a:lnTo>
                    <a:pt x="0" y="3054096"/>
                  </a:lnTo>
                  <a:lnTo>
                    <a:pt x="3319272" y="3054096"/>
                  </a:lnTo>
                  <a:lnTo>
                    <a:pt x="331927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608" y="2426207"/>
              <a:ext cx="3425952" cy="102870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107948" y="2441447"/>
              <a:ext cx="3319779" cy="922019"/>
            </a:xfrm>
            <a:custGeom>
              <a:avLst/>
              <a:gdLst/>
              <a:ahLst/>
              <a:cxnLst/>
              <a:rect l="l" t="t" r="r" b="b"/>
              <a:pathLst>
                <a:path w="3319779" h="922020">
                  <a:moveTo>
                    <a:pt x="3319272" y="0"/>
                  </a:moveTo>
                  <a:lnTo>
                    <a:pt x="0" y="0"/>
                  </a:lnTo>
                  <a:lnTo>
                    <a:pt x="0" y="922019"/>
                  </a:lnTo>
                  <a:lnTo>
                    <a:pt x="3319272" y="922019"/>
                  </a:lnTo>
                  <a:lnTo>
                    <a:pt x="3319272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80160" y="2537460"/>
            <a:ext cx="2897505" cy="585470"/>
          </a:xfrm>
          <a:prstGeom prst="rect">
            <a:avLst/>
          </a:prstGeom>
          <a:solidFill>
            <a:srgbClr val="252525"/>
          </a:solidFill>
          <a:ln w="9144">
            <a:solidFill>
              <a:srgbClr val="FFFFFF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654050">
              <a:lnSpc>
                <a:spcPct val="100000"/>
              </a:lnSpc>
              <a:spcBef>
                <a:spcPts val="170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32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1788" y="6644437"/>
            <a:ext cx="79171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BIDA.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(2019,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October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22). </a:t>
            </a:r>
            <a:r>
              <a:rPr dirty="0" sz="1200" i="1">
                <a:latin typeface="Calibri"/>
                <a:cs typeface="Calibri"/>
              </a:rPr>
              <a:t>Bangladesh</a:t>
            </a:r>
            <a:r>
              <a:rPr dirty="0" sz="1200" spc="-3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Investment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and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Development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Authority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BIDA: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  <a:hlinkClick r:id="rId5"/>
              </a:rPr>
              <a:t>http://bida.gov.bd/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07947" y="3661613"/>
            <a:ext cx="3319779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18159" marR="53022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Payment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Stamp </a:t>
            </a:r>
            <a:r>
              <a:rPr dirty="0" sz="2400">
                <a:latin typeface="Calibri"/>
                <a:cs typeface="Calibri"/>
              </a:rPr>
              <a:t>Duty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made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Treasury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BRAC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Bank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1650">
              <a:lnSpc>
                <a:spcPct val="100000"/>
              </a:lnSpc>
              <a:spcBef>
                <a:spcPts val="100"/>
              </a:spcBef>
            </a:pPr>
            <a:r>
              <a:rPr dirty="0" spc="-25" b="1">
                <a:latin typeface="Tahoma"/>
                <a:cs typeface="Tahoma"/>
              </a:rPr>
              <a:t>Legal</a:t>
            </a:r>
            <a:r>
              <a:rPr dirty="0" spc="-225" b="1">
                <a:latin typeface="Tahoma"/>
                <a:cs typeface="Tahoma"/>
              </a:rPr>
              <a:t> </a:t>
            </a:r>
            <a:r>
              <a:rPr dirty="0" spc="-55"/>
              <a:t>Foundations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979164" y="1100327"/>
            <a:ext cx="4234180" cy="523240"/>
          </a:xfrm>
          <a:prstGeom prst="rect">
            <a:avLst/>
          </a:prstGeom>
          <a:solidFill>
            <a:srgbClr val="404040"/>
          </a:solidFill>
        </p:spPr>
        <p:txBody>
          <a:bodyPr wrap="square" lIns="0" tIns="22225" rIns="0" bIns="0" rtlCol="0" vert="horz">
            <a:spAutoFit/>
          </a:bodyPr>
          <a:lstStyle/>
          <a:p>
            <a:pPr marL="954405">
              <a:lnSpc>
                <a:spcPct val="100000"/>
              </a:lnSpc>
              <a:spcBef>
                <a:spcPts val="175"/>
              </a:spcBef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Register</a:t>
            </a:r>
            <a:r>
              <a:rPr dirty="0" sz="2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8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RJSC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1788" y="6644437"/>
            <a:ext cx="79171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BIDA.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(2019,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October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22). </a:t>
            </a:r>
            <a:r>
              <a:rPr dirty="0" sz="1200" i="1">
                <a:latin typeface="Calibri"/>
                <a:cs typeface="Calibri"/>
              </a:rPr>
              <a:t>Bangladesh</a:t>
            </a:r>
            <a:r>
              <a:rPr dirty="0" sz="1200" spc="-3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Investment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and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Development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Authority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BIDA: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  <a:hlinkClick r:id="rId3"/>
              </a:rPr>
              <a:t>http://bida.gov.bd/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878202" y="2009901"/>
          <a:ext cx="8512175" cy="379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2640"/>
              </a:tblGrid>
              <a:tr h="382270">
                <a:tc>
                  <a:txBody>
                    <a:bodyPr/>
                    <a:lstStyle/>
                    <a:p>
                      <a:pPr algn="ctr" marL="1270">
                        <a:lnSpc>
                          <a:spcPts val="2850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Basis:</a:t>
                      </a:r>
                      <a:r>
                        <a:rPr dirty="0" sz="24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Companies</a:t>
                      </a:r>
                      <a:r>
                        <a:rPr dirty="0" sz="2400" spc="-7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</a:t>
                      </a:r>
                      <a:r>
                        <a:rPr dirty="0" sz="2400" spc="-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1994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</a:tr>
              <a:tr h="34099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1: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Preparing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MOA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AOA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appropriate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entity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type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099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2: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Apply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company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registration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099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3: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Filling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Clearance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Submission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letter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number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099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4: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Filling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prescribed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forms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099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5: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Attaching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MOA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AOA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099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6: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Submitting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Registration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Application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099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7: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Depositing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required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fee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099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8: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Uploading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document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online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099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9: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Printing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uploaded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documents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Submitting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those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documents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099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10: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Receiving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Certificate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Incorporation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1650">
              <a:lnSpc>
                <a:spcPct val="100000"/>
              </a:lnSpc>
              <a:spcBef>
                <a:spcPts val="100"/>
              </a:spcBef>
            </a:pPr>
            <a:r>
              <a:rPr dirty="0" spc="-25" b="1">
                <a:latin typeface="Tahoma"/>
                <a:cs typeface="Tahoma"/>
              </a:rPr>
              <a:t>Legal</a:t>
            </a:r>
            <a:r>
              <a:rPr dirty="0" spc="-225" b="1">
                <a:latin typeface="Tahoma"/>
                <a:cs typeface="Tahoma"/>
              </a:rPr>
              <a:t> </a:t>
            </a:r>
            <a:r>
              <a:rPr dirty="0" spc="-55"/>
              <a:t>Foundations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979164" y="1100327"/>
            <a:ext cx="4234180" cy="523240"/>
          </a:xfrm>
          <a:prstGeom prst="rect">
            <a:avLst/>
          </a:prstGeom>
          <a:solidFill>
            <a:srgbClr val="404040"/>
          </a:solidFill>
        </p:spPr>
        <p:txBody>
          <a:bodyPr wrap="square" lIns="0" tIns="22225" rIns="0" bIns="0" rtlCol="0" vert="horz">
            <a:spAutoFit/>
          </a:bodyPr>
          <a:lstStyle/>
          <a:p>
            <a:pPr marL="954405">
              <a:lnSpc>
                <a:spcPct val="100000"/>
              </a:lnSpc>
              <a:spcBef>
                <a:spcPts val="175"/>
              </a:spcBef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Register</a:t>
            </a:r>
            <a:r>
              <a:rPr dirty="0" sz="2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8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RJSC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1788" y="6644437"/>
            <a:ext cx="79171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BIDA.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(2019,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October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22). </a:t>
            </a:r>
            <a:r>
              <a:rPr dirty="0" sz="1200" i="1">
                <a:latin typeface="Calibri"/>
                <a:cs typeface="Calibri"/>
              </a:rPr>
              <a:t>Bangladesh</a:t>
            </a:r>
            <a:r>
              <a:rPr dirty="0" sz="1200" spc="-3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Investment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and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Development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Authority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BIDA: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  <a:hlinkClick r:id="rId3"/>
              </a:rPr>
              <a:t>http://bida.gov.bd/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495922" y="2001901"/>
          <a:ext cx="7430134" cy="3578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1234"/>
              </a:tblGrid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Required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Documents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1.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clearance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certificate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2.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Memorandum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Articles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association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3.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Filled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Form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I: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Declaration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Registration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Company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4.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Filled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Form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VI: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Notice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Situation</a:t>
                      </a:r>
                      <a:r>
                        <a:rPr dirty="0" sz="16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Registered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Office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Any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Change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therein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5.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Consent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Director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act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6.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List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Persons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Consenting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Directors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7.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Particulars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Directors,</a:t>
                      </a:r>
                      <a:r>
                        <a:rPr dirty="0" sz="16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Manager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Managing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Agents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8.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Proof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payment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Treasury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Stamps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9.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TIN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Certificate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Directors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8213597" y="1986533"/>
            <a:ext cx="3827145" cy="3538854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60"/>
              </a:spcBef>
            </a:pPr>
            <a:r>
              <a:rPr dirty="0" sz="3200" spc="-10">
                <a:latin typeface="Calibri"/>
                <a:cs typeface="Calibri"/>
              </a:rPr>
              <a:t>Costs:</a:t>
            </a:r>
            <a:endParaRPr sz="3200">
              <a:latin typeface="Calibri"/>
              <a:cs typeface="Calibri"/>
            </a:endParaRPr>
          </a:p>
          <a:p>
            <a:pPr algn="ctr" marL="3175">
              <a:lnSpc>
                <a:spcPct val="100000"/>
              </a:lnSpc>
              <a:spcBef>
                <a:spcPts val="40"/>
              </a:spcBef>
            </a:pPr>
            <a:r>
              <a:rPr dirty="0" sz="2400" b="1">
                <a:latin typeface="Calibri"/>
                <a:cs typeface="Calibri"/>
              </a:rPr>
              <a:t>BDT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500</a:t>
            </a:r>
            <a:endParaRPr sz="2400">
              <a:latin typeface="Calibri"/>
              <a:cs typeface="Calibri"/>
            </a:endParaRPr>
          </a:p>
          <a:p>
            <a:pPr algn="ctr" marL="52705">
              <a:lnSpc>
                <a:spcPct val="100000"/>
              </a:lnSpc>
              <a:tabLst>
                <a:tab pos="442595" algn="l"/>
                <a:tab pos="3263900" algn="l"/>
              </a:tabLst>
            </a:pPr>
            <a:r>
              <a:rPr dirty="0" u="sng" sz="240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	for</a:t>
            </a:r>
            <a:r>
              <a:rPr dirty="0" u="sng" sz="2400" spc="-55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affixing</a:t>
            </a:r>
            <a:r>
              <a:rPr dirty="0" u="sng" sz="2400" spc="-4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on</a:t>
            </a:r>
            <a:r>
              <a:rPr dirty="0" u="sng" sz="2400" spc="-5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-25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MoA</a:t>
            </a:r>
            <a:r>
              <a:rPr dirty="0" u="sng" sz="240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  <a:p>
            <a:pPr algn="ctr" marL="1905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Calibri"/>
                <a:cs typeface="Calibri"/>
              </a:rPr>
              <a:t>BDT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4,000</a:t>
            </a:r>
            <a:endParaRPr sz="2400">
              <a:latin typeface="Calibri"/>
              <a:cs typeface="Calibri"/>
            </a:endParaRPr>
          </a:p>
          <a:p>
            <a:pPr algn="ctr" marL="74295">
              <a:lnSpc>
                <a:spcPct val="100000"/>
              </a:lnSpc>
              <a:tabLst>
                <a:tab pos="471805" algn="l"/>
                <a:tab pos="3284854" algn="l"/>
              </a:tabLst>
            </a:pPr>
            <a:r>
              <a:rPr dirty="0" u="sng" sz="240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	For</a:t>
            </a:r>
            <a:r>
              <a:rPr dirty="0" u="sng" sz="2400" spc="-55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affixing</a:t>
            </a:r>
            <a:r>
              <a:rPr dirty="0" u="sng" sz="2400" spc="-7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on</a:t>
            </a:r>
            <a:r>
              <a:rPr dirty="0" u="sng" sz="2400" spc="-65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-25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AoA</a:t>
            </a:r>
            <a:r>
              <a:rPr dirty="0" u="sng" sz="240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  <a:p>
            <a:pPr algn="ctr" marL="1905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BDT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1,200</a:t>
            </a:r>
            <a:endParaRPr sz="2400">
              <a:latin typeface="Calibri"/>
              <a:cs typeface="Calibri"/>
            </a:endParaRPr>
          </a:p>
          <a:p>
            <a:pPr algn="ctr" marL="67945">
              <a:lnSpc>
                <a:spcPct val="100000"/>
              </a:lnSpc>
              <a:tabLst>
                <a:tab pos="309880" algn="l"/>
                <a:tab pos="3279140" algn="l"/>
              </a:tabLst>
            </a:pPr>
            <a:r>
              <a:rPr dirty="0" u="sng" sz="240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	For</a:t>
            </a:r>
            <a:r>
              <a:rPr dirty="0" u="sng" sz="2400" spc="-35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filing</a:t>
            </a:r>
            <a:r>
              <a:rPr dirty="0" u="sng" sz="2400" spc="-5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6</a:t>
            </a:r>
            <a:r>
              <a:rPr dirty="0" u="sng" sz="2400" spc="-35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-1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Document</a:t>
            </a:r>
            <a:r>
              <a:rPr dirty="0" u="sng" sz="240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  <a:p>
            <a:pPr algn="ctr" marL="1905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BDT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9,975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Authorized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Share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Capital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02460">
              <a:lnSpc>
                <a:spcPct val="100000"/>
              </a:lnSpc>
              <a:spcBef>
                <a:spcPts val="100"/>
              </a:spcBef>
            </a:pPr>
            <a:r>
              <a:rPr dirty="0" spc="-120" b="1">
                <a:latin typeface="Tahoma"/>
                <a:cs typeface="Tahoma"/>
              </a:rPr>
              <a:t>Opportunity</a:t>
            </a:r>
            <a:r>
              <a:rPr dirty="0" spc="-100" b="1">
                <a:latin typeface="Tahoma"/>
                <a:cs typeface="Tahoma"/>
              </a:rPr>
              <a:t> </a:t>
            </a:r>
            <a:r>
              <a:rPr dirty="0" spc="254"/>
              <a:t>Gap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800855" y="1162811"/>
            <a:ext cx="3566160" cy="39941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648335">
              <a:lnSpc>
                <a:spcPct val="100000"/>
              </a:lnSpc>
              <a:spcBef>
                <a:spcPts val="235"/>
              </a:spcBef>
            </a:pPr>
            <a:r>
              <a:rPr dirty="0" sz="1800" b="1">
                <a:latin typeface="Calibri"/>
                <a:cs typeface="Calibri"/>
              </a:rPr>
              <a:t>Market: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BDT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5000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Crore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97808" y="2249423"/>
            <a:ext cx="1687195" cy="63436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dirty="0" sz="1600" spc="-25" b="1">
                <a:latin typeface="Calibri"/>
                <a:cs typeface="Calibri"/>
              </a:rPr>
              <a:t>37%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Manage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Own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667755" y="2246376"/>
            <a:ext cx="1685925" cy="9023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70"/>
              </a:spcBef>
            </a:pPr>
            <a:r>
              <a:rPr dirty="0" sz="1600" spc="-25" b="1">
                <a:latin typeface="Calibri"/>
                <a:cs typeface="Calibri"/>
              </a:rPr>
              <a:t>63%</a:t>
            </a:r>
            <a:endParaRPr sz="1600">
              <a:latin typeface="Calibri"/>
              <a:cs typeface="Calibri"/>
            </a:endParaRPr>
          </a:p>
          <a:p>
            <a:pPr algn="ctr" marL="191770" marR="184785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Use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Agency</a:t>
            </a:r>
            <a:r>
              <a:rPr dirty="0" sz="1600" spc="-10" b="1">
                <a:latin typeface="Calibri"/>
                <a:cs typeface="Calibri"/>
              </a:rPr>
              <a:t>: </a:t>
            </a:r>
            <a:r>
              <a:rPr dirty="0" sz="1600" b="1">
                <a:latin typeface="Calibri"/>
                <a:cs typeface="Calibri"/>
              </a:rPr>
              <a:t>BDT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3150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20" b="1">
                <a:latin typeface="Calibri"/>
                <a:cs typeface="Calibri"/>
              </a:rPr>
              <a:t>Crore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338828" y="3837432"/>
            <a:ext cx="1685925" cy="63436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dirty="0" sz="1600" spc="-25" b="1">
                <a:latin typeface="Calibri"/>
                <a:cs typeface="Calibri"/>
              </a:rPr>
              <a:t>9%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Satisfied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277355" y="3806952"/>
            <a:ext cx="1685925" cy="90106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65"/>
              </a:spcBef>
            </a:pPr>
            <a:r>
              <a:rPr dirty="0" sz="1600" spc="-25" b="1">
                <a:latin typeface="Calibri"/>
                <a:cs typeface="Calibri"/>
              </a:rPr>
              <a:t>91%</a:t>
            </a:r>
            <a:endParaRPr sz="1600">
              <a:latin typeface="Calibri"/>
              <a:cs typeface="Calibri"/>
            </a:endParaRPr>
          </a:p>
          <a:p>
            <a:pPr algn="ctr" marL="180975" marR="173990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Think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they</a:t>
            </a:r>
            <a:r>
              <a:rPr dirty="0" sz="1600" spc="-20">
                <a:latin typeface="Calibri"/>
                <a:cs typeface="Calibri"/>
              </a:rPr>
              <a:t> need </a:t>
            </a:r>
            <a:r>
              <a:rPr dirty="0" sz="1600">
                <a:latin typeface="Calibri"/>
                <a:cs typeface="Calibri"/>
              </a:rPr>
              <a:t>More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Flexibility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813047" y="5378196"/>
            <a:ext cx="4581525" cy="7010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280035" marR="273050" indent="238760">
              <a:lnSpc>
                <a:spcPct val="100000"/>
              </a:lnSpc>
              <a:spcBef>
                <a:spcPts val="245"/>
              </a:spcBef>
            </a:pPr>
            <a:r>
              <a:rPr dirty="0" sz="1800" spc="-10" b="1">
                <a:latin typeface="Calibri"/>
                <a:cs typeface="Calibri"/>
              </a:rPr>
              <a:t>Potential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Market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BDT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2866.5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Crore </a:t>
            </a:r>
            <a:r>
              <a:rPr dirty="0" sz="1800" b="1">
                <a:latin typeface="Calibri"/>
                <a:cs typeface="Calibri"/>
              </a:rPr>
              <a:t>Meaning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approximately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4.5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Million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People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042150" y="4708271"/>
            <a:ext cx="86995" cy="670560"/>
          </a:xfrm>
          <a:custGeom>
            <a:avLst/>
            <a:gdLst/>
            <a:ahLst/>
            <a:cxnLst/>
            <a:rect l="l" t="t" r="r" b="b"/>
            <a:pathLst>
              <a:path w="86995" h="670560">
                <a:moveTo>
                  <a:pt x="28939" y="583522"/>
                </a:moveTo>
                <a:lnTo>
                  <a:pt x="0" y="583818"/>
                </a:lnTo>
                <a:lnTo>
                  <a:pt x="44323" y="670178"/>
                </a:lnTo>
                <a:lnTo>
                  <a:pt x="79560" y="597915"/>
                </a:lnTo>
                <a:lnTo>
                  <a:pt x="29082" y="597915"/>
                </a:lnTo>
                <a:lnTo>
                  <a:pt x="28942" y="583818"/>
                </a:lnTo>
                <a:lnTo>
                  <a:pt x="28939" y="583522"/>
                </a:lnTo>
                <a:close/>
              </a:path>
              <a:path w="86995" h="670560">
                <a:moveTo>
                  <a:pt x="57894" y="583226"/>
                </a:moveTo>
                <a:lnTo>
                  <a:pt x="28939" y="583522"/>
                </a:lnTo>
                <a:lnTo>
                  <a:pt x="29080" y="597661"/>
                </a:lnTo>
                <a:lnTo>
                  <a:pt x="29082" y="597915"/>
                </a:lnTo>
                <a:lnTo>
                  <a:pt x="58039" y="597661"/>
                </a:lnTo>
                <a:lnTo>
                  <a:pt x="57900" y="583818"/>
                </a:lnTo>
                <a:lnTo>
                  <a:pt x="57894" y="583226"/>
                </a:lnTo>
                <a:close/>
              </a:path>
              <a:path w="86995" h="670560">
                <a:moveTo>
                  <a:pt x="86868" y="582929"/>
                </a:moveTo>
                <a:lnTo>
                  <a:pt x="57894" y="583226"/>
                </a:lnTo>
                <a:lnTo>
                  <a:pt x="58039" y="597661"/>
                </a:lnTo>
                <a:lnTo>
                  <a:pt x="29082" y="597915"/>
                </a:lnTo>
                <a:lnTo>
                  <a:pt x="79560" y="597915"/>
                </a:lnTo>
                <a:lnTo>
                  <a:pt x="86868" y="582929"/>
                </a:lnTo>
                <a:close/>
              </a:path>
              <a:path w="86995" h="670560">
                <a:moveTo>
                  <a:pt x="52070" y="0"/>
                </a:moveTo>
                <a:lnTo>
                  <a:pt x="23114" y="253"/>
                </a:lnTo>
                <a:lnTo>
                  <a:pt x="28933" y="582929"/>
                </a:lnTo>
                <a:lnTo>
                  <a:pt x="28939" y="583522"/>
                </a:lnTo>
                <a:lnTo>
                  <a:pt x="57894" y="583226"/>
                </a:lnTo>
                <a:lnTo>
                  <a:pt x="52072" y="253"/>
                </a:lnTo>
                <a:lnTo>
                  <a:pt x="52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4296155" y="1562861"/>
            <a:ext cx="2542540" cy="685800"/>
            <a:chOff x="4296155" y="1562861"/>
            <a:chExt cx="2542540" cy="685800"/>
          </a:xfrm>
        </p:grpSpPr>
        <p:sp>
          <p:nvSpPr>
            <p:cNvPr id="15" name="object 15" descr=""/>
            <p:cNvSpPr/>
            <p:nvPr/>
          </p:nvSpPr>
          <p:spPr>
            <a:xfrm>
              <a:off x="4339589" y="1562861"/>
              <a:ext cx="2453640" cy="299085"/>
            </a:xfrm>
            <a:custGeom>
              <a:avLst/>
              <a:gdLst/>
              <a:ahLst/>
              <a:cxnLst/>
              <a:rect l="l" t="t" r="r" b="b"/>
              <a:pathLst>
                <a:path w="2453640" h="299085">
                  <a:moveTo>
                    <a:pt x="1328927" y="0"/>
                  </a:moveTo>
                  <a:lnTo>
                    <a:pt x="1328927" y="297434"/>
                  </a:lnTo>
                </a:path>
                <a:path w="2453640" h="299085">
                  <a:moveTo>
                    <a:pt x="0" y="298703"/>
                  </a:moveTo>
                  <a:lnTo>
                    <a:pt x="2453513" y="298703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296156" y="1858517"/>
              <a:ext cx="2542540" cy="389890"/>
            </a:xfrm>
            <a:custGeom>
              <a:avLst/>
              <a:gdLst/>
              <a:ahLst/>
              <a:cxnLst/>
              <a:rect l="l" t="t" r="r" b="b"/>
              <a:pathLst>
                <a:path w="2542540" h="389889">
                  <a:moveTo>
                    <a:pt x="86868" y="302895"/>
                  </a:moveTo>
                  <a:lnTo>
                    <a:pt x="57912" y="302895"/>
                  </a:lnTo>
                  <a:lnTo>
                    <a:pt x="57912" y="3048"/>
                  </a:lnTo>
                  <a:lnTo>
                    <a:pt x="28956" y="3048"/>
                  </a:lnTo>
                  <a:lnTo>
                    <a:pt x="28956" y="302895"/>
                  </a:lnTo>
                  <a:lnTo>
                    <a:pt x="0" y="302895"/>
                  </a:lnTo>
                  <a:lnTo>
                    <a:pt x="43434" y="389763"/>
                  </a:lnTo>
                  <a:lnTo>
                    <a:pt x="79629" y="317373"/>
                  </a:lnTo>
                  <a:lnTo>
                    <a:pt x="86868" y="302895"/>
                  </a:lnTo>
                  <a:close/>
                </a:path>
                <a:path w="2542540" h="389889">
                  <a:moveTo>
                    <a:pt x="2542032" y="299847"/>
                  </a:moveTo>
                  <a:lnTo>
                    <a:pt x="2513076" y="299847"/>
                  </a:lnTo>
                  <a:lnTo>
                    <a:pt x="2513076" y="0"/>
                  </a:lnTo>
                  <a:lnTo>
                    <a:pt x="2484120" y="0"/>
                  </a:lnTo>
                  <a:lnTo>
                    <a:pt x="2484120" y="299847"/>
                  </a:lnTo>
                  <a:lnTo>
                    <a:pt x="2455164" y="299847"/>
                  </a:lnTo>
                  <a:lnTo>
                    <a:pt x="2498598" y="386715"/>
                  </a:lnTo>
                  <a:lnTo>
                    <a:pt x="2534793" y="314325"/>
                  </a:lnTo>
                  <a:lnTo>
                    <a:pt x="2542032" y="2998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4917947" y="3153917"/>
            <a:ext cx="2519680" cy="693420"/>
            <a:chOff x="4917947" y="3153917"/>
            <a:chExt cx="2519680" cy="693420"/>
          </a:xfrm>
        </p:grpSpPr>
        <p:sp>
          <p:nvSpPr>
            <p:cNvPr id="18" name="object 18" descr=""/>
            <p:cNvSpPr/>
            <p:nvPr/>
          </p:nvSpPr>
          <p:spPr>
            <a:xfrm>
              <a:off x="4950713" y="3153917"/>
              <a:ext cx="2453640" cy="297815"/>
            </a:xfrm>
            <a:custGeom>
              <a:avLst/>
              <a:gdLst/>
              <a:ahLst/>
              <a:cxnLst/>
              <a:rect l="l" t="t" r="r" b="b"/>
              <a:pathLst>
                <a:path w="2453640" h="297814">
                  <a:moveTo>
                    <a:pt x="1455420" y="0"/>
                  </a:moveTo>
                  <a:lnTo>
                    <a:pt x="1455420" y="297434"/>
                  </a:lnTo>
                </a:path>
                <a:path w="2453640" h="297814">
                  <a:moveTo>
                    <a:pt x="0" y="297180"/>
                  </a:moveTo>
                  <a:lnTo>
                    <a:pt x="2453513" y="29718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917948" y="3460241"/>
              <a:ext cx="2519680" cy="386715"/>
            </a:xfrm>
            <a:custGeom>
              <a:avLst/>
              <a:gdLst/>
              <a:ahLst/>
              <a:cxnLst/>
              <a:rect l="l" t="t" r="r" b="b"/>
              <a:pathLst>
                <a:path w="2519679" h="386714">
                  <a:moveTo>
                    <a:pt x="86868" y="299847"/>
                  </a:moveTo>
                  <a:lnTo>
                    <a:pt x="57912" y="299847"/>
                  </a:lnTo>
                  <a:lnTo>
                    <a:pt x="57912" y="0"/>
                  </a:lnTo>
                  <a:lnTo>
                    <a:pt x="28956" y="0"/>
                  </a:lnTo>
                  <a:lnTo>
                    <a:pt x="28956" y="299847"/>
                  </a:lnTo>
                  <a:lnTo>
                    <a:pt x="0" y="299847"/>
                  </a:lnTo>
                  <a:lnTo>
                    <a:pt x="43434" y="386715"/>
                  </a:lnTo>
                  <a:lnTo>
                    <a:pt x="79629" y="314325"/>
                  </a:lnTo>
                  <a:lnTo>
                    <a:pt x="86868" y="299847"/>
                  </a:lnTo>
                  <a:close/>
                </a:path>
                <a:path w="2519679" h="386714">
                  <a:moveTo>
                    <a:pt x="2519172" y="258699"/>
                  </a:moveTo>
                  <a:lnTo>
                    <a:pt x="2490216" y="258699"/>
                  </a:lnTo>
                  <a:lnTo>
                    <a:pt x="2490216" y="3048"/>
                  </a:lnTo>
                  <a:lnTo>
                    <a:pt x="2461260" y="3048"/>
                  </a:lnTo>
                  <a:lnTo>
                    <a:pt x="2461260" y="258699"/>
                  </a:lnTo>
                  <a:lnTo>
                    <a:pt x="2432304" y="258699"/>
                  </a:lnTo>
                  <a:lnTo>
                    <a:pt x="2475738" y="345567"/>
                  </a:lnTo>
                  <a:lnTo>
                    <a:pt x="2511933" y="273177"/>
                  </a:lnTo>
                  <a:lnTo>
                    <a:pt x="2519172" y="258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91541" y="6631635"/>
            <a:ext cx="73907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Rahman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S.,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&amp;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Chakma,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J.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(2018,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December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14).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Tourism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Booming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with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Economy</a:t>
            </a:r>
            <a:r>
              <a:rPr dirty="0" sz="1200" spc="-10">
                <a:latin typeface="Calibri"/>
                <a:cs typeface="Calibri"/>
              </a:rPr>
              <a:t>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Daily</a:t>
            </a:r>
            <a:r>
              <a:rPr dirty="0" sz="1200" spc="-20">
                <a:latin typeface="Calibri"/>
                <a:cs typeface="Calibri"/>
              </a:rPr>
              <a:t> Star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1650">
              <a:lnSpc>
                <a:spcPct val="100000"/>
              </a:lnSpc>
              <a:spcBef>
                <a:spcPts val="100"/>
              </a:spcBef>
            </a:pPr>
            <a:r>
              <a:rPr dirty="0" spc="-25" b="1">
                <a:latin typeface="Tahoma"/>
                <a:cs typeface="Tahoma"/>
              </a:rPr>
              <a:t>Legal</a:t>
            </a:r>
            <a:r>
              <a:rPr dirty="0" spc="-225" b="1">
                <a:latin typeface="Tahoma"/>
                <a:cs typeface="Tahoma"/>
              </a:rPr>
              <a:t> </a:t>
            </a:r>
            <a:r>
              <a:rPr dirty="0" spc="-55"/>
              <a:t>Foundations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2921507" y="2534404"/>
            <a:ext cx="3268979" cy="1837055"/>
            <a:chOff x="2921507" y="2534404"/>
            <a:chExt cx="3268979" cy="183705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9048" y="2534404"/>
              <a:ext cx="2982458" cy="183642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07" y="2767583"/>
              <a:ext cx="3268979" cy="1434083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3069335" y="2564892"/>
            <a:ext cx="2882265" cy="1728470"/>
          </a:xfrm>
          <a:prstGeom prst="rect">
            <a:avLst/>
          </a:prstGeom>
          <a:solidFill>
            <a:srgbClr val="585858"/>
          </a:solidFill>
        </p:spPr>
        <p:txBody>
          <a:bodyPr wrap="square" lIns="0" tIns="397510" rIns="0" bIns="0" rtlCol="0" vert="horz">
            <a:spAutoFit/>
          </a:bodyPr>
          <a:lstStyle/>
          <a:p>
            <a:pPr marL="1101725" marR="152400" indent="-942340">
              <a:lnSpc>
                <a:spcPts val="3520"/>
              </a:lnSpc>
              <a:spcBef>
                <a:spcPts val="3130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dirty="0" sz="32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Company Seal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181344" y="2525267"/>
            <a:ext cx="3001010" cy="1845945"/>
            <a:chOff x="6181344" y="2525267"/>
            <a:chExt cx="3001010" cy="1845945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81344" y="2525267"/>
              <a:ext cx="3000755" cy="184556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6876" y="2680715"/>
              <a:ext cx="2871216" cy="1609343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6240780" y="2564891"/>
              <a:ext cx="2882265" cy="1728470"/>
            </a:xfrm>
            <a:custGeom>
              <a:avLst/>
              <a:gdLst/>
              <a:ahLst/>
              <a:cxnLst/>
              <a:rect l="l" t="t" r="r" b="b"/>
              <a:pathLst>
                <a:path w="2882265" h="1728470">
                  <a:moveTo>
                    <a:pt x="2881883" y="0"/>
                  </a:moveTo>
                  <a:lnTo>
                    <a:pt x="0" y="0"/>
                  </a:lnTo>
                  <a:lnTo>
                    <a:pt x="0" y="1728216"/>
                  </a:lnTo>
                  <a:lnTo>
                    <a:pt x="2881883" y="1728216"/>
                  </a:lnTo>
                  <a:lnTo>
                    <a:pt x="288188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240779" y="2564892"/>
            <a:ext cx="2882265" cy="172847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313690" marR="303530" indent="678180">
              <a:lnSpc>
                <a:spcPct val="127200"/>
              </a:lnSpc>
              <a:spcBef>
                <a:spcPts val="1015"/>
              </a:spcBef>
            </a:pP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Open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Bank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1788" y="6644437"/>
            <a:ext cx="79171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BIDA.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(2019,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October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22). </a:t>
            </a:r>
            <a:r>
              <a:rPr dirty="0" sz="1200" i="1">
                <a:latin typeface="Calibri"/>
                <a:cs typeface="Calibri"/>
              </a:rPr>
              <a:t>Bangladesh</a:t>
            </a:r>
            <a:r>
              <a:rPr dirty="0" sz="1200" spc="-3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Investment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and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Development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Authority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BIDA: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  <a:hlinkClick r:id="rId7"/>
              </a:rPr>
              <a:t>http://bida.gov.bd/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1650">
              <a:lnSpc>
                <a:spcPct val="100000"/>
              </a:lnSpc>
              <a:spcBef>
                <a:spcPts val="100"/>
              </a:spcBef>
            </a:pPr>
            <a:r>
              <a:rPr dirty="0" spc="-25" b="1">
                <a:latin typeface="Tahoma"/>
                <a:cs typeface="Tahoma"/>
              </a:rPr>
              <a:t>Legal</a:t>
            </a:r>
            <a:r>
              <a:rPr dirty="0" spc="-225" b="1">
                <a:latin typeface="Tahoma"/>
                <a:cs typeface="Tahoma"/>
              </a:rPr>
              <a:t> </a:t>
            </a:r>
            <a:r>
              <a:rPr dirty="0" spc="-55"/>
              <a:t>Foundations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979164" y="1100327"/>
            <a:ext cx="4234180" cy="523240"/>
          </a:xfrm>
          <a:prstGeom prst="rect">
            <a:avLst/>
          </a:prstGeom>
          <a:solidFill>
            <a:srgbClr val="404040"/>
          </a:solidFill>
        </p:spPr>
        <p:txBody>
          <a:bodyPr wrap="square" lIns="0" tIns="22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Obtain</a:t>
            </a:r>
            <a:r>
              <a:rPr dirty="0" sz="2800" spc="-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FFFFFF"/>
                </a:solidFill>
                <a:latin typeface="Calibri"/>
                <a:cs typeface="Calibri"/>
              </a:rPr>
              <a:t>Trade</a:t>
            </a:r>
            <a:r>
              <a:rPr dirty="0" sz="28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License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1788" y="6644437"/>
            <a:ext cx="79171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BIDA.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(2019,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October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22). </a:t>
            </a:r>
            <a:r>
              <a:rPr dirty="0" sz="1200" i="1">
                <a:latin typeface="Calibri"/>
                <a:cs typeface="Calibri"/>
              </a:rPr>
              <a:t>Bangladesh</a:t>
            </a:r>
            <a:r>
              <a:rPr dirty="0" sz="1200" spc="-3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Investment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and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Development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Authority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BIDA: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  <a:hlinkClick r:id="rId3"/>
              </a:rPr>
              <a:t>http://bida.gov.bd/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343573" y="2309622"/>
          <a:ext cx="803529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6390"/>
              </a:tblGrid>
              <a:tr h="382905">
                <a:tc>
                  <a:txBody>
                    <a:bodyPr/>
                    <a:lstStyle/>
                    <a:p>
                      <a:pPr algn="ctr" marL="1270">
                        <a:lnSpc>
                          <a:spcPts val="2855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Basis:</a:t>
                      </a:r>
                      <a:r>
                        <a:rPr dirty="0" sz="24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City</a:t>
                      </a:r>
                      <a:r>
                        <a:rPr dirty="0" sz="2400" spc="-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Corporation</a:t>
                      </a:r>
                      <a:r>
                        <a:rPr dirty="0" sz="2400" spc="-7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Ordinance,</a:t>
                      </a:r>
                      <a:r>
                        <a:rPr dirty="0" sz="2400" spc="-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1983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1:</a:t>
                      </a:r>
                      <a:r>
                        <a:rPr dirty="0" sz="2000" spc="3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Collect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prescribed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Application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2: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Submit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completed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Form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supporting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documents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3: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Inspection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Licensing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Supervisor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4: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Deposit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required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fees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5: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Obtain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Trade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License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8596121" y="2398014"/>
            <a:ext cx="3187065" cy="206375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dirty="0" sz="3200" spc="-10">
                <a:latin typeface="Calibri"/>
                <a:cs typeface="Calibri"/>
              </a:rPr>
              <a:t>Costs:</a:t>
            </a:r>
            <a:endParaRPr sz="32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  <a:spcBef>
                <a:spcPts val="50"/>
              </a:spcBef>
            </a:pPr>
            <a:r>
              <a:rPr dirty="0" sz="2400" b="1">
                <a:latin typeface="Calibri"/>
                <a:cs typeface="Calibri"/>
              </a:rPr>
              <a:t>BDT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1,000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–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20,000</a:t>
            </a:r>
            <a:endParaRPr sz="2400">
              <a:latin typeface="Calibri"/>
              <a:cs typeface="Calibri"/>
            </a:endParaRPr>
          </a:p>
          <a:p>
            <a:pPr algn="ctr" marR="24130">
              <a:lnSpc>
                <a:spcPct val="100000"/>
              </a:lnSpc>
              <a:tabLst>
                <a:tab pos="738505" algn="l"/>
                <a:tab pos="2866390" algn="l"/>
              </a:tabLst>
            </a:pPr>
            <a:r>
              <a:rPr dirty="0" u="sng" sz="240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	License</a:t>
            </a:r>
            <a:r>
              <a:rPr dirty="0" u="sng" sz="2400" spc="-7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-25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Fee</a:t>
            </a:r>
            <a:r>
              <a:rPr dirty="0" u="sng" sz="2400"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BDT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Application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Fee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1650">
              <a:lnSpc>
                <a:spcPct val="100000"/>
              </a:lnSpc>
              <a:spcBef>
                <a:spcPts val="100"/>
              </a:spcBef>
            </a:pPr>
            <a:r>
              <a:rPr dirty="0" spc="-25" b="1">
                <a:latin typeface="Tahoma"/>
                <a:cs typeface="Tahoma"/>
              </a:rPr>
              <a:t>Legal</a:t>
            </a:r>
            <a:r>
              <a:rPr dirty="0" spc="-225" b="1">
                <a:latin typeface="Tahoma"/>
                <a:cs typeface="Tahoma"/>
              </a:rPr>
              <a:t> </a:t>
            </a:r>
            <a:r>
              <a:rPr dirty="0" spc="-55"/>
              <a:t>Foundations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979164" y="1100327"/>
            <a:ext cx="4234180" cy="523240"/>
          </a:xfrm>
          <a:prstGeom prst="rect">
            <a:avLst/>
          </a:prstGeom>
          <a:solidFill>
            <a:srgbClr val="404040"/>
          </a:solidFill>
        </p:spPr>
        <p:txBody>
          <a:bodyPr wrap="square" lIns="0" tIns="22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Obtain</a:t>
            </a:r>
            <a:r>
              <a:rPr dirty="0" sz="2800" spc="-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FFFFFF"/>
                </a:solidFill>
                <a:latin typeface="Calibri"/>
                <a:cs typeface="Calibri"/>
              </a:rPr>
              <a:t>Trade</a:t>
            </a:r>
            <a:r>
              <a:rPr dirty="0" sz="28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License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1788" y="6644437"/>
            <a:ext cx="79171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BIDA.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(2019,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October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22). </a:t>
            </a:r>
            <a:r>
              <a:rPr dirty="0" sz="1200" i="1">
                <a:latin typeface="Calibri"/>
                <a:cs typeface="Calibri"/>
              </a:rPr>
              <a:t>Bangladesh</a:t>
            </a:r>
            <a:r>
              <a:rPr dirty="0" sz="1200" spc="-3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Investment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and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Development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Authority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BIDA: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  <a:hlinkClick r:id="rId3"/>
              </a:rPr>
              <a:t>http://bida.gov.bd/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23492" y="1939925"/>
          <a:ext cx="10221595" cy="3529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2060"/>
              </a:tblGrid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Required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Documents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1.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dirty="0" sz="16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Form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2.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National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ID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Card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Entrepreneur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3.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Holding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Tax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Payment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receipt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4.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Recent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Passport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Size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Picture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Entrepreneur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5.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Declaration</a:t>
                      </a:r>
                      <a:r>
                        <a:rPr dirty="0" sz="1600" spc="3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3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non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–Judicial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stamp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abide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rules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regulation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City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Corporation</a:t>
                      </a:r>
                      <a:r>
                        <a:rPr dirty="0" sz="16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Municipal</a:t>
                      </a:r>
                      <a:r>
                        <a:rPr dirty="0" sz="16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Corporation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6.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certified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copy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memorandum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articles</a:t>
                      </a:r>
                      <a:r>
                        <a:rPr dirty="0" sz="16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association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7.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copy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certificate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incorporation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8.</a:t>
                      </a:r>
                      <a:r>
                        <a:rPr dirty="0" sz="16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Agreement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Partnership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9.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Tax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Identification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16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certificate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10.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copy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lease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agreement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registered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office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11.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Work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Permit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6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Bangladesh</a:t>
                      </a:r>
                      <a:r>
                        <a:rPr dirty="0" sz="16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Investment</a:t>
                      </a:r>
                      <a:r>
                        <a:rPr dirty="0" sz="16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Authority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12.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Statement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Bank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Solvency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1650">
              <a:lnSpc>
                <a:spcPct val="100000"/>
              </a:lnSpc>
              <a:spcBef>
                <a:spcPts val="100"/>
              </a:spcBef>
            </a:pPr>
            <a:r>
              <a:rPr dirty="0" spc="-25" b="1">
                <a:latin typeface="Tahoma"/>
                <a:cs typeface="Tahoma"/>
              </a:rPr>
              <a:t>Legal</a:t>
            </a:r>
            <a:r>
              <a:rPr dirty="0" spc="-225" b="1">
                <a:latin typeface="Tahoma"/>
                <a:cs typeface="Tahoma"/>
              </a:rPr>
              <a:t> </a:t>
            </a:r>
            <a:r>
              <a:rPr dirty="0" spc="-55"/>
              <a:t>Foundations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979164" y="1100327"/>
            <a:ext cx="4234180" cy="523240"/>
          </a:xfrm>
          <a:prstGeom prst="rect">
            <a:avLst/>
          </a:prstGeom>
          <a:solidFill>
            <a:srgbClr val="404040"/>
          </a:solidFill>
        </p:spPr>
        <p:txBody>
          <a:bodyPr wrap="square" lIns="0" tIns="2222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75"/>
              </a:spcBef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Obtain</a:t>
            </a:r>
            <a:r>
              <a:rPr dirty="0" sz="28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TIN</a:t>
            </a:r>
            <a:r>
              <a:rPr dirty="0" sz="28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Certificate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1788" y="6644437"/>
            <a:ext cx="79171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BIDA.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(2019,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October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22). </a:t>
            </a:r>
            <a:r>
              <a:rPr dirty="0" sz="1200" i="1">
                <a:latin typeface="Calibri"/>
                <a:cs typeface="Calibri"/>
              </a:rPr>
              <a:t>Bangladesh</a:t>
            </a:r>
            <a:r>
              <a:rPr dirty="0" sz="1200" spc="-3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Investment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and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Development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Authority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BIDA: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  <a:hlinkClick r:id="rId3"/>
              </a:rPr>
              <a:t>http://bida.gov.bd/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989832" y="1728216"/>
            <a:ext cx="4234180" cy="524510"/>
          </a:xfrm>
          <a:prstGeom prst="rect">
            <a:avLst/>
          </a:prstGeom>
          <a:solidFill>
            <a:srgbClr val="404040"/>
          </a:solidFill>
        </p:spPr>
        <p:txBody>
          <a:bodyPr wrap="square" lIns="0" tIns="23495" rIns="0" bIns="0" rtlCol="0" vert="horz">
            <a:spAutoFit/>
          </a:bodyPr>
          <a:lstStyle/>
          <a:p>
            <a:pPr marL="913130">
              <a:lnSpc>
                <a:spcPct val="100000"/>
              </a:lnSpc>
              <a:spcBef>
                <a:spcPts val="185"/>
              </a:spcBef>
            </a:pPr>
            <a:r>
              <a:rPr dirty="0" sz="2800" spc="-125" b="1">
                <a:solidFill>
                  <a:srgbClr val="FFFFFF"/>
                </a:solidFill>
                <a:latin typeface="Calibri"/>
                <a:cs typeface="Calibri"/>
              </a:rPr>
              <a:t>VAT</a:t>
            </a:r>
            <a:r>
              <a:rPr dirty="0" sz="28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Registration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289864" y="2683764"/>
          <a:ext cx="5994400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4865"/>
              </a:tblGrid>
              <a:tr h="333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Basis:</a:t>
                      </a:r>
                      <a:r>
                        <a:rPr dirty="0" sz="16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dirty="0" sz="16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Added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Tax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</a:t>
                      </a:r>
                      <a:r>
                        <a:rPr dirty="0" sz="16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1991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1:</a:t>
                      </a:r>
                      <a:r>
                        <a:rPr dirty="0" sz="1600" spc="3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Collecting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prescribed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application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2: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Submitting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filled</a:t>
                      </a:r>
                      <a:r>
                        <a:rPr dirty="0" sz="16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form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supporting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document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3: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Verifying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documents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NBR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officials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4: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Physical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inspection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business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premises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5: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Obtaining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65">
                          <a:latin typeface="Calibri"/>
                          <a:cs typeface="Calibri"/>
                        </a:rPr>
                        <a:t>VAT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Registration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Certificate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6492875" y="2552064"/>
          <a:ext cx="5629275" cy="2924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0375"/>
              </a:tblGrid>
              <a:tr h="29337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Required</a:t>
                      </a:r>
                      <a:r>
                        <a:rPr dirty="0" sz="1400" spc="-6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Documents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1.</a:t>
                      </a:r>
                      <a:r>
                        <a:rPr dirty="0" sz="1200" spc="225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Fill-up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form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2.</a:t>
                      </a:r>
                      <a:r>
                        <a:rPr dirty="0" sz="1200" spc="195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Enterprise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Trade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License.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3.</a:t>
                      </a:r>
                      <a:r>
                        <a:rPr dirty="0" sz="1200" spc="195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Bank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Solvency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Certificate.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4.</a:t>
                      </a:r>
                      <a:r>
                        <a:rPr dirty="0" sz="1200" spc="190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Owners 02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photograph.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5.</a:t>
                      </a:r>
                      <a:r>
                        <a:rPr dirty="0" sz="1200" spc="204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National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ID/Passport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copy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owners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6.</a:t>
                      </a:r>
                      <a:r>
                        <a:rPr dirty="0" sz="1200" spc="204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IRC/ERC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enterprise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doing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Import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Export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Business.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7.</a:t>
                      </a:r>
                      <a:r>
                        <a:rPr dirty="0" sz="1200" spc="195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Article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Memorandum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Association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(if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enterprise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Limited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Company.)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8.</a:t>
                      </a:r>
                      <a:r>
                        <a:rPr dirty="0" sz="1200" spc="204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TIN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Certificate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9.</a:t>
                      </a:r>
                      <a:r>
                        <a:rPr dirty="0" sz="1200" spc="204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Location map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Enterprise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premises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429259">
                        <a:lnSpc>
                          <a:spcPts val="1400"/>
                        </a:lnSpc>
                        <a:spcBef>
                          <a:spcPts val="57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10.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Copy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BOI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Registration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1650">
              <a:lnSpc>
                <a:spcPct val="100000"/>
              </a:lnSpc>
              <a:spcBef>
                <a:spcPts val="100"/>
              </a:spcBef>
            </a:pPr>
            <a:r>
              <a:rPr dirty="0" spc="-25" b="1">
                <a:latin typeface="Tahoma"/>
                <a:cs typeface="Tahoma"/>
              </a:rPr>
              <a:t>Legal</a:t>
            </a:r>
            <a:r>
              <a:rPr dirty="0" spc="-225" b="1">
                <a:latin typeface="Tahoma"/>
                <a:cs typeface="Tahoma"/>
              </a:rPr>
              <a:t> </a:t>
            </a:r>
            <a:r>
              <a:rPr dirty="0" spc="-55"/>
              <a:t>Foundations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979164" y="1100327"/>
            <a:ext cx="4234180" cy="523240"/>
          </a:xfrm>
          <a:prstGeom prst="rect">
            <a:avLst/>
          </a:prstGeom>
          <a:solidFill>
            <a:srgbClr val="404040"/>
          </a:solidFill>
        </p:spPr>
        <p:txBody>
          <a:bodyPr wrap="square" lIns="0" tIns="22225" rIns="0" bIns="0" rtlCol="0" vert="horz">
            <a:spAutoFit/>
          </a:bodyPr>
          <a:lstStyle/>
          <a:p>
            <a:pPr marL="450850">
              <a:lnSpc>
                <a:spcPct val="100000"/>
              </a:lnSpc>
              <a:spcBef>
                <a:spcPts val="175"/>
              </a:spcBef>
            </a:pP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Registration</a:t>
            </a:r>
            <a:r>
              <a:rPr dirty="0" sz="2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8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BIDA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1788" y="6644437"/>
            <a:ext cx="79171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BIDA.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(2019,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October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22). </a:t>
            </a:r>
            <a:r>
              <a:rPr dirty="0" sz="1200" i="1">
                <a:latin typeface="Calibri"/>
                <a:cs typeface="Calibri"/>
              </a:rPr>
              <a:t>Bangladesh</a:t>
            </a:r>
            <a:r>
              <a:rPr dirty="0" sz="1200" spc="-3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Investment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and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Development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Authority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BIDA: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  <a:hlinkClick r:id="rId3"/>
              </a:rPr>
              <a:t>http://bida.gov.bd/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139875" y="2538095"/>
          <a:ext cx="5871845" cy="2221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2945"/>
              </a:tblGrid>
              <a:tr h="319405">
                <a:tc>
                  <a:txBody>
                    <a:bodyPr/>
                    <a:lstStyle/>
                    <a:p>
                      <a:pPr algn="ctr">
                        <a:lnSpc>
                          <a:spcPts val="2395"/>
                        </a:lnSpc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Basis:</a:t>
                      </a:r>
                      <a:r>
                        <a:rPr dirty="0" sz="20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Investment</a:t>
                      </a:r>
                      <a:r>
                        <a:rPr dirty="0" sz="20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Board</a:t>
                      </a:r>
                      <a:r>
                        <a:rPr dirty="0" sz="20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</a:t>
                      </a:r>
                      <a:r>
                        <a:rPr dirty="0" sz="20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1989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</a:tr>
              <a:tr h="34226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9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19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1:</a:t>
                      </a:r>
                      <a:r>
                        <a:rPr dirty="0" sz="1900" spc="3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Collect</a:t>
                      </a:r>
                      <a:r>
                        <a:rPr dirty="0" sz="19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9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local</a:t>
                      </a:r>
                      <a:r>
                        <a:rPr dirty="0" sz="19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20">
                          <a:latin typeface="Calibri"/>
                          <a:cs typeface="Calibri"/>
                        </a:rPr>
                        <a:t>investment</a:t>
                      </a:r>
                      <a:r>
                        <a:rPr dirty="0" sz="19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registration</a:t>
                      </a:r>
                      <a:r>
                        <a:rPr dirty="0" sz="1900" spc="-20">
                          <a:latin typeface="Calibri"/>
                          <a:cs typeface="Calibri"/>
                        </a:rPr>
                        <a:t> form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9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19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2:</a:t>
                      </a:r>
                      <a:r>
                        <a:rPr dirty="0" sz="19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Deposit</a:t>
                      </a:r>
                      <a:r>
                        <a:rPr dirty="0" sz="19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9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Registration</a:t>
                      </a:r>
                      <a:r>
                        <a:rPr dirty="0" sz="19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25">
                          <a:latin typeface="Calibri"/>
                          <a:cs typeface="Calibri"/>
                        </a:rPr>
                        <a:t>fee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9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19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3:</a:t>
                      </a:r>
                      <a:r>
                        <a:rPr dirty="0" sz="19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collect</a:t>
                      </a:r>
                      <a:r>
                        <a:rPr dirty="0" sz="19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9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pay</a:t>
                      </a:r>
                      <a:r>
                        <a:rPr dirty="0" sz="19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order/bank</a:t>
                      </a:r>
                      <a:r>
                        <a:rPr dirty="0" sz="19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order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9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19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4:</a:t>
                      </a:r>
                      <a:r>
                        <a:rPr dirty="0" sz="19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Submit</a:t>
                      </a:r>
                      <a:r>
                        <a:rPr dirty="0" sz="19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9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completed</a:t>
                      </a:r>
                      <a:r>
                        <a:rPr dirty="0" sz="19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dirty="0" sz="19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20">
                          <a:latin typeface="Calibri"/>
                          <a:cs typeface="Calibri"/>
                        </a:rPr>
                        <a:t>form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9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19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4:</a:t>
                      </a:r>
                      <a:r>
                        <a:rPr dirty="0" sz="19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review</a:t>
                      </a:r>
                      <a:r>
                        <a:rPr dirty="0" sz="19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9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9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dirty="0" sz="19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9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documents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9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19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5:</a:t>
                      </a:r>
                      <a:r>
                        <a:rPr dirty="0" sz="19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>
                          <a:latin typeface="Calibri"/>
                          <a:cs typeface="Calibri"/>
                        </a:rPr>
                        <a:t>Obtain</a:t>
                      </a:r>
                      <a:r>
                        <a:rPr dirty="0" sz="19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Registration</a:t>
                      </a:r>
                      <a:r>
                        <a:rPr dirty="0" sz="19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>
                          <a:latin typeface="Calibri"/>
                          <a:cs typeface="Calibri"/>
                        </a:rPr>
                        <a:t>Certificate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7849361" y="2733294"/>
            <a:ext cx="3187065" cy="132461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dirty="0" sz="3200" spc="-10">
                <a:latin typeface="Calibri"/>
                <a:cs typeface="Calibri"/>
              </a:rPr>
              <a:t>Cost:</a:t>
            </a:r>
            <a:endParaRPr sz="32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  <a:spcBef>
                <a:spcPts val="45"/>
              </a:spcBef>
            </a:pPr>
            <a:r>
              <a:rPr dirty="0" sz="2400" b="1">
                <a:latin typeface="Calibri"/>
                <a:cs typeface="Calibri"/>
              </a:rPr>
              <a:t>BDT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5,000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Registration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Fee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1650">
              <a:lnSpc>
                <a:spcPct val="100000"/>
              </a:lnSpc>
              <a:spcBef>
                <a:spcPts val="100"/>
              </a:spcBef>
            </a:pPr>
            <a:r>
              <a:rPr dirty="0" spc="-25" b="1">
                <a:latin typeface="Tahoma"/>
                <a:cs typeface="Tahoma"/>
              </a:rPr>
              <a:t>Legal</a:t>
            </a:r>
            <a:r>
              <a:rPr dirty="0" spc="-225" b="1">
                <a:latin typeface="Tahoma"/>
                <a:cs typeface="Tahoma"/>
              </a:rPr>
              <a:t> </a:t>
            </a:r>
            <a:r>
              <a:rPr dirty="0" spc="-55"/>
              <a:t>Foundations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979164" y="1100327"/>
            <a:ext cx="4234180" cy="523240"/>
          </a:xfrm>
          <a:prstGeom prst="rect">
            <a:avLst/>
          </a:prstGeom>
          <a:solidFill>
            <a:srgbClr val="404040"/>
          </a:solidFill>
        </p:spPr>
        <p:txBody>
          <a:bodyPr wrap="square" lIns="0" tIns="22225" rIns="0" bIns="0" rtlCol="0" vert="horz">
            <a:spAutoFit/>
          </a:bodyPr>
          <a:lstStyle/>
          <a:p>
            <a:pPr marL="450850">
              <a:lnSpc>
                <a:spcPct val="100000"/>
              </a:lnSpc>
              <a:spcBef>
                <a:spcPts val="175"/>
              </a:spcBef>
            </a:pP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Registration</a:t>
            </a:r>
            <a:r>
              <a:rPr dirty="0" sz="2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8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BIDA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1788" y="6644437"/>
            <a:ext cx="79171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BIDA.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(2019,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October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22). </a:t>
            </a:r>
            <a:r>
              <a:rPr dirty="0" sz="1200" i="1">
                <a:latin typeface="Calibri"/>
                <a:cs typeface="Calibri"/>
              </a:rPr>
              <a:t>Bangladesh</a:t>
            </a:r>
            <a:r>
              <a:rPr dirty="0" sz="1200" spc="-3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Investment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and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Development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Authority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BIDA: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  <a:hlinkClick r:id="rId3"/>
              </a:rPr>
              <a:t>http://bida.gov.bd/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648322" y="2255901"/>
          <a:ext cx="10972165" cy="273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2630"/>
              </a:tblGrid>
              <a:tr h="374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Required</a:t>
                      </a:r>
                      <a:r>
                        <a:rPr dirty="0" sz="20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Documents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1.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duly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filled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prescribed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form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2.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Trade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License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3.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Certificate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Incorporation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along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Memorandum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Association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(MOA)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4.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Deeds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proposed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land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5.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Background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proprietors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officials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letter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head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pad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353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6.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Pay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Order/Bank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Order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applicable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registration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fee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favor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Bangladesh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Investment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Authority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7.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TIN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Certificate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77850">
              <a:lnSpc>
                <a:spcPct val="100000"/>
              </a:lnSpc>
              <a:spcBef>
                <a:spcPts val="100"/>
              </a:spcBef>
            </a:pPr>
            <a:r>
              <a:rPr dirty="0" spc="-25" b="1">
                <a:latin typeface="Tahoma"/>
                <a:cs typeface="Tahoma"/>
              </a:rPr>
              <a:t>Legal</a:t>
            </a:r>
            <a:r>
              <a:rPr dirty="0" spc="-200" b="1">
                <a:latin typeface="Tahoma"/>
                <a:cs typeface="Tahoma"/>
              </a:rPr>
              <a:t> </a:t>
            </a:r>
            <a:r>
              <a:rPr dirty="0" spc="-65"/>
              <a:t>Foundations</a:t>
            </a:r>
            <a:r>
              <a:rPr dirty="0" spc="-254"/>
              <a:t> </a:t>
            </a:r>
            <a:r>
              <a:rPr dirty="0" spc="-505"/>
              <a:t>–</a:t>
            </a:r>
            <a:r>
              <a:rPr dirty="0" spc="-270"/>
              <a:t> </a:t>
            </a:r>
            <a:r>
              <a:rPr dirty="0" spc="-285"/>
              <a:t>Tax</a:t>
            </a:r>
            <a:r>
              <a:rPr dirty="0" spc="-270"/>
              <a:t> </a:t>
            </a:r>
            <a:r>
              <a:rPr dirty="0" spc="-20"/>
              <a:t>Rate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2192000" cy="6547484"/>
            <a:chOff x="0" y="0"/>
            <a:chExt cx="12192000" cy="6547484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6542531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5255" y="1021080"/>
              <a:ext cx="10381488" cy="4158996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900683" y="1016508"/>
              <a:ext cx="10391140" cy="5485130"/>
            </a:xfrm>
            <a:custGeom>
              <a:avLst/>
              <a:gdLst/>
              <a:ahLst/>
              <a:cxnLst/>
              <a:rect l="l" t="t" r="r" b="b"/>
              <a:pathLst>
                <a:path w="10391140" h="5485130">
                  <a:moveTo>
                    <a:pt x="0" y="4168140"/>
                  </a:moveTo>
                  <a:lnTo>
                    <a:pt x="10390632" y="4168140"/>
                  </a:lnTo>
                  <a:lnTo>
                    <a:pt x="10390632" y="0"/>
                  </a:lnTo>
                  <a:lnTo>
                    <a:pt x="0" y="0"/>
                  </a:lnTo>
                  <a:lnTo>
                    <a:pt x="0" y="4168140"/>
                  </a:lnTo>
                  <a:close/>
                </a:path>
                <a:path w="10391140" h="5485130">
                  <a:moveTo>
                    <a:pt x="2531364" y="5484876"/>
                  </a:moveTo>
                  <a:lnTo>
                    <a:pt x="7859268" y="5484876"/>
                  </a:lnTo>
                  <a:lnTo>
                    <a:pt x="7859268" y="4160519"/>
                  </a:lnTo>
                  <a:lnTo>
                    <a:pt x="2531364" y="4160519"/>
                  </a:lnTo>
                  <a:lnTo>
                    <a:pt x="2531364" y="54848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629405" y="5188711"/>
            <a:ext cx="4935220" cy="1247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22300" marR="614680" indent="766445">
              <a:lnSpc>
                <a:spcPct val="100000"/>
              </a:lnSpc>
              <a:spcBef>
                <a:spcPts val="95"/>
              </a:spcBef>
            </a:pPr>
            <a:r>
              <a:rPr dirty="0" sz="2400" spc="-60">
                <a:latin typeface="Calibri"/>
                <a:cs typeface="Calibri"/>
              </a:rPr>
              <a:t>Tax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Bracket: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35% </a:t>
            </a:r>
            <a:r>
              <a:rPr dirty="0" sz="2800" spc="-10" b="1">
                <a:latin typeface="Calibri"/>
                <a:cs typeface="Calibri"/>
              </a:rPr>
              <a:t>Private</a:t>
            </a:r>
            <a:r>
              <a:rPr dirty="0" sz="2800" spc="-114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Limited</a:t>
            </a:r>
            <a:r>
              <a:rPr dirty="0" sz="2800" spc="-1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Company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400">
                <a:latin typeface="Calibri"/>
                <a:cs typeface="Calibri"/>
              </a:rPr>
              <a:t>Ordinance: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Income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spc="-50" b="1">
                <a:latin typeface="Calibri"/>
                <a:cs typeface="Calibri"/>
              </a:rPr>
              <a:t>Tax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Ordinance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1984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1788" y="6606337"/>
            <a:ext cx="120097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>
                <a:latin typeface="Arial MT"/>
                <a:cs typeface="Arial MT"/>
              </a:rPr>
              <a:t>National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Board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Revenue.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(2019,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October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22).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i="1">
                <a:latin typeface="Arial"/>
                <a:cs typeface="Arial"/>
              </a:rPr>
              <a:t>NBR</a:t>
            </a:r>
            <a:r>
              <a:rPr dirty="0" sz="1200" spc="-25" i="1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Publications</a:t>
            </a:r>
            <a:r>
              <a:rPr dirty="0" sz="1200">
                <a:latin typeface="Arial MT"/>
                <a:cs typeface="Arial MT"/>
              </a:rPr>
              <a:t>.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Retrieved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from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National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Board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Revenue,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Bangladesh: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  <a:hlinkClick r:id="rId4"/>
              </a:rPr>
              <a:t>http://nbr.gov.bd/publications/all-publication/en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61670">
              <a:lnSpc>
                <a:spcPct val="100000"/>
              </a:lnSpc>
              <a:spcBef>
                <a:spcPts val="100"/>
              </a:spcBef>
            </a:pPr>
            <a:r>
              <a:rPr dirty="0" spc="-25" b="1">
                <a:latin typeface="Tahoma"/>
                <a:cs typeface="Tahoma"/>
              </a:rPr>
              <a:t>Legal</a:t>
            </a:r>
            <a:r>
              <a:rPr dirty="0" spc="-200" b="1">
                <a:latin typeface="Tahoma"/>
                <a:cs typeface="Tahoma"/>
              </a:rPr>
              <a:t> </a:t>
            </a:r>
            <a:r>
              <a:rPr dirty="0" spc="-65"/>
              <a:t>Foundations</a:t>
            </a:r>
            <a:r>
              <a:rPr dirty="0" spc="-250"/>
              <a:t> </a:t>
            </a:r>
            <a:r>
              <a:rPr dirty="0" spc="-505"/>
              <a:t>–</a:t>
            </a:r>
            <a:r>
              <a:rPr dirty="0" spc="-270"/>
              <a:t> </a:t>
            </a:r>
            <a:r>
              <a:rPr dirty="0" spc="-20"/>
              <a:t>Acts</a:t>
            </a:r>
            <a:r>
              <a:rPr dirty="0" spc="-295"/>
              <a:t> </a:t>
            </a:r>
            <a:r>
              <a:rPr dirty="0" spc="-340"/>
              <a:t>List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594880" y="1181735"/>
          <a:ext cx="11078845" cy="4438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5295"/>
                <a:gridCol w="1644014"/>
              </a:tblGrid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5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Acts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5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500">
                          <a:latin typeface="Calibri"/>
                          <a:cs typeface="Calibri"/>
                        </a:rPr>
                        <a:t>Proposed</a:t>
                      </a:r>
                      <a:r>
                        <a:rPr dirty="0" sz="2500" spc="-1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30">
                          <a:latin typeface="Calibri"/>
                          <a:cs typeface="Calibri"/>
                        </a:rPr>
                        <a:t>Tourism</a:t>
                      </a:r>
                      <a:r>
                        <a:rPr dirty="0" sz="2500" spc="-1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25">
                          <a:latin typeface="Calibri"/>
                          <a:cs typeface="Calibri"/>
                        </a:rPr>
                        <a:t>Act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500" spc="-20">
                          <a:latin typeface="Calibri"/>
                          <a:cs typeface="Calibri"/>
                        </a:rPr>
                        <a:t>2012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500">
                          <a:latin typeface="Calibri"/>
                          <a:cs typeface="Calibri"/>
                        </a:rPr>
                        <a:t>National</a:t>
                      </a:r>
                      <a:r>
                        <a:rPr dirty="0" sz="25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25">
                          <a:latin typeface="Calibri"/>
                          <a:cs typeface="Calibri"/>
                        </a:rPr>
                        <a:t>Tourism</a:t>
                      </a:r>
                      <a:r>
                        <a:rPr dirty="0" sz="25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10">
                          <a:latin typeface="Calibri"/>
                          <a:cs typeface="Calibri"/>
                        </a:rPr>
                        <a:t>Policy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500" spc="-20">
                          <a:latin typeface="Calibri"/>
                          <a:cs typeface="Calibri"/>
                        </a:rPr>
                        <a:t>2010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500" spc="-1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dirty="0" sz="25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25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10">
                          <a:latin typeface="Calibri"/>
                          <a:cs typeface="Calibri"/>
                        </a:rPr>
                        <a:t>Communication</a:t>
                      </a:r>
                      <a:r>
                        <a:rPr dirty="0" sz="2500" spc="-30">
                          <a:latin typeface="Calibri"/>
                          <a:cs typeface="Calibri"/>
                        </a:rPr>
                        <a:t> Technology</a:t>
                      </a:r>
                      <a:r>
                        <a:rPr dirty="0" sz="25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25">
                          <a:latin typeface="Calibri"/>
                          <a:cs typeface="Calibri"/>
                        </a:rPr>
                        <a:t>Act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500" spc="-20">
                          <a:latin typeface="Calibri"/>
                          <a:cs typeface="Calibri"/>
                        </a:rPr>
                        <a:t>2013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500">
                          <a:latin typeface="Calibri"/>
                          <a:cs typeface="Calibri"/>
                        </a:rPr>
                        <a:t>National</a:t>
                      </a:r>
                      <a:r>
                        <a:rPr dirty="0" sz="25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1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dirty="0" sz="25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25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10">
                          <a:latin typeface="Calibri"/>
                          <a:cs typeface="Calibri"/>
                        </a:rPr>
                        <a:t>Communication</a:t>
                      </a:r>
                      <a:r>
                        <a:rPr dirty="0" sz="25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30">
                          <a:latin typeface="Calibri"/>
                          <a:cs typeface="Calibri"/>
                        </a:rPr>
                        <a:t>Technology</a:t>
                      </a:r>
                      <a:r>
                        <a:rPr dirty="0" sz="25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10">
                          <a:latin typeface="Calibri"/>
                          <a:cs typeface="Calibri"/>
                        </a:rPr>
                        <a:t>Policy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500" spc="-20">
                          <a:latin typeface="Calibri"/>
                          <a:cs typeface="Calibri"/>
                        </a:rPr>
                        <a:t>2018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500">
                          <a:latin typeface="Calibri"/>
                          <a:cs typeface="Calibri"/>
                        </a:rPr>
                        <a:t>Digital</a:t>
                      </a:r>
                      <a:r>
                        <a:rPr dirty="0" sz="25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>
                          <a:latin typeface="Calibri"/>
                          <a:cs typeface="Calibri"/>
                        </a:rPr>
                        <a:t>Security</a:t>
                      </a:r>
                      <a:r>
                        <a:rPr dirty="0" sz="25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25">
                          <a:latin typeface="Calibri"/>
                          <a:cs typeface="Calibri"/>
                        </a:rPr>
                        <a:t>Act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500" spc="-20">
                          <a:latin typeface="Calibri"/>
                          <a:cs typeface="Calibri"/>
                        </a:rPr>
                        <a:t>2018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500" spc="-30">
                          <a:latin typeface="Calibri"/>
                          <a:cs typeface="Calibri"/>
                        </a:rPr>
                        <a:t>Tourist</a:t>
                      </a:r>
                      <a:r>
                        <a:rPr dirty="0" sz="2500" spc="-1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>
                          <a:latin typeface="Calibri"/>
                          <a:cs typeface="Calibri"/>
                        </a:rPr>
                        <a:t>Resort</a:t>
                      </a:r>
                      <a:r>
                        <a:rPr dirty="0" sz="25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25">
                          <a:latin typeface="Calibri"/>
                          <a:cs typeface="Calibri"/>
                        </a:rPr>
                        <a:t>Act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500" spc="-20">
                          <a:latin typeface="Calibri"/>
                          <a:cs typeface="Calibri"/>
                        </a:rPr>
                        <a:t>2010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500">
                          <a:latin typeface="Calibri"/>
                          <a:cs typeface="Calibri"/>
                        </a:rPr>
                        <a:t>Bangladesh</a:t>
                      </a:r>
                      <a:r>
                        <a:rPr dirty="0" sz="25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30">
                          <a:latin typeface="Calibri"/>
                          <a:cs typeface="Calibri"/>
                        </a:rPr>
                        <a:t>Tourism</a:t>
                      </a:r>
                      <a:r>
                        <a:rPr dirty="0" sz="25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10">
                          <a:latin typeface="Calibri"/>
                          <a:cs typeface="Calibri"/>
                        </a:rPr>
                        <a:t>Protected</a:t>
                      </a:r>
                      <a:r>
                        <a:rPr dirty="0" sz="25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>
                          <a:latin typeface="Calibri"/>
                          <a:cs typeface="Calibri"/>
                        </a:rPr>
                        <a:t>Area</a:t>
                      </a:r>
                      <a:r>
                        <a:rPr dirty="0" sz="25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5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10">
                          <a:latin typeface="Calibri"/>
                          <a:cs typeface="Calibri"/>
                        </a:rPr>
                        <a:t>Exclusive</a:t>
                      </a:r>
                      <a:r>
                        <a:rPr dirty="0" sz="25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30">
                          <a:latin typeface="Calibri"/>
                          <a:cs typeface="Calibri"/>
                        </a:rPr>
                        <a:t>Tourist</a:t>
                      </a:r>
                      <a:r>
                        <a:rPr dirty="0" sz="25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>
                          <a:latin typeface="Calibri"/>
                          <a:cs typeface="Calibri"/>
                        </a:rPr>
                        <a:t>Zone</a:t>
                      </a:r>
                      <a:r>
                        <a:rPr dirty="0" sz="25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25">
                          <a:latin typeface="Calibri"/>
                          <a:cs typeface="Calibri"/>
                        </a:rPr>
                        <a:t>Act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500" spc="-20">
                          <a:latin typeface="Calibri"/>
                          <a:cs typeface="Calibri"/>
                        </a:rPr>
                        <a:t>2010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500">
                          <a:latin typeface="Calibri"/>
                          <a:cs typeface="Calibri"/>
                        </a:rPr>
                        <a:t>Bangladesh</a:t>
                      </a:r>
                      <a:r>
                        <a:rPr dirty="0" sz="25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30">
                          <a:latin typeface="Calibri"/>
                          <a:cs typeface="Calibri"/>
                        </a:rPr>
                        <a:t>Tourism</a:t>
                      </a:r>
                      <a:r>
                        <a:rPr dirty="0" sz="25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>
                          <a:latin typeface="Calibri"/>
                          <a:cs typeface="Calibri"/>
                        </a:rPr>
                        <a:t>Board</a:t>
                      </a:r>
                      <a:r>
                        <a:rPr dirty="0" sz="25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25">
                          <a:latin typeface="Calibri"/>
                          <a:cs typeface="Calibri"/>
                        </a:rPr>
                        <a:t>Act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500" spc="-20">
                          <a:latin typeface="Calibri"/>
                          <a:cs typeface="Calibri"/>
                        </a:rPr>
                        <a:t>2010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500">
                          <a:latin typeface="Calibri"/>
                          <a:cs typeface="Calibri"/>
                        </a:rPr>
                        <a:t>Bangladesh</a:t>
                      </a:r>
                      <a:r>
                        <a:rPr dirty="0" sz="25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35">
                          <a:latin typeface="Calibri"/>
                          <a:cs typeface="Calibri"/>
                        </a:rPr>
                        <a:t>Travel</a:t>
                      </a:r>
                      <a:r>
                        <a:rPr dirty="0" sz="25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>
                          <a:latin typeface="Calibri"/>
                          <a:cs typeface="Calibri"/>
                        </a:rPr>
                        <a:t>Agencies</a:t>
                      </a:r>
                      <a:r>
                        <a:rPr dirty="0" sz="25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20">
                          <a:latin typeface="Calibri"/>
                          <a:cs typeface="Calibri"/>
                        </a:rPr>
                        <a:t>(Registration</a:t>
                      </a:r>
                      <a:r>
                        <a:rPr dirty="0" sz="25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25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10">
                          <a:latin typeface="Calibri"/>
                          <a:cs typeface="Calibri"/>
                        </a:rPr>
                        <a:t>Control)</a:t>
                      </a:r>
                      <a:r>
                        <a:rPr dirty="0" sz="25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25">
                          <a:latin typeface="Calibri"/>
                          <a:cs typeface="Calibri"/>
                        </a:rPr>
                        <a:t>Act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500" spc="-20">
                          <a:latin typeface="Calibri"/>
                          <a:cs typeface="Calibri"/>
                        </a:rPr>
                        <a:t>2013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/>
          <p:nvPr/>
        </p:nvSpPr>
        <p:spPr>
          <a:xfrm>
            <a:off x="-1523" y="615391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9654" y="6147308"/>
            <a:ext cx="11563350" cy="69405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570"/>
              </a:spcBef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Finance,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M. o.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(2019,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October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22).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Policies, Acts and Laws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 </a:t>
            </a:r>
            <a:r>
              <a:rPr dirty="0" sz="1200">
                <a:latin typeface="Calibri"/>
                <a:cs typeface="Calibri"/>
              </a:rPr>
              <a:t>from Economic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Relations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Division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(ERD):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https://erd.gov.bd/site/page/Govt-</a:t>
            </a:r>
            <a:r>
              <a:rPr dirty="0" sz="1200" spc="-10">
                <a:latin typeface="Calibri"/>
                <a:cs typeface="Calibri"/>
              </a:rPr>
              <a:t>-Policies,-Acts-and-</a:t>
            </a:r>
            <a:r>
              <a:rPr dirty="0" sz="1200" spc="-20">
                <a:latin typeface="Calibri"/>
                <a:cs typeface="Calibri"/>
              </a:rPr>
              <a:t>Laws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470"/>
              </a:spcBef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Mubina,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K.,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&amp;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Anis,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A.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(2017,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June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16).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Bangladesh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as</a:t>
            </a:r>
            <a:r>
              <a:rPr dirty="0" sz="1200" spc="-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an</a:t>
            </a:r>
            <a:r>
              <a:rPr dirty="0" sz="1200" spc="-10" i="1">
                <a:latin typeface="Calibri"/>
                <a:cs typeface="Calibri"/>
              </a:rPr>
              <a:t> Ecotourism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Destination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Researchgate: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https://</a:t>
            </a:r>
            <a:r>
              <a:rPr dirty="0" sz="1200" spc="-10">
                <a:latin typeface="Calibri"/>
                <a:cs typeface="Calibri"/>
                <a:hlinkClick r:id="rId3"/>
              </a:rPr>
              <a:t>www.researchgate.net/figure/Present-Scenario-of-Tourism-</a:t>
            </a:r>
            <a:r>
              <a:rPr dirty="0" sz="1200" spc="-10">
                <a:latin typeface="Calibri"/>
                <a:cs typeface="Calibri"/>
              </a:rPr>
              <a:t> Related-</a:t>
            </a:r>
            <a:r>
              <a:rPr dirty="0" sz="1200" spc="-20">
                <a:latin typeface="Calibri"/>
                <a:cs typeface="Calibri"/>
              </a:rPr>
              <a:t>Laws-</a:t>
            </a:r>
            <a:r>
              <a:rPr dirty="0" sz="1200" spc="-10">
                <a:latin typeface="Calibri"/>
                <a:cs typeface="Calibri"/>
              </a:rPr>
              <a:t>and-Acts-in-Bangladesh_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5765">
              <a:lnSpc>
                <a:spcPct val="100000"/>
              </a:lnSpc>
              <a:spcBef>
                <a:spcPts val="100"/>
              </a:spcBef>
            </a:pPr>
            <a:r>
              <a:rPr dirty="0" spc="-25" b="1">
                <a:latin typeface="Tahoma"/>
                <a:cs typeface="Tahoma"/>
              </a:rPr>
              <a:t>Legal</a:t>
            </a:r>
            <a:r>
              <a:rPr dirty="0" spc="-210" b="1">
                <a:latin typeface="Tahoma"/>
                <a:cs typeface="Tahoma"/>
              </a:rPr>
              <a:t> </a:t>
            </a:r>
            <a:r>
              <a:rPr dirty="0" spc="-65"/>
              <a:t>Foundations</a:t>
            </a:r>
            <a:r>
              <a:rPr dirty="0" spc="-254"/>
              <a:t> </a:t>
            </a:r>
            <a:r>
              <a:rPr dirty="0" spc="-505"/>
              <a:t>–</a:t>
            </a:r>
            <a:r>
              <a:rPr dirty="0" spc="-270"/>
              <a:t> </a:t>
            </a:r>
            <a:r>
              <a:rPr dirty="0" spc="-220"/>
              <a:t>Institutions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525780" y="1950720"/>
            <a:ext cx="3461385" cy="3179445"/>
            <a:chOff x="525780" y="1950720"/>
            <a:chExt cx="3461385" cy="317944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911" y="1965960"/>
              <a:ext cx="3442740" cy="316382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579120" y="1962912"/>
              <a:ext cx="3354704" cy="3084830"/>
            </a:xfrm>
            <a:custGeom>
              <a:avLst/>
              <a:gdLst/>
              <a:ahLst/>
              <a:cxnLst/>
              <a:rect l="l" t="t" r="r" b="b"/>
              <a:pathLst>
                <a:path w="3354704" h="3084829">
                  <a:moveTo>
                    <a:pt x="3354324" y="0"/>
                  </a:moveTo>
                  <a:lnTo>
                    <a:pt x="0" y="0"/>
                  </a:lnTo>
                  <a:lnTo>
                    <a:pt x="0" y="3084576"/>
                  </a:lnTo>
                  <a:lnTo>
                    <a:pt x="3354324" y="3084576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780" y="1950720"/>
              <a:ext cx="3461004" cy="1179576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579120" y="1965960"/>
              <a:ext cx="3354704" cy="1073150"/>
            </a:xfrm>
            <a:custGeom>
              <a:avLst/>
              <a:gdLst/>
              <a:ahLst/>
              <a:cxnLst/>
              <a:rect l="l" t="t" r="r" b="b"/>
              <a:pathLst>
                <a:path w="3354704" h="1073150">
                  <a:moveTo>
                    <a:pt x="3354324" y="0"/>
                  </a:moveTo>
                  <a:lnTo>
                    <a:pt x="0" y="0"/>
                  </a:lnTo>
                  <a:lnTo>
                    <a:pt x="0" y="1072896"/>
                  </a:lnTo>
                  <a:lnTo>
                    <a:pt x="3354324" y="1072896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78763" y="2074164"/>
            <a:ext cx="2897505" cy="830580"/>
          </a:xfrm>
          <a:prstGeom prst="rect">
            <a:avLst/>
          </a:prstGeom>
          <a:solidFill>
            <a:srgbClr val="252525"/>
          </a:solidFill>
          <a:ln w="9144">
            <a:solidFill>
              <a:srgbClr val="FFFFFF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marL="334645" marR="180975" indent="-145415">
              <a:lnSpc>
                <a:spcPct val="100000"/>
              </a:lnSpc>
              <a:spcBef>
                <a:spcPts val="209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Bangladesh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Parjatan Corporation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(BPC)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79119" y="3446145"/>
            <a:ext cx="3354704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13055" marR="358775" indent="-254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Under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Ministry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Civil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Aviation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Tourism </a:t>
            </a:r>
            <a:r>
              <a:rPr dirty="0" sz="2000" spc="-10">
                <a:latin typeface="Calibri"/>
                <a:cs typeface="Calibri"/>
              </a:rPr>
              <a:t>Established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1972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335779" y="1961388"/>
            <a:ext cx="3461385" cy="3179445"/>
            <a:chOff x="4335779" y="1961388"/>
            <a:chExt cx="3461385" cy="3179445"/>
          </a:xfrm>
        </p:grpSpPr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4911" y="1976628"/>
              <a:ext cx="3442740" cy="3163824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4389119" y="1973580"/>
              <a:ext cx="3354704" cy="3084830"/>
            </a:xfrm>
            <a:custGeom>
              <a:avLst/>
              <a:gdLst/>
              <a:ahLst/>
              <a:cxnLst/>
              <a:rect l="l" t="t" r="r" b="b"/>
              <a:pathLst>
                <a:path w="3354704" h="3084829">
                  <a:moveTo>
                    <a:pt x="3354324" y="0"/>
                  </a:moveTo>
                  <a:lnTo>
                    <a:pt x="0" y="0"/>
                  </a:lnTo>
                  <a:lnTo>
                    <a:pt x="0" y="3084576"/>
                  </a:lnTo>
                  <a:lnTo>
                    <a:pt x="3354324" y="3084576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5779" y="1961388"/>
              <a:ext cx="3461004" cy="1168908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4389119" y="1976628"/>
              <a:ext cx="3354704" cy="1062355"/>
            </a:xfrm>
            <a:custGeom>
              <a:avLst/>
              <a:gdLst/>
              <a:ahLst/>
              <a:cxnLst/>
              <a:rect l="l" t="t" r="r" b="b"/>
              <a:pathLst>
                <a:path w="3354704" h="1062355">
                  <a:moveTo>
                    <a:pt x="3354324" y="0"/>
                  </a:moveTo>
                  <a:lnTo>
                    <a:pt x="0" y="0"/>
                  </a:lnTo>
                  <a:lnTo>
                    <a:pt x="0" y="1062227"/>
                  </a:lnTo>
                  <a:lnTo>
                    <a:pt x="3354324" y="1062227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4507991" y="2084832"/>
            <a:ext cx="3142615" cy="769620"/>
          </a:xfrm>
          <a:prstGeom prst="rect">
            <a:avLst/>
          </a:prstGeom>
          <a:solidFill>
            <a:srgbClr val="252525"/>
          </a:solidFill>
          <a:ln w="9144">
            <a:solidFill>
              <a:srgbClr val="FFFFFF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229"/>
              </a:spcBef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National</a:t>
            </a:r>
            <a:r>
              <a:rPr dirty="0" sz="22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Hotel</a:t>
            </a:r>
            <a:r>
              <a:rPr dirty="0" sz="2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endParaRPr sz="22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</a:pP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Tourism</a:t>
            </a:r>
            <a:r>
              <a:rPr dirty="0" sz="22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dirty="0" sz="22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Institute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389120" y="3443985"/>
            <a:ext cx="3354704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65125" marR="410209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Institute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Professional </a:t>
            </a:r>
            <a:r>
              <a:rPr dirty="0" sz="2000" spc="-25">
                <a:latin typeface="Calibri"/>
                <a:cs typeface="Calibri"/>
              </a:rPr>
              <a:t>Tourism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Management Training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8145780" y="1972055"/>
            <a:ext cx="3461385" cy="3179445"/>
            <a:chOff x="8145780" y="1972055"/>
            <a:chExt cx="3461385" cy="3179445"/>
          </a:xfrm>
        </p:grpSpPr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4912" y="1987295"/>
              <a:ext cx="3442740" cy="3163824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8199120" y="1984247"/>
              <a:ext cx="3354704" cy="3084830"/>
            </a:xfrm>
            <a:custGeom>
              <a:avLst/>
              <a:gdLst/>
              <a:ahLst/>
              <a:cxnLst/>
              <a:rect l="l" t="t" r="r" b="b"/>
              <a:pathLst>
                <a:path w="3354704" h="3084829">
                  <a:moveTo>
                    <a:pt x="3354324" y="0"/>
                  </a:moveTo>
                  <a:lnTo>
                    <a:pt x="0" y="0"/>
                  </a:lnTo>
                  <a:lnTo>
                    <a:pt x="0" y="3084576"/>
                  </a:lnTo>
                  <a:lnTo>
                    <a:pt x="3354324" y="3084576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45780" y="1972055"/>
              <a:ext cx="3461004" cy="1158239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8199120" y="1987295"/>
              <a:ext cx="3354704" cy="1051560"/>
            </a:xfrm>
            <a:custGeom>
              <a:avLst/>
              <a:gdLst/>
              <a:ahLst/>
              <a:cxnLst/>
              <a:rect l="l" t="t" r="r" b="b"/>
              <a:pathLst>
                <a:path w="3354704" h="1051560">
                  <a:moveTo>
                    <a:pt x="3354324" y="0"/>
                  </a:moveTo>
                  <a:lnTo>
                    <a:pt x="0" y="0"/>
                  </a:lnTo>
                  <a:lnTo>
                    <a:pt x="0" y="1051560"/>
                  </a:lnTo>
                  <a:lnTo>
                    <a:pt x="3354324" y="1051560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8372856" y="2069592"/>
            <a:ext cx="2897505" cy="832485"/>
          </a:xfrm>
          <a:prstGeom prst="rect">
            <a:avLst/>
          </a:prstGeom>
          <a:solidFill>
            <a:srgbClr val="252525"/>
          </a:solidFill>
          <a:ln w="9144">
            <a:solidFill>
              <a:srgbClr val="FFFFFF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1080770" marR="203835" indent="-867410">
              <a:lnSpc>
                <a:spcPct val="100000"/>
              </a:lnSpc>
              <a:spcBef>
                <a:spcPts val="21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Bangladesh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Tourism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Board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8739" y="6631635"/>
            <a:ext cx="61290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Ahmad,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(2017,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March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26).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 i="1">
                <a:latin typeface="Calibri"/>
                <a:cs typeface="Calibri"/>
              </a:rPr>
              <a:t>Tourism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Industry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in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Bangladesh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Daily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Star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199119" y="3326129"/>
            <a:ext cx="3354704" cy="1245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30200" marR="347980" indent="-127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Established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2010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Meet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Strong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Demand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Private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Sector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And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Tourism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Professionals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72795">
              <a:lnSpc>
                <a:spcPct val="100000"/>
              </a:lnSpc>
              <a:spcBef>
                <a:spcPts val="100"/>
              </a:spcBef>
            </a:pPr>
            <a:r>
              <a:rPr dirty="0" spc="-25" b="1">
                <a:latin typeface="Tahoma"/>
                <a:cs typeface="Tahoma"/>
              </a:rPr>
              <a:t>Legal</a:t>
            </a:r>
            <a:r>
              <a:rPr dirty="0" spc="-210" b="1">
                <a:latin typeface="Tahoma"/>
                <a:cs typeface="Tahoma"/>
              </a:rPr>
              <a:t> </a:t>
            </a:r>
            <a:r>
              <a:rPr dirty="0" spc="-65"/>
              <a:t>Foundations</a:t>
            </a:r>
            <a:r>
              <a:rPr dirty="0" spc="-254"/>
              <a:t> </a:t>
            </a:r>
            <a:r>
              <a:rPr dirty="0" spc="-505"/>
              <a:t>–</a:t>
            </a:r>
            <a:r>
              <a:rPr dirty="0" spc="-270"/>
              <a:t> </a:t>
            </a:r>
            <a:r>
              <a:rPr dirty="0" spc="60"/>
              <a:t>Global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331419" y="1989835"/>
          <a:ext cx="11605895" cy="2529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6135"/>
                <a:gridCol w="966469"/>
                <a:gridCol w="7185025"/>
              </a:tblGrid>
              <a:tr h="3473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Described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Tourism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Act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1969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Focuses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Tourism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Organizations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Their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Coordination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Transport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Act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1985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Controls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Regulates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National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Private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Bus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Transport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Companies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Package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Travel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Tour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Regulations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1992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Controls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Delivering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Responsibilities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Tour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Operators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8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Their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Customers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Surface</a:t>
                      </a:r>
                      <a:r>
                        <a:rPr dirty="0" sz="18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Law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1979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Governed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“The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Carriage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Passenger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Road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Act”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Sea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Law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1974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Governed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“The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Athens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Convention”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Air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Law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1944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Defined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“The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Warsaw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Convention”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78739" y="6631635"/>
            <a:ext cx="1155001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UNTWO.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(2019,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October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22).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Tourism</a:t>
            </a:r>
            <a:r>
              <a:rPr dirty="0" sz="1200" spc="5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Legislation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and</a:t>
            </a:r>
            <a:r>
              <a:rPr dirty="0" sz="1200" spc="5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Regulation</a:t>
            </a:r>
            <a:r>
              <a:rPr dirty="0" sz="1200" spc="-10">
                <a:latin typeface="Calibri"/>
                <a:cs typeface="Calibri"/>
              </a:rPr>
              <a:t>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UNTWO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World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Tourism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Organization: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  <a:hlinkClick r:id="rId3"/>
              </a:rPr>
              <a:t>http://www2.unwto.org/tourism-legislation-and-regulation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03503" y="5112766"/>
            <a:ext cx="1018667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38425" marR="5080" indent="-262636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Tourism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laws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affected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</a:t>
            </a:r>
            <a:r>
              <a:rPr dirty="0" sz="1800" b="1">
                <a:latin typeface="Calibri"/>
                <a:cs typeface="Calibri"/>
              </a:rPr>
              <a:t>Health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Safety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Commission</a:t>
            </a:r>
            <a:r>
              <a:rPr dirty="0" sz="1800" spc="-20">
                <a:latin typeface="Calibri"/>
                <a:cs typeface="Calibri"/>
              </a:rPr>
              <a:t>”,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“</a:t>
            </a:r>
            <a:r>
              <a:rPr dirty="0" sz="1800" spc="-10" b="1">
                <a:latin typeface="Calibri"/>
                <a:cs typeface="Calibri"/>
              </a:rPr>
              <a:t>International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Air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Transport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Association</a:t>
            </a:r>
            <a:r>
              <a:rPr dirty="0" sz="1800" spc="-10">
                <a:latin typeface="Calibri"/>
                <a:cs typeface="Calibri"/>
              </a:rPr>
              <a:t>”, “</a:t>
            </a:r>
            <a:r>
              <a:rPr dirty="0" sz="1800" spc="-10" b="1">
                <a:latin typeface="Calibri"/>
                <a:cs typeface="Calibri"/>
              </a:rPr>
              <a:t>Strategic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Rail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Authority</a:t>
            </a:r>
            <a:r>
              <a:rPr dirty="0" sz="1800">
                <a:latin typeface="Calibri"/>
                <a:cs typeface="Calibri"/>
              </a:rPr>
              <a:t>”,</a:t>
            </a:r>
            <a:r>
              <a:rPr dirty="0" sz="1800" spc="2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</a:t>
            </a:r>
            <a:r>
              <a:rPr dirty="0" sz="1800" b="1">
                <a:latin typeface="Calibri"/>
                <a:cs typeface="Calibri"/>
              </a:rPr>
              <a:t>Civil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Aviation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Authority</a:t>
            </a:r>
            <a:r>
              <a:rPr dirty="0" sz="1800" spc="-10">
                <a:latin typeface="Calibri"/>
                <a:cs typeface="Calibri"/>
              </a:rPr>
              <a:t>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57" y="201548"/>
            <a:ext cx="56603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Demand</a:t>
            </a:r>
            <a:r>
              <a:rPr dirty="0" spc="-165"/>
              <a:t> </a:t>
            </a:r>
            <a:r>
              <a:rPr dirty="0" spc="100"/>
              <a:t>&amp;</a:t>
            </a:r>
            <a:r>
              <a:rPr dirty="0" spc="-175"/>
              <a:t> </a:t>
            </a:r>
            <a:r>
              <a:rPr dirty="0" spc="-140"/>
              <a:t>Supply</a:t>
            </a:r>
            <a:r>
              <a:rPr dirty="0" spc="-190"/>
              <a:t> </a:t>
            </a:r>
            <a:r>
              <a:rPr dirty="0" spc="-170" b="1">
                <a:latin typeface="Tahoma"/>
                <a:cs typeface="Tahoma"/>
              </a:rPr>
              <a:t>Drivers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-13843" y="0"/>
            <a:ext cx="12221210" cy="6386830"/>
            <a:chOff x="-13843" y="0"/>
            <a:chExt cx="12221210" cy="638683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49227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6761" y="1040130"/>
              <a:ext cx="0" cy="5332095"/>
            </a:xfrm>
            <a:custGeom>
              <a:avLst/>
              <a:gdLst/>
              <a:ahLst/>
              <a:cxnLst/>
              <a:rect l="l" t="t" r="r" b="b"/>
              <a:pathLst>
                <a:path w="0" h="5332095">
                  <a:moveTo>
                    <a:pt x="0" y="0"/>
                  </a:moveTo>
                  <a:lnTo>
                    <a:pt x="0" y="5331853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61" y="161163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636267" y="1016965"/>
            <a:ext cx="27406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Calibri"/>
                <a:cs typeface="Calibri"/>
              </a:rPr>
              <a:t>Demand</a:t>
            </a:r>
            <a:r>
              <a:rPr dirty="0" sz="3200" spc="-55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Drivers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116316" y="1015111"/>
            <a:ext cx="24511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Calibri"/>
                <a:cs typeface="Calibri"/>
              </a:rPr>
              <a:t>Supply</a:t>
            </a:r>
            <a:r>
              <a:rPr dirty="0" sz="3200" spc="-40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Drivers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71983" y="1738960"/>
            <a:ext cx="5049520" cy="1005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835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Population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30"/>
              </a:spcBef>
            </a:pPr>
            <a:r>
              <a:rPr dirty="0" sz="2000">
                <a:latin typeface="Calibri"/>
                <a:cs typeface="Calibri"/>
              </a:rPr>
              <a:t>Positive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Relation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Between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Size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Population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and </a:t>
            </a:r>
            <a:r>
              <a:rPr dirty="0" sz="2000" spc="-10">
                <a:latin typeface="Calibri"/>
                <a:cs typeface="Calibri"/>
              </a:rPr>
              <a:t>Tourism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64363" y="2847543"/>
            <a:ext cx="4457700" cy="700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5933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Income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000">
                <a:latin typeface="Calibri"/>
                <a:cs typeface="Calibri"/>
              </a:rPr>
              <a:t>Increased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Capita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Income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(2019: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$1888)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6743" y="3732021"/>
            <a:ext cx="5527675" cy="1310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926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Spending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Pattern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000" spc="-25">
                <a:latin typeface="Calibri"/>
                <a:cs typeface="Calibri"/>
              </a:rPr>
              <a:t>Travelling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spending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increased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over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[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Middle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Upper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Middle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Class: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BDT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15000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20000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Upper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BDT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80000+]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33883" y="5241163"/>
            <a:ext cx="5314950" cy="1005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7386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Calibri"/>
                <a:cs typeface="Calibri"/>
              </a:rPr>
              <a:t>Trend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&amp;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Stability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dirty="0" sz="2000">
                <a:latin typeface="Calibri"/>
                <a:cs typeface="Calibri"/>
              </a:rPr>
              <a:t>New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trend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travelling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stable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political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and </a:t>
            </a:r>
            <a:r>
              <a:rPr dirty="0" sz="2000">
                <a:latin typeface="Calibri"/>
                <a:cs typeface="Calibri"/>
              </a:rPr>
              <a:t>natural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environment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91439" y="2831592"/>
            <a:ext cx="11870055" cy="2304415"/>
          </a:xfrm>
          <a:custGeom>
            <a:avLst/>
            <a:gdLst/>
            <a:ahLst/>
            <a:cxnLst/>
            <a:rect l="l" t="t" r="r" b="b"/>
            <a:pathLst>
              <a:path w="11870055" h="2304415">
                <a:moveTo>
                  <a:pt x="0" y="3048"/>
                </a:moveTo>
                <a:lnTo>
                  <a:pt x="5715762" y="3048"/>
                </a:lnTo>
              </a:path>
              <a:path w="11870055" h="2304415">
                <a:moveTo>
                  <a:pt x="22859" y="798576"/>
                </a:moveTo>
                <a:lnTo>
                  <a:pt x="5738622" y="798576"/>
                </a:lnTo>
              </a:path>
              <a:path w="11870055" h="2304415">
                <a:moveTo>
                  <a:pt x="45720" y="2304288"/>
                </a:moveTo>
                <a:lnTo>
                  <a:pt x="5761482" y="2304288"/>
                </a:lnTo>
              </a:path>
              <a:path w="11870055" h="2304415">
                <a:moveTo>
                  <a:pt x="6153912" y="0"/>
                </a:moveTo>
                <a:lnTo>
                  <a:pt x="11869674" y="0"/>
                </a:lnTo>
              </a:path>
              <a:path w="11870055" h="2304415">
                <a:moveTo>
                  <a:pt x="6112764" y="1222248"/>
                </a:moveTo>
                <a:lnTo>
                  <a:pt x="11828526" y="122224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6426834" y="1750314"/>
            <a:ext cx="5410835" cy="10045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031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Accommodation Facility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dirty="0" sz="2000">
                <a:latin typeface="Calibri"/>
                <a:cs typeface="Calibri"/>
              </a:rPr>
              <a:t>Increasing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quality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hotels,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resorts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and </a:t>
            </a:r>
            <a:r>
              <a:rPr dirty="0" sz="2000">
                <a:latin typeface="Calibri"/>
                <a:cs typeface="Calibri"/>
              </a:rPr>
              <a:t>facilities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new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surge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tourists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1541" y="6631635"/>
            <a:ext cx="73907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b="1">
                <a:latin typeface="Calibri"/>
                <a:cs typeface="Calibri"/>
              </a:rPr>
              <a:t>Source: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Rahman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S.,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&amp;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Chakma,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J.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(2018,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December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14).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Tourism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Booming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with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Economy</a:t>
            </a:r>
            <a:r>
              <a:rPr dirty="0" sz="1200" spc="-10">
                <a:latin typeface="Calibri"/>
                <a:cs typeface="Calibri"/>
              </a:rPr>
              <a:t>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Retrieved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Daily</a:t>
            </a:r>
            <a:r>
              <a:rPr dirty="0" sz="1200" spc="-20">
                <a:latin typeface="Calibri"/>
                <a:cs typeface="Calibri"/>
              </a:rPr>
              <a:t> Star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385940" y="2971927"/>
            <a:ext cx="4959350" cy="100456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953769">
              <a:lnSpc>
                <a:spcPct val="100499"/>
              </a:lnSpc>
              <a:spcBef>
                <a:spcPts val="85"/>
              </a:spcBef>
            </a:pPr>
            <a:r>
              <a:rPr dirty="0" sz="2400" spc="-10" b="1">
                <a:latin typeface="Calibri"/>
                <a:cs typeface="Calibri"/>
              </a:rPr>
              <a:t>Infrastructure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Development </a:t>
            </a:r>
            <a:r>
              <a:rPr dirty="0" sz="2000" spc="-10">
                <a:latin typeface="Calibri"/>
                <a:cs typeface="Calibri"/>
              </a:rPr>
              <a:t>Construction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roads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betterment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overall Infrastructure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contributes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cause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357873" y="4192981"/>
            <a:ext cx="5094605" cy="10052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894715">
              <a:lnSpc>
                <a:spcPct val="100499"/>
              </a:lnSpc>
              <a:spcBef>
                <a:spcPts val="85"/>
              </a:spcBef>
            </a:pPr>
            <a:r>
              <a:rPr dirty="0" sz="2400" b="1">
                <a:latin typeface="Calibri"/>
                <a:cs typeface="Calibri"/>
              </a:rPr>
              <a:t>Communication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and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Security </a:t>
            </a:r>
            <a:r>
              <a:rPr dirty="0" sz="2000">
                <a:latin typeface="Calibri"/>
                <a:cs typeface="Calibri"/>
              </a:rPr>
              <a:t>Good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communication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better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security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tourists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added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industry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69029" y="3013710"/>
            <a:ext cx="4855845" cy="15697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ts val="5750"/>
              </a:lnSpc>
              <a:spcBef>
                <a:spcPts val="280"/>
              </a:spcBef>
            </a:pPr>
            <a:r>
              <a:rPr dirty="0" sz="4800" spc="-415" b="1">
                <a:latin typeface="Tahoma"/>
                <a:cs typeface="Tahoma"/>
              </a:rPr>
              <a:t>Risk</a:t>
            </a:r>
            <a:endParaRPr sz="4800">
              <a:latin typeface="Tahoma"/>
              <a:cs typeface="Tahoma"/>
            </a:endParaRPr>
          </a:p>
          <a:p>
            <a:pPr algn="ctr">
              <a:lnSpc>
                <a:spcPts val="5750"/>
              </a:lnSpc>
            </a:pPr>
            <a:r>
              <a:rPr dirty="0" sz="4800" spc="-105">
                <a:latin typeface="Verdana"/>
                <a:cs typeface="Verdana"/>
              </a:rPr>
              <a:t>Analysis</a:t>
            </a:r>
            <a:endParaRPr sz="48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6940" y="1735708"/>
            <a:ext cx="1199642" cy="838453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214996" y="1281557"/>
          <a:ext cx="9838690" cy="4909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9295"/>
                <a:gridCol w="3250564"/>
                <a:gridCol w="3250565"/>
              </a:tblGrid>
              <a:tr h="309880"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dirty="0" sz="1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dirty="0" sz="19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marL="1052195">
                        <a:lnSpc>
                          <a:spcPts val="2250"/>
                        </a:lnSpc>
                      </a:pPr>
                      <a:r>
                        <a:rPr dirty="0" sz="1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marL="664210">
                        <a:lnSpc>
                          <a:spcPts val="2250"/>
                        </a:lnSpc>
                      </a:pPr>
                      <a:r>
                        <a:rPr dirty="0" sz="1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Mitigation</a:t>
                      </a:r>
                      <a:r>
                        <a:rPr dirty="0" sz="19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Demand</a:t>
                      </a:r>
                      <a:r>
                        <a:rPr dirty="0" sz="2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Overestimation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000" spc="-20" b="1">
                          <a:latin typeface="Calibri"/>
                          <a:cs typeface="Calibri"/>
                        </a:rPr>
                        <a:t>Risk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905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2090" marR="203835">
                        <a:lnSpc>
                          <a:spcPct val="100299"/>
                        </a:lnSpc>
                        <a:spcBef>
                          <a:spcPts val="104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risk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that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originates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from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overestimating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demand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our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service in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market.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320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8590" marR="138430" indent="-1905">
                        <a:lnSpc>
                          <a:spcPct val="100299"/>
                        </a:lnSpc>
                        <a:spcBef>
                          <a:spcPts val="104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mitigated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continuous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analysis</a:t>
                      </a:r>
                      <a:r>
                        <a:rPr dirty="0" sz="16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market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intensive marketing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320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Extortion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000" spc="-20" b="1">
                          <a:latin typeface="Calibri"/>
                          <a:cs typeface="Calibri"/>
                        </a:rPr>
                        <a:t>Risk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905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5095" marR="118745" indent="-635">
                        <a:lnSpc>
                          <a:spcPct val="100299"/>
                        </a:lnSpc>
                        <a:spcBef>
                          <a:spcPts val="104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Getting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harassed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local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goons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and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parties</a:t>
                      </a:r>
                      <a:r>
                        <a:rPr dirty="0" sz="16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money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other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demands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could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lead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risk.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320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161290" marR="151130" indent="27305">
                        <a:lnSpc>
                          <a:spcPct val="100299"/>
                        </a:lnSpc>
                        <a:spcBef>
                          <a:spcPts val="104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something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that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can’t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solved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but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currently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increasing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effort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law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enforcement</a:t>
                      </a:r>
                      <a:r>
                        <a:rPr dirty="0" sz="16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decreasing.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320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77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Risk</a:t>
                      </a:r>
                      <a:r>
                        <a:rPr dirty="0" sz="20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Lawsuits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803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96520" marR="88900">
                        <a:lnSpc>
                          <a:spcPct val="100400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There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always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risk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being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sued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customers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when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being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able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provide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promised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services.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will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mitigated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effort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to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providing</a:t>
                      </a:r>
                      <a:r>
                        <a:rPr dirty="0" sz="16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superior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service.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77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Risk</a:t>
                      </a:r>
                      <a:r>
                        <a:rPr dirty="0" sz="20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 b="1">
                          <a:latin typeface="Calibri"/>
                          <a:cs typeface="Calibri"/>
                        </a:rPr>
                        <a:t>Tourist</a:t>
                      </a:r>
                      <a:r>
                        <a:rPr dirty="0" sz="2000" spc="-5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Spots’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Environmental</a:t>
                      </a:r>
                      <a:r>
                        <a:rPr dirty="0" sz="20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Hazard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685" marR="140335" indent="1270">
                        <a:lnSpc>
                          <a:spcPct val="100200"/>
                        </a:lnSpc>
                        <a:spcBef>
                          <a:spcPts val="109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Tourist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spots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get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so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littered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because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our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lack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care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even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get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wiped</a:t>
                      </a:r>
                      <a:r>
                        <a:rPr dirty="0" sz="16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out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because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environmental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hazard.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It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390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113664" marR="105410">
                        <a:lnSpc>
                          <a:spcPct val="10040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will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mitigated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our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awareness program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targeted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reduction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plastic</a:t>
                      </a:r>
                      <a:r>
                        <a:rPr dirty="0" sz="16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usage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tourist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spot.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 descr=""/>
          <p:cNvGrpSpPr/>
          <p:nvPr/>
        </p:nvGrpSpPr>
        <p:grpSpPr>
          <a:xfrm>
            <a:off x="0" y="0"/>
            <a:ext cx="12169140" cy="1030605"/>
            <a:chOff x="0" y="0"/>
            <a:chExt cx="12169140" cy="103060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496096" cy="96959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9403080" cy="820419"/>
            </a:xfrm>
            <a:custGeom>
              <a:avLst/>
              <a:gdLst/>
              <a:ahLst/>
              <a:cxnLst/>
              <a:rect l="l" t="t" r="r" b="b"/>
              <a:pathLst>
                <a:path w="9403080" h="820419">
                  <a:moveTo>
                    <a:pt x="9403080" y="0"/>
                  </a:moveTo>
                  <a:lnTo>
                    <a:pt x="0" y="0"/>
                  </a:lnTo>
                  <a:lnTo>
                    <a:pt x="0" y="819912"/>
                  </a:lnTo>
                  <a:lnTo>
                    <a:pt x="8531733" y="819912"/>
                  </a:lnTo>
                  <a:lnTo>
                    <a:pt x="940308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0788" y="0"/>
              <a:ext cx="1600200" cy="100888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720328" y="0"/>
              <a:ext cx="1341120" cy="841375"/>
            </a:xfrm>
            <a:custGeom>
              <a:avLst/>
              <a:gdLst/>
              <a:ahLst/>
              <a:cxnLst/>
              <a:rect l="l" t="t" r="r" b="b"/>
              <a:pathLst>
                <a:path w="1341120" h="841375">
                  <a:moveTo>
                    <a:pt x="1341120" y="0"/>
                  </a:moveTo>
                  <a:lnTo>
                    <a:pt x="848360" y="0"/>
                  </a:lnTo>
                  <a:lnTo>
                    <a:pt x="0" y="841248"/>
                  </a:lnTo>
                  <a:lnTo>
                    <a:pt x="492760" y="841248"/>
                  </a:lnTo>
                  <a:lnTo>
                    <a:pt x="134112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20200" y="0"/>
              <a:ext cx="1641348" cy="101041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9349740" y="0"/>
              <a:ext cx="1344295" cy="843280"/>
            </a:xfrm>
            <a:custGeom>
              <a:avLst/>
              <a:gdLst/>
              <a:ahLst/>
              <a:cxnLst/>
              <a:rect l="l" t="t" r="r" b="b"/>
              <a:pathLst>
                <a:path w="1344295" h="843280">
                  <a:moveTo>
                    <a:pt x="1343799" y="0"/>
                  </a:moveTo>
                  <a:lnTo>
                    <a:pt x="850912" y="0"/>
                  </a:lnTo>
                  <a:lnTo>
                    <a:pt x="0" y="842772"/>
                  </a:lnTo>
                  <a:lnTo>
                    <a:pt x="492886" y="842772"/>
                  </a:lnTo>
                  <a:lnTo>
                    <a:pt x="134379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3328" y="0"/>
              <a:ext cx="1644396" cy="101346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9992868" y="0"/>
              <a:ext cx="1347470" cy="845819"/>
            </a:xfrm>
            <a:custGeom>
              <a:avLst/>
              <a:gdLst/>
              <a:ahLst/>
              <a:cxnLst/>
              <a:rect l="l" t="t" r="r" b="b"/>
              <a:pathLst>
                <a:path w="1347470" h="845819">
                  <a:moveTo>
                    <a:pt x="1346860" y="0"/>
                  </a:moveTo>
                  <a:lnTo>
                    <a:pt x="853719" y="0"/>
                  </a:lnTo>
                  <a:lnTo>
                    <a:pt x="0" y="845820"/>
                  </a:lnTo>
                  <a:lnTo>
                    <a:pt x="493140" y="845820"/>
                  </a:lnTo>
                  <a:lnTo>
                    <a:pt x="134686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07980" y="0"/>
              <a:ext cx="1661160" cy="103022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0637519" y="0"/>
              <a:ext cx="1363980" cy="862965"/>
            </a:xfrm>
            <a:custGeom>
              <a:avLst/>
              <a:gdLst/>
              <a:ahLst/>
              <a:cxnLst/>
              <a:rect l="l" t="t" r="r" b="b"/>
              <a:pathLst>
                <a:path w="1363979" h="862965">
                  <a:moveTo>
                    <a:pt x="1363614" y="0"/>
                  </a:moveTo>
                  <a:lnTo>
                    <a:pt x="870854" y="0"/>
                  </a:lnTo>
                  <a:lnTo>
                    <a:pt x="0" y="862584"/>
                  </a:lnTo>
                  <a:lnTo>
                    <a:pt x="492759" y="862584"/>
                  </a:lnTo>
                  <a:lnTo>
                    <a:pt x="136361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5765">
              <a:lnSpc>
                <a:spcPct val="100000"/>
              </a:lnSpc>
              <a:spcBef>
                <a:spcPts val="100"/>
              </a:spcBef>
            </a:pPr>
            <a:r>
              <a:rPr dirty="0" spc="-25" b="1">
                <a:latin typeface="Tahoma"/>
                <a:cs typeface="Tahoma"/>
              </a:rPr>
              <a:t>Legal</a:t>
            </a:r>
            <a:r>
              <a:rPr dirty="0" spc="-210" b="1">
                <a:latin typeface="Tahoma"/>
                <a:cs typeface="Tahoma"/>
              </a:rPr>
              <a:t> </a:t>
            </a:r>
            <a:r>
              <a:rPr dirty="0" spc="-65"/>
              <a:t>Foundations</a:t>
            </a:r>
            <a:r>
              <a:rPr dirty="0" spc="-254"/>
              <a:t> </a:t>
            </a:r>
            <a:r>
              <a:rPr dirty="0" spc="-505"/>
              <a:t>–</a:t>
            </a:r>
            <a:r>
              <a:rPr dirty="0" spc="-270"/>
              <a:t> </a:t>
            </a:r>
            <a:r>
              <a:rPr dirty="0" spc="-220"/>
              <a:t>Institutions</a:t>
            </a:r>
          </a:p>
        </p:txBody>
      </p:sp>
      <p:grpSp>
        <p:nvGrpSpPr>
          <p:cNvPr id="15" name="object 15" descr=""/>
          <p:cNvGrpSpPr/>
          <p:nvPr/>
        </p:nvGrpSpPr>
        <p:grpSpPr>
          <a:xfrm>
            <a:off x="11219688" y="0"/>
            <a:ext cx="972819" cy="1004569"/>
            <a:chOff x="11219688" y="0"/>
            <a:chExt cx="972819" cy="1004569"/>
          </a:xfrm>
        </p:grpSpPr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19688" y="0"/>
              <a:ext cx="972311" cy="1004315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1349228" y="1401"/>
              <a:ext cx="843280" cy="835660"/>
            </a:xfrm>
            <a:custGeom>
              <a:avLst/>
              <a:gdLst/>
              <a:ahLst/>
              <a:cxnLst/>
              <a:rect l="l" t="t" r="r" b="b"/>
              <a:pathLst>
                <a:path w="843279" h="835660">
                  <a:moveTo>
                    <a:pt x="842772" y="0"/>
                  </a:moveTo>
                  <a:lnTo>
                    <a:pt x="0" y="835274"/>
                  </a:lnTo>
                  <a:lnTo>
                    <a:pt x="493014" y="835274"/>
                  </a:lnTo>
                  <a:lnTo>
                    <a:pt x="842772" y="48857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0" y="65425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029" y="3013710"/>
            <a:ext cx="4855845" cy="832485"/>
          </a:xfrm>
          <a:prstGeom prst="rect"/>
          <a:ln w="2895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4800" spc="-235" b="1">
                <a:solidFill>
                  <a:srgbClr val="000000"/>
                </a:solidFill>
                <a:latin typeface="Tahoma"/>
                <a:cs typeface="Tahoma"/>
              </a:rPr>
              <a:t>Thank</a:t>
            </a:r>
            <a:r>
              <a:rPr dirty="0" sz="4800" spc="-120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800" spc="-20" b="1">
                <a:solidFill>
                  <a:srgbClr val="000000"/>
                </a:solidFill>
                <a:latin typeface="Tahoma"/>
                <a:cs typeface="Tahoma"/>
              </a:rPr>
              <a:t>You!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1683" y="277368"/>
            <a:ext cx="3938015" cy="624230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0631" y="277368"/>
            <a:ext cx="3938016" cy="6242304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8668" y="649431"/>
            <a:ext cx="5073123" cy="56825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029" y="3013710"/>
            <a:ext cx="4855845" cy="832485"/>
          </a:xfrm>
          <a:prstGeom prst="rect"/>
          <a:ln w="2895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4800" spc="-270" b="1">
                <a:solidFill>
                  <a:srgbClr val="000000"/>
                </a:solidFill>
                <a:latin typeface="Tahoma"/>
                <a:cs typeface="Tahoma"/>
              </a:rPr>
              <a:t>Solution</a:t>
            </a:r>
            <a:endParaRPr sz="4800">
              <a:latin typeface="Tahoma"/>
              <a:cs typeface="Tahom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391784" y="1120013"/>
            <a:ext cx="1410335" cy="1365885"/>
            <a:chOff x="5391784" y="1120013"/>
            <a:chExt cx="1410335" cy="1365885"/>
          </a:xfrm>
        </p:grpSpPr>
        <p:sp>
          <p:nvSpPr>
            <p:cNvPr id="4" name="object 4" descr=""/>
            <p:cNvSpPr/>
            <p:nvPr/>
          </p:nvSpPr>
          <p:spPr>
            <a:xfrm>
              <a:off x="5392673" y="1120902"/>
              <a:ext cx="1226820" cy="1228725"/>
            </a:xfrm>
            <a:custGeom>
              <a:avLst/>
              <a:gdLst/>
              <a:ahLst/>
              <a:cxnLst/>
              <a:rect l="l" t="t" r="r" b="b"/>
              <a:pathLst>
                <a:path w="1226820" h="1228725">
                  <a:moveTo>
                    <a:pt x="1113027" y="0"/>
                  </a:moveTo>
                  <a:lnTo>
                    <a:pt x="113411" y="0"/>
                  </a:lnTo>
                  <a:lnTo>
                    <a:pt x="97027" y="1270"/>
                  </a:lnTo>
                  <a:lnTo>
                    <a:pt x="51562" y="18287"/>
                  </a:lnTo>
                  <a:lnTo>
                    <a:pt x="18287" y="51815"/>
                  </a:lnTo>
                  <a:lnTo>
                    <a:pt x="1270" y="97027"/>
                  </a:lnTo>
                  <a:lnTo>
                    <a:pt x="0" y="113537"/>
                  </a:lnTo>
                  <a:lnTo>
                    <a:pt x="0" y="1114552"/>
                  </a:lnTo>
                  <a:lnTo>
                    <a:pt x="10795" y="1162303"/>
                  </a:lnTo>
                  <a:lnTo>
                    <a:pt x="39115" y="1200531"/>
                  </a:lnTo>
                  <a:lnTo>
                    <a:pt x="80517" y="1223645"/>
                  </a:lnTo>
                  <a:lnTo>
                    <a:pt x="113411" y="1228344"/>
                  </a:lnTo>
                  <a:lnTo>
                    <a:pt x="704214" y="1228344"/>
                  </a:lnTo>
                  <a:lnTo>
                    <a:pt x="704214" y="1182751"/>
                  </a:lnTo>
                  <a:lnTo>
                    <a:pt x="113411" y="1182751"/>
                  </a:lnTo>
                  <a:lnTo>
                    <a:pt x="101091" y="1181481"/>
                  </a:lnTo>
                  <a:lnTo>
                    <a:pt x="61595" y="1158494"/>
                  </a:lnTo>
                  <a:lnTo>
                    <a:pt x="45212" y="1114552"/>
                  </a:lnTo>
                  <a:lnTo>
                    <a:pt x="45212" y="113537"/>
                  </a:lnTo>
                  <a:lnTo>
                    <a:pt x="61595" y="69596"/>
                  </a:lnTo>
                  <a:lnTo>
                    <a:pt x="101091" y="46482"/>
                  </a:lnTo>
                  <a:lnTo>
                    <a:pt x="113411" y="45847"/>
                  </a:lnTo>
                  <a:lnTo>
                    <a:pt x="1113027" y="45847"/>
                  </a:lnTo>
                  <a:lnTo>
                    <a:pt x="1156970" y="61722"/>
                  </a:lnTo>
                  <a:lnTo>
                    <a:pt x="1180083" y="101853"/>
                  </a:lnTo>
                  <a:lnTo>
                    <a:pt x="1181353" y="113537"/>
                  </a:lnTo>
                  <a:lnTo>
                    <a:pt x="1181353" y="636651"/>
                  </a:lnTo>
                  <a:lnTo>
                    <a:pt x="1226820" y="636651"/>
                  </a:lnTo>
                  <a:lnTo>
                    <a:pt x="1226820" y="113537"/>
                  </a:lnTo>
                  <a:lnTo>
                    <a:pt x="1225296" y="97027"/>
                  </a:lnTo>
                  <a:lnTo>
                    <a:pt x="1208151" y="51815"/>
                  </a:lnTo>
                  <a:lnTo>
                    <a:pt x="1175003" y="18287"/>
                  </a:lnTo>
                  <a:lnTo>
                    <a:pt x="1129792" y="1270"/>
                  </a:lnTo>
                  <a:lnTo>
                    <a:pt x="11130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92673" y="1120902"/>
              <a:ext cx="1226820" cy="1228725"/>
            </a:xfrm>
            <a:custGeom>
              <a:avLst/>
              <a:gdLst/>
              <a:ahLst/>
              <a:cxnLst/>
              <a:rect l="l" t="t" r="r" b="b"/>
              <a:pathLst>
                <a:path w="1226820" h="1228725">
                  <a:moveTo>
                    <a:pt x="113411" y="0"/>
                  </a:moveTo>
                  <a:lnTo>
                    <a:pt x="1113027" y="0"/>
                  </a:lnTo>
                  <a:lnTo>
                    <a:pt x="1129792" y="1270"/>
                  </a:lnTo>
                  <a:lnTo>
                    <a:pt x="1175003" y="18287"/>
                  </a:lnTo>
                  <a:lnTo>
                    <a:pt x="1208151" y="51815"/>
                  </a:lnTo>
                  <a:lnTo>
                    <a:pt x="1225296" y="97027"/>
                  </a:lnTo>
                  <a:lnTo>
                    <a:pt x="1226820" y="113537"/>
                  </a:lnTo>
                  <a:lnTo>
                    <a:pt x="1226820" y="636651"/>
                  </a:lnTo>
                  <a:lnTo>
                    <a:pt x="1181353" y="636651"/>
                  </a:lnTo>
                  <a:lnTo>
                    <a:pt x="1181353" y="113537"/>
                  </a:lnTo>
                  <a:lnTo>
                    <a:pt x="1180083" y="101853"/>
                  </a:lnTo>
                  <a:lnTo>
                    <a:pt x="1156970" y="61722"/>
                  </a:lnTo>
                  <a:lnTo>
                    <a:pt x="1113027" y="45847"/>
                  </a:lnTo>
                  <a:lnTo>
                    <a:pt x="113411" y="45847"/>
                  </a:lnTo>
                  <a:lnTo>
                    <a:pt x="69468" y="61722"/>
                  </a:lnTo>
                  <a:lnTo>
                    <a:pt x="46481" y="101853"/>
                  </a:lnTo>
                  <a:lnTo>
                    <a:pt x="45212" y="113537"/>
                  </a:lnTo>
                  <a:lnTo>
                    <a:pt x="45212" y="1114552"/>
                  </a:lnTo>
                  <a:lnTo>
                    <a:pt x="61595" y="1158494"/>
                  </a:lnTo>
                  <a:lnTo>
                    <a:pt x="101091" y="1181481"/>
                  </a:lnTo>
                  <a:lnTo>
                    <a:pt x="113411" y="1182751"/>
                  </a:lnTo>
                  <a:lnTo>
                    <a:pt x="704214" y="1182751"/>
                  </a:lnTo>
                  <a:lnTo>
                    <a:pt x="704214" y="1228344"/>
                  </a:lnTo>
                  <a:lnTo>
                    <a:pt x="113411" y="1228344"/>
                  </a:lnTo>
                  <a:lnTo>
                    <a:pt x="97027" y="1226820"/>
                  </a:lnTo>
                  <a:lnTo>
                    <a:pt x="51562" y="1209675"/>
                  </a:lnTo>
                  <a:lnTo>
                    <a:pt x="18287" y="1176527"/>
                  </a:lnTo>
                  <a:lnTo>
                    <a:pt x="1270" y="1131315"/>
                  </a:lnTo>
                  <a:lnTo>
                    <a:pt x="0" y="1114552"/>
                  </a:lnTo>
                  <a:lnTo>
                    <a:pt x="0" y="113537"/>
                  </a:lnTo>
                  <a:lnTo>
                    <a:pt x="10795" y="65786"/>
                  </a:lnTo>
                  <a:lnTo>
                    <a:pt x="39115" y="27812"/>
                  </a:lnTo>
                  <a:lnTo>
                    <a:pt x="80517" y="4699"/>
                  </a:lnTo>
                  <a:lnTo>
                    <a:pt x="97027" y="1270"/>
                  </a:lnTo>
                  <a:lnTo>
                    <a:pt x="11341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482589" y="121234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4572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5720" y="4572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482589" y="121234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720"/>
                  </a:moveTo>
                  <a:lnTo>
                    <a:pt x="45720" y="45720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574029" y="121234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4572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5720" y="4572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74029" y="121234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45720"/>
                  </a:moveTo>
                  <a:lnTo>
                    <a:pt x="45720" y="45720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665469" y="1212342"/>
              <a:ext cx="44450" cy="45720"/>
            </a:xfrm>
            <a:custGeom>
              <a:avLst/>
              <a:gdLst/>
              <a:ahLst/>
              <a:cxnLst/>
              <a:rect l="l" t="t" r="r" b="b"/>
              <a:pathLst>
                <a:path w="44450" h="45719">
                  <a:moveTo>
                    <a:pt x="4419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4196" y="45720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665469" y="1212342"/>
              <a:ext cx="44450" cy="45720"/>
            </a:xfrm>
            <a:custGeom>
              <a:avLst/>
              <a:gdLst/>
              <a:ahLst/>
              <a:cxnLst/>
              <a:rect l="l" t="t" r="r" b="b"/>
              <a:pathLst>
                <a:path w="44450" h="45719">
                  <a:moveTo>
                    <a:pt x="0" y="45720"/>
                  </a:moveTo>
                  <a:lnTo>
                    <a:pt x="44196" y="45720"/>
                  </a:lnTo>
                  <a:lnTo>
                    <a:pt x="44196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482589" y="1303782"/>
              <a:ext cx="1045844" cy="44450"/>
            </a:xfrm>
            <a:custGeom>
              <a:avLst/>
              <a:gdLst/>
              <a:ahLst/>
              <a:cxnLst/>
              <a:rect l="l" t="t" r="r" b="b"/>
              <a:pathLst>
                <a:path w="1045845" h="44450">
                  <a:moveTo>
                    <a:pt x="1045463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1045463" y="44196"/>
                  </a:lnTo>
                  <a:lnTo>
                    <a:pt x="10454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482589" y="1303782"/>
              <a:ext cx="1045844" cy="44450"/>
            </a:xfrm>
            <a:custGeom>
              <a:avLst/>
              <a:gdLst/>
              <a:ahLst/>
              <a:cxnLst/>
              <a:rect l="l" t="t" r="r" b="b"/>
              <a:pathLst>
                <a:path w="1045845" h="44450">
                  <a:moveTo>
                    <a:pt x="0" y="44196"/>
                  </a:moveTo>
                  <a:lnTo>
                    <a:pt x="1045463" y="44196"/>
                  </a:lnTo>
                  <a:lnTo>
                    <a:pt x="1045463" y="0"/>
                  </a:lnTo>
                  <a:lnTo>
                    <a:pt x="0" y="0"/>
                  </a:lnTo>
                  <a:lnTo>
                    <a:pt x="0" y="441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482589" y="1401318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19507" y="39243"/>
                  </a:moveTo>
                  <a:lnTo>
                    <a:pt x="104648" y="39243"/>
                  </a:lnTo>
                  <a:lnTo>
                    <a:pt x="89788" y="41402"/>
                  </a:lnTo>
                  <a:lnTo>
                    <a:pt x="48640" y="59690"/>
                  </a:lnTo>
                  <a:lnTo>
                    <a:pt x="16763" y="93472"/>
                  </a:lnTo>
                  <a:lnTo>
                    <a:pt x="1270" y="136144"/>
                  </a:lnTo>
                  <a:lnTo>
                    <a:pt x="0" y="151003"/>
                  </a:lnTo>
                  <a:lnTo>
                    <a:pt x="699" y="162687"/>
                  </a:lnTo>
                  <a:lnTo>
                    <a:pt x="813" y="164592"/>
                  </a:lnTo>
                  <a:lnTo>
                    <a:pt x="888" y="165862"/>
                  </a:lnTo>
                  <a:lnTo>
                    <a:pt x="14859" y="208534"/>
                  </a:lnTo>
                  <a:lnTo>
                    <a:pt x="45212" y="243586"/>
                  </a:lnTo>
                  <a:lnTo>
                    <a:pt x="86233" y="263271"/>
                  </a:lnTo>
                  <a:lnTo>
                    <a:pt x="115697" y="266700"/>
                  </a:lnTo>
                  <a:lnTo>
                    <a:pt x="130556" y="265430"/>
                  </a:lnTo>
                  <a:lnTo>
                    <a:pt x="173482" y="250317"/>
                  </a:lnTo>
                  <a:lnTo>
                    <a:pt x="206050" y="220599"/>
                  </a:lnTo>
                  <a:lnTo>
                    <a:pt x="114426" y="220599"/>
                  </a:lnTo>
                  <a:lnTo>
                    <a:pt x="102108" y="219329"/>
                  </a:lnTo>
                  <a:lnTo>
                    <a:pt x="62230" y="196215"/>
                  </a:lnTo>
                  <a:lnTo>
                    <a:pt x="46100" y="152273"/>
                  </a:lnTo>
                  <a:lnTo>
                    <a:pt x="47371" y="140335"/>
                  </a:lnTo>
                  <a:lnTo>
                    <a:pt x="70485" y="100203"/>
                  </a:lnTo>
                  <a:lnTo>
                    <a:pt x="114426" y="84328"/>
                  </a:lnTo>
                  <a:lnTo>
                    <a:pt x="214858" y="84328"/>
                  </a:lnTo>
                  <a:lnTo>
                    <a:pt x="240905" y="58166"/>
                  </a:lnTo>
                  <a:lnTo>
                    <a:pt x="177292" y="58166"/>
                  </a:lnTo>
                  <a:lnTo>
                    <a:pt x="163322" y="49911"/>
                  </a:lnTo>
                  <a:lnTo>
                    <a:pt x="149098" y="44196"/>
                  </a:lnTo>
                  <a:lnTo>
                    <a:pt x="134620" y="40386"/>
                  </a:lnTo>
                  <a:lnTo>
                    <a:pt x="119507" y="39243"/>
                  </a:lnTo>
                  <a:close/>
                </a:path>
                <a:path w="266700" h="266700">
                  <a:moveTo>
                    <a:pt x="223871" y="123190"/>
                  </a:moveTo>
                  <a:lnTo>
                    <a:pt x="176022" y="123190"/>
                  </a:lnTo>
                  <a:lnTo>
                    <a:pt x="179832" y="132715"/>
                  </a:lnTo>
                  <a:lnTo>
                    <a:pt x="181990" y="142494"/>
                  </a:lnTo>
                  <a:lnTo>
                    <a:pt x="182543" y="151003"/>
                  </a:lnTo>
                  <a:lnTo>
                    <a:pt x="182625" y="152273"/>
                  </a:lnTo>
                  <a:lnTo>
                    <a:pt x="181356" y="164592"/>
                  </a:lnTo>
                  <a:lnTo>
                    <a:pt x="158369" y="204470"/>
                  </a:lnTo>
                  <a:lnTo>
                    <a:pt x="114426" y="220599"/>
                  </a:lnTo>
                  <a:lnTo>
                    <a:pt x="206050" y="220599"/>
                  </a:lnTo>
                  <a:lnTo>
                    <a:pt x="225298" y="177292"/>
                  </a:lnTo>
                  <a:lnTo>
                    <a:pt x="227837" y="147574"/>
                  </a:lnTo>
                  <a:lnTo>
                    <a:pt x="226313" y="132715"/>
                  </a:lnTo>
                  <a:lnTo>
                    <a:pt x="223871" y="123190"/>
                  </a:lnTo>
                  <a:close/>
                </a:path>
                <a:path w="266700" h="266700">
                  <a:moveTo>
                    <a:pt x="214858" y="84328"/>
                  </a:moveTo>
                  <a:lnTo>
                    <a:pt x="114426" y="84328"/>
                  </a:lnTo>
                  <a:lnTo>
                    <a:pt x="124840" y="85344"/>
                  </a:lnTo>
                  <a:lnTo>
                    <a:pt x="134620" y="87503"/>
                  </a:lnTo>
                  <a:lnTo>
                    <a:pt x="143510" y="91312"/>
                  </a:lnTo>
                  <a:lnTo>
                    <a:pt x="98298" y="136525"/>
                  </a:lnTo>
                  <a:lnTo>
                    <a:pt x="130556" y="168402"/>
                  </a:lnTo>
                  <a:lnTo>
                    <a:pt x="176022" y="123190"/>
                  </a:lnTo>
                  <a:lnTo>
                    <a:pt x="223871" y="123190"/>
                  </a:lnTo>
                  <a:lnTo>
                    <a:pt x="222601" y="118237"/>
                  </a:lnTo>
                  <a:lnTo>
                    <a:pt x="222504" y="117856"/>
                  </a:lnTo>
                  <a:lnTo>
                    <a:pt x="216788" y="103632"/>
                  </a:lnTo>
                  <a:lnTo>
                    <a:pt x="209169" y="90043"/>
                  </a:lnTo>
                  <a:lnTo>
                    <a:pt x="214858" y="84328"/>
                  </a:lnTo>
                  <a:close/>
                </a:path>
                <a:path w="266700" h="266700">
                  <a:moveTo>
                    <a:pt x="234823" y="0"/>
                  </a:moveTo>
                  <a:lnTo>
                    <a:pt x="177292" y="58166"/>
                  </a:lnTo>
                  <a:lnTo>
                    <a:pt x="240905" y="58166"/>
                  </a:lnTo>
                  <a:lnTo>
                    <a:pt x="266700" y="32258"/>
                  </a:lnTo>
                  <a:lnTo>
                    <a:pt x="2348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7801" y="1484757"/>
              <a:ext cx="138302" cy="138048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5482589" y="1401318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34823" y="0"/>
                  </a:moveTo>
                  <a:lnTo>
                    <a:pt x="266700" y="32258"/>
                  </a:lnTo>
                  <a:lnTo>
                    <a:pt x="209169" y="90043"/>
                  </a:lnTo>
                  <a:lnTo>
                    <a:pt x="216788" y="103632"/>
                  </a:lnTo>
                  <a:lnTo>
                    <a:pt x="222504" y="117856"/>
                  </a:lnTo>
                  <a:lnTo>
                    <a:pt x="226313" y="132715"/>
                  </a:lnTo>
                  <a:lnTo>
                    <a:pt x="227837" y="147574"/>
                  </a:lnTo>
                  <a:lnTo>
                    <a:pt x="227457" y="162687"/>
                  </a:lnTo>
                  <a:lnTo>
                    <a:pt x="215137" y="205359"/>
                  </a:lnTo>
                  <a:lnTo>
                    <a:pt x="186182" y="241046"/>
                  </a:lnTo>
                  <a:lnTo>
                    <a:pt x="145669" y="262636"/>
                  </a:lnTo>
                  <a:lnTo>
                    <a:pt x="115697" y="266700"/>
                  </a:lnTo>
                  <a:lnTo>
                    <a:pt x="100837" y="266065"/>
                  </a:lnTo>
                  <a:lnTo>
                    <a:pt x="58165" y="252222"/>
                  </a:lnTo>
                  <a:lnTo>
                    <a:pt x="23113" y="221487"/>
                  </a:lnTo>
                  <a:lnTo>
                    <a:pt x="3429" y="180467"/>
                  </a:lnTo>
                  <a:lnTo>
                    <a:pt x="0" y="151003"/>
                  </a:lnTo>
                  <a:lnTo>
                    <a:pt x="1270" y="136144"/>
                  </a:lnTo>
                  <a:lnTo>
                    <a:pt x="16763" y="93472"/>
                  </a:lnTo>
                  <a:lnTo>
                    <a:pt x="48640" y="59690"/>
                  </a:lnTo>
                  <a:lnTo>
                    <a:pt x="89788" y="41402"/>
                  </a:lnTo>
                  <a:lnTo>
                    <a:pt x="104648" y="39243"/>
                  </a:lnTo>
                  <a:lnTo>
                    <a:pt x="119507" y="39243"/>
                  </a:lnTo>
                  <a:lnTo>
                    <a:pt x="134620" y="40386"/>
                  </a:lnTo>
                  <a:lnTo>
                    <a:pt x="149098" y="44196"/>
                  </a:lnTo>
                  <a:lnTo>
                    <a:pt x="163322" y="49911"/>
                  </a:lnTo>
                  <a:lnTo>
                    <a:pt x="177292" y="58166"/>
                  </a:lnTo>
                  <a:lnTo>
                    <a:pt x="2348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778245" y="1485138"/>
              <a:ext cx="387350" cy="45720"/>
            </a:xfrm>
            <a:custGeom>
              <a:avLst/>
              <a:gdLst/>
              <a:ahLst/>
              <a:cxnLst/>
              <a:rect l="l" t="t" r="r" b="b"/>
              <a:pathLst>
                <a:path w="387350" h="45719">
                  <a:moveTo>
                    <a:pt x="38709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87096" y="45720"/>
                  </a:lnTo>
                  <a:lnTo>
                    <a:pt x="387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778245" y="1485138"/>
              <a:ext cx="387350" cy="45720"/>
            </a:xfrm>
            <a:custGeom>
              <a:avLst/>
              <a:gdLst/>
              <a:ahLst/>
              <a:cxnLst/>
              <a:rect l="l" t="t" r="r" b="b"/>
              <a:pathLst>
                <a:path w="387350" h="45719">
                  <a:moveTo>
                    <a:pt x="0" y="45720"/>
                  </a:moveTo>
                  <a:lnTo>
                    <a:pt x="387096" y="45720"/>
                  </a:lnTo>
                  <a:lnTo>
                    <a:pt x="387096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778245" y="1576578"/>
              <a:ext cx="158750" cy="44450"/>
            </a:xfrm>
            <a:custGeom>
              <a:avLst/>
              <a:gdLst/>
              <a:ahLst/>
              <a:cxnLst/>
              <a:rect l="l" t="t" r="r" b="b"/>
              <a:pathLst>
                <a:path w="158750" h="44450">
                  <a:moveTo>
                    <a:pt x="158496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158496" y="44196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778245" y="1576578"/>
              <a:ext cx="158750" cy="44450"/>
            </a:xfrm>
            <a:custGeom>
              <a:avLst/>
              <a:gdLst/>
              <a:ahLst/>
              <a:cxnLst/>
              <a:rect l="l" t="t" r="r" b="b"/>
              <a:pathLst>
                <a:path w="158750" h="44450">
                  <a:moveTo>
                    <a:pt x="0" y="44196"/>
                  </a:moveTo>
                  <a:lnTo>
                    <a:pt x="158496" y="44196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441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983985" y="1576578"/>
              <a:ext cx="317500" cy="44450"/>
            </a:xfrm>
            <a:custGeom>
              <a:avLst/>
              <a:gdLst/>
              <a:ahLst/>
              <a:cxnLst/>
              <a:rect l="l" t="t" r="r" b="b"/>
              <a:pathLst>
                <a:path w="317500" h="44450">
                  <a:moveTo>
                    <a:pt x="316991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316991" y="44196"/>
                  </a:lnTo>
                  <a:lnTo>
                    <a:pt x="3169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983985" y="1576578"/>
              <a:ext cx="317500" cy="44450"/>
            </a:xfrm>
            <a:custGeom>
              <a:avLst/>
              <a:gdLst/>
              <a:ahLst/>
              <a:cxnLst/>
              <a:rect l="l" t="t" r="r" b="b"/>
              <a:pathLst>
                <a:path w="317500" h="44450">
                  <a:moveTo>
                    <a:pt x="0" y="44196"/>
                  </a:moveTo>
                  <a:lnTo>
                    <a:pt x="316991" y="44196"/>
                  </a:lnTo>
                  <a:lnTo>
                    <a:pt x="316991" y="0"/>
                  </a:lnTo>
                  <a:lnTo>
                    <a:pt x="0" y="0"/>
                  </a:lnTo>
                  <a:lnTo>
                    <a:pt x="0" y="441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209537" y="1485138"/>
              <a:ext cx="228600" cy="45720"/>
            </a:xfrm>
            <a:custGeom>
              <a:avLst/>
              <a:gdLst/>
              <a:ahLst/>
              <a:cxnLst/>
              <a:rect l="l" t="t" r="r" b="b"/>
              <a:pathLst>
                <a:path w="228600" h="45719">
                  <a:moveTo>
                    <a:pt x="2286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8600" y="4572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209537" y="1485138"/>
              <a:ext cx="228600" cy="45720"/>
            </a:xfrm>
            <a:custGeom>
              <a:avLst/>
              <a:gdLst/>
              <a:ahLst/>
              <a:cxnLst/>
              <a:rect l="l" t="t" r="r" b="b"/>
              <a:pathLst>
                <a:path w="228600" h="45719">
                  <a:moveTo>
                    <a:pt x="0" y="45720"/>
                  </a:moveTo>
                  <a:lnTo>
                    <a:pt x="228600" y="4572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482589" y="1674114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19507" y="38862"/>
                  </a:moveTo>
                  <a:lnTo>
                    <a:pt x="75184" y="45720"/>
                  </a:lnTo>
                  <a:lnTo>
                    <a:pt x="36702" y="69087"/>
                  </a:lnTo>
                  <a:lnTo>
                    <a:pt x="9779" y="106934"/>
                  </a:lnTo>
                  <a:lnTo>
                    <a:pt x="0" y="151130"/>
                  </a:lnTo>
                  <a:lnTo>
                    <a:pt x="813" y="164719"/>
                  </a:lnTo>
                  <a:lnTo>
                    <a:pt x="888" y="165988"/>
                  </a:lnTo>
                  <a:lnTo>
                    <a:pt x="14859" y="208661"/>
                  </a:lnTo>
                  <a:lnTo>
                    <a:pt x="45212" y="243712"/>
                  </a:lnTo>
                  <a:lnTo>
                    <a:pt x="86233" y="263271"/>
                  </a:lnTo>
                  <a:lnTo>
                    <a:pt x="115697" y="266700"/>
                  </a:lnTo>
                  <a:lnTo>
                    <a:pt x="130556" y="265430"/>
                  </a:lnTo>
                  <a:lnTo>
                    <a:pt x="173482" y="249936"/>
                  </a:lnTo>
                  <a:lnTo>
                    <a:pt x="205586" y="220599"/>
                  </a:lnTo>
                  <a:lnTo>
                    <a:pt x="114426" y="220599"/>
                  </a:lnTo>
                  <a:lnTo>
                    <a:pt x="102108" y="219328"/>
                  </a:lnTo>
                  <a:lnTo>
                    <a:pt x="62230" y="196341"/>
                  </a:lnTo>
                  <a:lnTo>
                    <a:pt x="46100" y="152400"/>
                  </a:lnTo>
                  <a:lnTo>
                    <a:pt x="47371" y="139826"/>
                  </a:lnTo>
                  <a:lnTo>
                    <a:pt x="70485" y="100330"/>
                  </a:lnTo>
                  <a:lnTo>
                    <a:pt x="114426" y="83947"/>
                  </a:lnTo>
                  <a:lnTo>
                    <a:pt x="215111" y="83947"/>
                  </a:lnTo>
                  <a:lnTo>
                    <a:pt x="241158" y="57785"/>
                  </a:lnTo>
                  <a:lnTo>
                    <a:pt x="177292" y="57785"/>
                  </a:lnTo>
                  <a:lnTo>
                    <a:pt x="163322" y="49911"/>
                  </a:lnTo>
                  <a:lnTo>
                    <a:pt x="149098" y="44450"/>
                  </a:lnTo>
                  <a:lnTo>
                    <a:pt x="134620" y="40766"/>
                  </a:lnTo>
                  <a:lnTo>
                    <a:pt x="119507" y="38862"/>
                  </a:lnTo>
                  <a:close/>
                </a:path>
                <a:path w="266700" h="266700">
                  <a:moveTo>
                    <a:pt x="223969" y="123444"/>
                  </a:moveTo>
                  <a:lnTo>
                    <a:pt x="176022" y="123444"/>
                  </a:lnTo>
                  <a:lnTo>
                    <a:pt x="179832" y="132587"/>
                  </a:lnTo>
                  <a:lnTo>
                    <a:pt x="181990" y="142621"/>
                  </a:lnTo>
                  <a:lnTo>
                    <a:pt x="182543" y="151130"/>
                  </a:lnTo>
                  <a:lnTo>
                    <a:pt x="182625" y="152400"/>
                  </a:lnTo>
                  <a:lnTo>
                    <a:pt x="181356" y="164719"/>
                  </a:lnTo>
                  <a:lnTo>
                    <a:pt x="158369" y="204215"/>
                  </a:lnTo>
                  <a:lnTo>
                    <a:pt x="114426" y="220599"/>
                  </a:lnTo>
                  <a:lnTo>
                    <a:pt x="205586" y="220599"/>
                  </a:lnTo>
                  <a:lnTo>
                    <a:pt x="225298" y="177037"/>
                  </a:lnTo>
                  <a:lnTo>
                    <a:pt x="227837" y="147700"/>
                  </a:lnTo>
                  <a:lnTo>
                    <a:pt x="226313" y="132587"/>
                  </a:lnTo>
                  <a:lnTo>
                    <a:pt x="223969" y="123444"/>
                  </a:lnTo>
                  <a:close/>
                </a:path>
                <a:path w="266700" h="266700">
                  <a:moveTo>
                    <a:pt x="215111" y="83947"/>
                  </a:moveTo>
                  <a:lnTo>
                    <a:pt x="114426" y="83947"/>
                  </a:lnTo>
                  <a:lnTo>
                    <a:pt x="124840" y="84962"/>
                  </a:lnTo>
                  <a:lnTo>
                    <a:pt x="134620" y="87375"/>
                  </a:lnTo>
                  <a:lnTo>
                    <a:pt x="143510" y="90932"/>
                  </a:lnTo>
                  <a:lnTo>
                    <a:pt x="98298" y="136016"/>
                  </a:lnTo>
                  <a:lnTo>
                    <a:pt x="130556" y="168528"/>
                  </a:lnTo>
                  <a:lnTo>
                    <a:pt x="176022" y="123444"/>
                  </a:lnTo>
                  <a:lnTo>
                    <a:pt x="223969" y="123444"/>
                  </a:lnTo>
                  <a:lnTo>
                    <a:pt x="222504" y="117728"/>
                  </a:lnTo>
                  <a:lnTo>
                    <a:pt x="216788" y="103886"/>
                  </a:lnTo>
                  <a:lnTo>
                    <a:pt x="209169" y="89915"/>
                  </a:lnTo>
                  <a:lnTo>
                    <a:pt x="215111" y="83947"/>
                  </a:lnTo>
                  <a:close/>
                </a:path>
                <a:path w="266700" h="266700">
                  <a:moveTo>
                    <a:pt x="234823" y="0"/>
                  </a:moveTo>
                  <a:lnTo>
                    <a:pt x="177292" y="57785"/>
                  </a:lnTo>
                  <a:lnTo>
                    <a:pt x="241158" y="57785"/>
                  </a:lnTo>
                  <a:lnTo>
                    <a:pt x="266700" y="32131"/>
                  </a:lnTo>
                  <a:lnTo>
                    <a:pt x="2348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7801" y="1757172"/>
              <a:ext cx="138302" cy="138429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5482589" y="1674114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34823" y="0"/>
                  </a:moveTo>
                  <a:lnTo>
                    <a:pt x="266700" y="32131"/>
                  </a:lnTo>
                  <a:lnTo>
                    <a:pt x="209169" y="89915"/>
                  </a:lnTo>
                  <a:lnTo>
                    <a:pt x="216788" y="103886"/>
                  </a:lnTo>
                  <a:lnTo>
                    <a:pt x="222504" y="117728"/>
                  </a:lnTo>
                  <a:lnTo>
                    <a:pt x="226313" y="132587"/>
                  </a:lnTo>
                  <a:lnTo>
                    <a:pt x="227837" y="147700"/>
                  </a:lnTo>
                  <a:lnTo>
                    <a:pt x="227457" y="162560"/>
                  </a:lnTo>
                  <a:lnTo>
                    <a:pt x="215137" y="205105"/>
                  </a:lnTo>
                  <a:lnTo>
                    <a:pt x="186182" y="241173"/>
                  </a:lnTo>
                  <a:lnTo>
                    <a:pt x="145669" y="262255"/>
                  </a:lnTo>
                  <a:lnTo>
                    <a:pt x="115697" y="266700"/>
                  </a:lnTo>
                  <a:lnTo>
                    <a:pt x="100837" y="265811"/>
                  </a:lnTo>
                  <a:lnTo>
                    <a:pt x="58165" y="252222"/>
                  </a:lnTo>
                  <a:lnTo>
                    <a:pt x="23113" y="221234"/>
                  </a:lnTo>
                  <a:lnTo>
                    <a:pt x="3429" y="180594"/>
                  </a:lnTo>
                  <a:lnTo>
                    <a:pt x="0" y="151130"/>
                  </a:lnTo>
                  <a:lnTo>
                    <a:pt x="1270" y="136016"/>
                  </a:lnTo>
                  <a:lnTo>
                    <a:pt x="16763" y="93472"/>
                  </a:lnTo>
                  <a:lnTo>
                    <a:pt x="48640" y="59309"/>
                  </a:lnTo>
                  <a:lnTo>
                    <a:pt x="89788" y="41401"/>
                  </a:lnTo>
                  <a:lnTo>
                    <a:pt x="119507" y="38862"/>
                  </a:lnTo>
                  <a:lnTo>
                    <a:pt x="134620" y="40766"/>
                  </a:lnTo>
                  <a:lnTo>
                    <a:pt x="149098" y="44450"/>
                  </a:lnTo>
                  <a:lnTo>
                    <a:pt x="163322" y="49911"/>
                  </a:lnTo>
                  <a:lnTo>
                    <a:pt x="177292" y="57785"/>
                  </a:lnTo>
                  <a:lnTo>
                    <a:pt x="2348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778245" y="1757934"/>
              <a:ext cx="387350" cy="45720"/>
            </a:xfrm>
            <a:custGeom>
              <a:avLst/>
              <a:gdLst/>
              <a:ahLst/>
              <a:cxnLst/>
              <a:rect l="l" t="t" r="r" b="b"/>
              <a:pathLst>
                <a:path w="387350" h="45719">
                  <a:moveTo>
                    <a:pt x="38709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87096" y="45720"/>
                  </a:lnTo>
                  <a:lnTo>
                    <a:pt x="387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778245" y="1757934"/>
              <a:ext cx="387350" cy="45720"/>
            </a:xfrm>
            <a:custGeom>
              <a:avLst/>
              <a:gdLst/>
              <a:ahLst/>
              <a:cxnLst/>
              <a:rect l="l" t="t" r="r" b="b"/>
              <a:pathLst>
                <a:path w="387350" h="45719">
                  <a:moveTo>
                    <a:pt x="0" y="45720"/>
                  </a:moveTo>
                  <a:lnTo>
                    <a:pt x="387096" y="45720"/>
                  </a:lnTo>
                  <a:lnTo>
                    <a:pt x="387096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778245" y="1847850"/>
              <a:ext cx="158750" cy="47625"/>
            </a:xfrm>
            <a:custGeom>
              <a:avLst/>
              <a:gdLst/>
              <a:ahLst/>
              <a:cxnLst/>
              <a:rect l="l" t="t" r="r" b="b"/>
              <a:pathLst>
                <a:path w="158750" h="47625">
                  <a:moveTo>
                    <a:pt x="158496" y="0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158496" y="47244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778245" y="1847850"/>
              <a:ext cx="158750" cy="47625"/>
            </a:xfrm>
            <a:custGeom>
              <a:avLst/>
              <a:gdLst/>
              <a:ahLst/>
              <a:cxnLst/>
              <a:rect l="l" t="t" r="r" b="b"/>
              <a:pathLst>
                <a:path w="158750" h="47625">
                  <a:moveTo>
                    <a:pt x="0" y="47244"/>
                  </a:moveTo>
                  <a:lnTo>
                    <a:pt x="158496" y="47244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472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983985" y="1847850"/>
              <a:ext cx="181610" cy="47625"/>
            </a:xfrm>
            <a:custGeom>
              <a:avLst/>
              <a:gdLst/>
              <a:ahLst/>
              <a:cxnLst/>
              <a:rect l="l" t="t" r="r" b="b"/>
              <a:pathLst>
                <a:path w="181610" h="47625">
                  <a:moveTo>
                    <a:pt x="181355" y="0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181355" y="47244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983985" y="1847850"/>
              <a:ext cx="181610" cy="47625"/>
            </a:xfrm>
            <a:custGeom>
              <a:avLst/>
              <a:gdLst/>
              <a:ahLst/>
              <a:cxnLst/>
              <a:rect l="l" t="t" r="r" b="b"/>
              <a:pathLst>
                <a:path w="181610" h="47625">
                  <a:moveTo>
                    <a:pt x="0" y="47244"/>
                  </a:moveTo>
                  <a:lnTo>
                    <a:pt x="181355" y="47244"/>
                  </a:lnTo>
                  <a:lnTo>
                    <a:pt x="181355" y="0"/>
                  </a:lnTo>
                  <a:lnTo>
                    <a:pt x="0" y="0"/>
                  </a:lnTo>
                  <a:lnTo>
                    <a:pt x="0" y="472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209537" y="1757934"/>
              <a:ext cx="91440" cy="45720"/>
            </a:xfrm>
            <a:custGeom>
              <a:avLst/>
              <a:gdLst/>
              <a:ahLst/>
              <a:cxnLst/>
              <a:rect l="l" t="t" r="r" b="b"/>
              <a:pathLst>
                <a:path w="91439" h="45719">
                  <a:moveTo>
                    <a:pt x="9143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39" y="4572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209537" y="1757934"/>
              <a:ext cx="91440" cy="45720"/>
            </a:xfrm>
            <a:custGeom>
              <a:avLst/>
              <a:gdLst/>
              <a:ahLst/>
              <a:cxnLst/>
              <a:rect l="l" t="t" r="r" b="b"/>
              <a:pathLst>
                <a:path w="91439" h="45719">
                  <a:moveTo>
                    <a:pt x="0" y="45720"/>
                  </a:moveTo>
                  <a:lnTo>
                    <a:pt x="91439" y="45720"/>
                  </a:lnTo>
                  <a:lnTo>
                    <a:pt x="91439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482589" y="1946910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19507" y="38862"/>
                  </a:moveTo>
                  <a:lnTo>
                    <a:pt x="75184" y="45592"/>
                  </a:lnTo>
                  <a:lnTo>
                    <a:pt x="36702" y="69341"/>
                  </a:lnTo>
                  <a:lnTo>
                    <a:pt x="9779" y="107187"/>
                  </a:lnTo>
                  <a:lnTo>
                    <a:pt x="0" y="150875"/>
                  </a:lnTo>
                  <a:lnTo>
                    <a:pt x="813" y="164464"/>
                  </a:lnTo>
                  <a:lnTo>
                    <a:pt x="14859" y="208534"/>
                  </a:lnTo>
                  <a:lnTo>
                    <a:pt x="45212" y="243966"/>
                  </a:lnTo>
                  <a:lnTo>
                    <a:pt x="86233" y="263270"/>
                  </a:lnTo>
                  <a:lnTo>
                    <a:pt x="115697" y="266700"/>
                  </a:lnTo>
                  <a:lnTo>
                    <a:pt x="130556" y="265811"/>
                  </a:lnTo>
                  <a:lnTo>
                    <a:pt x="173482" y="250189"/>
                  </a:lnTo>
                  <a:lnTo>
                    <a:pt x="205895" y="220472"/>
                  </a:lnTo>
                  <a:lnTo>
                    <a:pt x="114426" y="220472"/>
                  </a:lnTo>
                  <a:lnTo>
                    <a:pt x="102108" y="219582"/>
                  </a:lnTo>
                  <a:lnTo>
                    <a:pt x="62230" y="196468"/>
                  </a:lnTo>
                  <a:lnTo>
                    <a:pt x="46100" y="152526"/>
                  </a:lnTo>
                  <a:lnTo>
                    <a:pt x="47371" y="140207"/>
                  </a:lnTo>
                  <a:lnTo>
                    <a:pt x="70485" y="100329"/>
                  </a:lnTo>
                  <a:lnTo>
                    <a:pt x="114426" y="84200"/>
                  </a:lnTo>
                  <a:lnTo>
                    <a:pt x="214503" y="84200"/>
                  </a:lnTo>
                  <a:lnTo>
                    <a:pt x="241173" y="57530"/>
                  </a:lnTo>
                  <a:lnTo>
                    <a:pt x="177292" y="57530"/>
                  </a:lnTo>
                  <a:lnTo>
                    <a:pt x="163322" y="50037"/>
                  </a:lnTo>
                  <a:lnTo>
                    <a:pt x="149098" y="43941"/>
                  </a:lnTo>
                  <a:lnTo>
                    <a:pt x="134620" y="40512"/>
                  </a:lnTo>
                  <a:lnTo>
                    <a:pt x="119507" y="38862"/>
                  </a:lnTo>
                  <a:close/>
                </a:path>
                <a:path w="266700" h="266700">
                  <a:moveTo>
                    <a:pt x="223829" y="123062"/>
                  </a:moveTo>
                  <a:lnTo>
                    <a:pt x="176022" y="123062"/>
                  </a:lnTo>
                  <a:lnTo>
                    <a:pt x="179832" y="132587"/>
                  </a:lnTo>
                  <a:lnTo>
                    <a:pt x="181990" y="142366"/>
                  </a:lnTo>
                  <a:lnTo>
                    <a:pt x="182522" y="150875"/>
                  </a:lnTo>
                  <a:lnTo>
                    <a:pt x="182625" y="152526"/>
                  </a:lnTo>
                  <a:lnTo>
                    <a:pt x="181356" y="164464"/>
                  </a:lnTo>
                  <a:lnTo>
                    <a:pt x="158369" y="204724"/>
                  </a:lnTo>
                  <a:lnTo>
                    <a:pt x="114426" y="220472"/>
                  </a:lnTo>
                  <a:lnTo>
                    <a:pt x="205895" y="220472"/>
                  </a:lnTo>
                  <a:lnTo>
                    <a:pt x="225298" y="177164"/>
                  </a:lnTo>
                  <a:lnTo>
                    <a:pt x="227837" y="147447"/>
                  </a:lnTo>
                  <a:lnTo>
                    <a:pt x="226313" y="132587"/>
                  </a:lnTo>
                  <a:lnTo>
                    <a:pt x="223829" y="123062"/>
                  </a:lnTo>
                  <a:close/>
                </a:path>
                <a:path w="266700" h="266700">
                  <a:moveTo>
                    <a:pt x="214503" y="84200"/>
                  </a:moveTo>
                  <a:lnTo>
                    <a:pt x="114426" y="84200"/>
                  </a:lnTo>
                  <a:lnTo>
                    <a:pt x="124840" y="85089"/>
                  </a:lnTo>
                  <a:lnTo>
                    <a:pt x="134620" y="86994"/>
                  </a:lnTo>
                  <a:lnTo>
                    <a:pt x="143510" y="90804"/>
                  </a:lnTo>
                  <a:lnTo>
                    <a:pt x="98298" y="136398"/>
                  </a:lnTo>
                  <a:lnTo>
                    <a:pt x="130556" y="168275"/>
                  </a:lnTo>
                  <a:lnTo>
                    <a:pt x="176022" y="123062"/>
                  </a:lnTo>
                  <a:lnTo>
                    <a:pt x="223829" y="123062"/>
                  </a:lnTo>
                  <a:lnTo>
                    <a:pt x="222504" y="117982"/>
                  </a:lnTo>
                  <a:lnTo>
                    <a:pt x="216788" y="103504"/>
                  </a:lnTo>
                  <a:lnTo>
                    <a:pt x="209169" y="89535"/>
                  </a:lnTo>
                  <a:lnTo>
                    <a:pt x="214503" y="84200"/>
                  </a:lnTo>
                  <a:close/>
                </a:path>
                <a:path w="266700" h="266700">
                  <a:moveTo>
                    <a:pt x="234823" y="0"/>
                  </a:moveTo>
                  <a:lnTo>
                    <a:pt x="177292" y="57530"/>
                  </a:lnTo>
                  <a:lnTo>
                    <a:pt x="241173" y="57530"/>
                  </a:lnTo>
                  <a:lnTo>
                    <a:pt x="266700" y="32003"/>
                  </a:lnTo>
                  <a:lnTo>
                    <a:pt x="2348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7801" y="2030222"/>
              <a:ext cx="138302" cy="138049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5482589" y="1946910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34823" y="0"/>
                  </a:moveTo>
                  <a:lnTo>
                    <a:pt x="266700" y="32003"/>
                  </a:lnTo>
                  <a:lnTo>
                    <a:pt x="209169" y="89535"/>
                  </a:lnTo>
                  <a:lnTo>
                    <a:pt x="216788" y="103504"/>
                  </a:lnTo>
                  <a:lnTo>
                    <a:pt x="222504" y="117982"/>
                  </a:lnTo>
                  <a:lnTo>
                    <a:pt x="226313" y="132587"/>
                  </a:lnTo>
                  <a:lnTo>
                    <a:pt x="227837" y="147447"/>
                  </a:lnTo>
                  <a:lnTo>
                    <a:pt x="227457" y="162305"/>
                  </a:lnTo>
                  <a:lnTo>
                    <a:pt x="215137" y="205612"/>
                  </a:lnTo>
                  <a:lnTo>
                    <a:pt x="186182" y="241045"/>
                  </a:lnTo>
                  <a:lnTo>
                    <a:pt x="145669" y="262254"/>
                  </a:lnTo>
                  <a:lnTo>
                    <a:pt x="115697" y="266700"/>
                  </a:lnTo>
                  <a:lnTo>
                    <a:pt x="100837" y="266064"/>
                  </a:lnTo>
                  <a:lnTo>
                    <a:pt x="58165" y="252094"/>
                  </a:lnTo>
                  <a:lnTo>
                    <a:pt x="23113" y="221741"/>
                  </a:lnTo>
                  <a:lnTo>
                    <a:pt x="3429" y="180593"/>
                  </a:lnTo>
                  <a:lnTo>
                    <a:pt x="0" y="150875"/>
                  </a:lnTo>
                  <a:lnTo>
                    <a:pt x="1270" y="136398"/>
                  </a:lnTo>
                  <a:lnTo>
                    <a:pt x="16763" y="93599"/>
                  </a:lnTo>
                  <a:lnTo>
                    <a:pt x="48640" y="59181"/>
                  </a:lnTo>
                  <a:lnTo>
                    <a:pt x="89788" y="41401"/>
                  </a:lnTo>
                  <a:lnTo>
                    <a:pt x="119507" y="38862"/>
                  </a:lnTo>
                  <a:lnTo>
                    <a:pt x="134620" y="40512"/>
                  </a:lnTo>
                  <a:lnTo>
                    <a:pt x="149098" y="43941"/>
                  </a:lnTo>
                  <a:lnTo>
                    <a:pt x="163322" y="50037"/>
                  </a:lnTo>
                  <a:lnTo>
                    <a:pt x="177292" y="57530"/>
                  </a:lnTo>
                  <a:lnTo>
                    <a:pt x="2348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778245" y="2030730"/>
              <a:ext cx="295910" cy="45720"/>
            </a:xfrm>
            <a:custGeom>
              <a:avLst/>
              <a:gdLst/>
              <a:ahLst/>
              <a:cxnLst/>
              <a:rect l="l" t="t" r="r" b="b"/>
              <a:pathLst>
                <a:path w="295910" h="45719">
                  <a:moveTo>
                    <a:pt x="295655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95655" y="45720"/>
                  </a:lnTo>
                  <a:lnTo>
                    <a:pt x="2956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778245" y="2030730"/>
              <a:ext cx="295910" cy="45720"/>
            </a:xfrm>
            <a:custGeom>
              <a:avLst/>
              <a:gdLst/>
              <a:ahLst/>
              <a:cxnLst/>
              <a:rect l="l" t="t" r="r" b="b"/>
              <a:pathLst>
                <a:path w="295910" h="45719">
                  <a:moveTo>
                    <a:pt x="0" y="45720"/>
                  </a:moveTo>
                  <a:lnTo>
                    <a:pt x="295655" y="45720"/>
                  </a:lnTo>
                  <a:lnTo>
                    <a:pt x="295655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778245" y="2122170"/>
              <a:ext cx="158750" cy="44450"/>
            </a:xfrm>
            <a:custGeom>
              <a:avLst/>
              <a:gdLst/>
              <a:ahLst/>
              <a:cxnLst/>
              <a:rect l="l" t="t" r="r" b="b"/>
              <a:pathLst>
                <a:path w="158750" h="44450">
                  <a:moveTo>
                    <a:pt x="158496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158496" y="44196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778245" y="2122170"/>
              <a:ext cx="158750" cy="44450"/>
            </a:xfrm>
            <a:custGeom>
              <a:avLst/>
              <a:gdLst/>
              <a:ahLst/>
              <a:cxnLst/>
              <a:rect l="l" t="t" r="r" b="b"/>
              <a:pathLst>
                <a:path w="158750" h="44450">
                  <a:moveTo>
                    <a:pt x="0" y="44196"/>
                  </a:moveTo>
                  <a:lnTo>
                    <a:pt x="158496" y="44196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441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983985" y="2122170"/>
              <a:ext cx="90170" cy="44450"/>
            </a:xfrm>
            <a:custGeom>
              <a:avLst/>
              <a:gdLst/>
              <a:ahLst/>
              <a:cxnLst/>
              <a:rect l="l" t="t" r="r" b="b"/>
              <a:pathLst>
                <a:path w="90170" h="44450">
                  <a:moveTo>
                    <a:pt x="89915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89915" y="44196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983985" y="2122170"/>
              <a:ext cx="90170" cy="44450"/>
            </a:xfrm>
            <a:custGeom>
              <a:avLst/>
              <a:gdLst/>
              <a:ahLst/>
              <a:cxnLst/>
              <a:rect l="l" t="t" r="r" b="b"/>
              <a:pathLst>
                <a:path w="90170" h="44450">
                  <a:moveTo>
                    <a:pt x="0" y="44196"/>
                  </a:moveTo>
                  <a:lnTo>
                    <a:pt x="89915" y="44196"/>
                  </a:lnTo>
                  <a:lnTo>
                    <a:pt x="89915" y="0"/>
                  </a:lnTo>
                  <a:lnTo>
                    <a:pt x="0" y="0"/>
                  </a:lnTo>
                  <a:lnTo>
                    <a:pt x="0" y="441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119621" y="1803654"/>
              <a:ext cx="681355" cy="681355"/>
            </a:xfrm>
            <a:custGeom>
              <a:avLst/>
              <a:gdLst/>
              <a:ahLst/>
              <a:cxnLst/>
              <a:rect l="l" t="t" r="r" b="b"/>
              <a:pathLst>
                <a:path w="681354" h="681355">
                  <a:moveTo>
                    <a:pt x="340740" y="0"/>
                  </a:moveTo>
                  <a:lnTo>
                    <a:pt x="282320" y="4699"/>
                  </a:lnTo>
                  <a:lnTo>
                    <a:pt x="227711" y="19304"/>
                  </a:lnTo>
                  <a:lnTo>
                    <a:pt x="176529" y="41656"/>
                  </a:lnTo>
                  <a:lnTo>
                    <a:pt x="130428" y="72644"/>
                  </a:lnTo>
                  <a:lnTo>
                    <a:pt x="90297" y="109600"/>
                  </a:lnTo>
                  <a:lnTo>
                    <a:pt x="56261" y="153162"/>
                  </a:lnTo>
                  <a:lnTo>
                    <a:pt x="29337" y="201422"/>
                  </a:lnTo>
                  <a:lnTo>
                    <a:pt x="11049" y="254762"/>
                  </a:lnTo>
                  <a:lnTo>
                    <a:pt x="1269" y="310896"/>
                  </a:lnTo>
                  <a:lnTo>
                    <a:pt x="0" y="340360"/>
                  </a:lnTo>
                  <a:lnTo>
                    <a:pt x="1231" y="369062"/>
                  </a:lnTo>
                  <a:lnTo>
                    <a:pt x="11049" y="426466"/>
                  </a:lnTo>
                  <a:lnTo>
                    <a:pt x="29717" y="479551"/>
                  </a:lnTo>
                  <a:lnTo>
                    <a:pt x="56261" y="528066"/>
                  </a:lnTo>
                  <a:lnTo>
                    <a:pt x="90297" y="571119"/>
                  </a:lnTo>
                  <a:lnTo>
                    <a:pt x="130810" y="608584"/>
                  </a:lnTo>
                  <a:lnTo>
                    <a:pt x="176911" y="638937"/>
                  </a:lnTo>
                  <a:lnTo>
                    <a:pt x="227711" y="661670"/>
                  </a:lnTo>
                  <a:lnTo>
                    <a:pt x="282701" y="676148"/>
                  </a:lnTo>
                  <a:lnTo>
                    <a:pt x="340740" y="681228"/>
                  </a:lnTo>
                  <a:lnTo>
                    <a:pt x="370204" y="679958"/>
                  </a:lnTo>
                  <a:lnTo>
                    <a:pt x="426720" y="670179"/>
                  </a:lnTo>
                  <a:lnTo>
                    <a:pt x="479425" y="651256"/>
                  </a:lnTo>
                  <a:lnTo>
                    <a:pt x="510486" y="635508"/>
                  </a:lnTo>
                  <a:lnTo>
                    <a:pt x="340740" y="635508"/>
                  </a:lnTo>
                  <a:lnTo>
                    <a:pt x="312038" y="634238"/>
                  </a:lnTo>
                  <a:lnTo>
                    <a:pt x="257682" y="624078"/>
                  </a:lnTo>
                  <a:lnTo>
                    <a:pt x="207137" y="603885"/>
                  </a:lnTo>
                  <a:lnTo>
                    <a:pt x="162051" y="575437"/>
                  </a:lnTo>
                  <a:lnTo>
                    <a:pt x="122808" y="539496"/>
                  </a:lnTo>
                  <a:lnTo>
                    <a:pt x="90297" y="496824"/>
                  </a:lnTo>
                  <a:lnTo>
                    <a:pt x="66039" y="449199"/>
                  </a:lnTo>
                  <a:lnTo>
                    <a:pt x="50545" y="396748"/>
                  </a:lnTo>
                  <a:lnTo>
                    <a:pt x="45465" y="340360"/>
                  </a:lnTo>
                  <a:lnTo>
                    <a:pt x="46736" y="312166"/>
                  </a:lnTo>
                  <a:lnTo>
                    <a:pt x="57150" y="257556"/>
                  </a:lnTo>
                  <a:lnTo>
                    <a:pt x="77088" y="207391"/>
                  </a:lnTo>
                  <a:lnTo>
                    <a:pt x="105790" y="161925"/>
                  </a:lnTo>
                  <a:lnTo>
                    <a:pt x="141477" y="122809"/>
                  </a:lnTo>
                  <a:lnTo>
                    <a:pt x="184150" y="90297"/>
                  </a:lnTo>
                  <a:lnTo>
                    <a:pt x="231775" y="65912"/>
                  </a:lnTo>
                  <a:lnTo>
                    <a:pt x="284606" y="50800"/>
                  </a:lnTo>
                  <a:lnTo>
                    <a:pt x="340740" y="45085"/>
                  </a:lnTo>
                  <a:lnTo>
                    <a:pt x="510232" y="45085"/>
                  </a:lnTo>
                  <a:lnTo>
                    <a:pt x="504698" y="41656"/>
                  </a:lnTo>
                  <a:lnTo>
                    <a:pt x="453517" y="19304"/>
                  </a:lnTo>
                  <a:lnTo>
                    <a:pt x="398906" y="4699"/>
                  </a:lnTo>
                  <a:lnTo>
                    <a:pt x="370204" y="1270"/>
                  </a:lnTo>
                  <a:lnTo>
                    <a:pt x="340740" y="0"/>
                  </a:lnTo>
                  <a:close/>
                </a:path>
                <a:path w="681354" h="681355">
                  <a:moveTo>
                    <a:pt x="510232" y="45085"/>
                  </a:moveTo>
                  <a:lnTo>
                    <a:pt x="340740" y="45085"/>
                  </a:lnTo>
                  <a:lnTo>
                    <a:pt x="368935" y="46355"/>
                  </a:lnTo>
                  <a:lnTo>
                    <a:pt x="396621" y="50800"/>
                  </a:lnTo>
                  <a:lnTo>
                    <a:pt x="449072" y="65912"/>
                  </a:lnTo>
                  <a:lnTo>
                    <a:pt x="497458" y="90297"/>
                  </a:lnTo>
                  <a:lnTo>
                    <a:pt x="539369" y="122428"/>
                  </a:lnTo>
                  <a:lnTo>
                    <a:pt x="575691" y="161925"/>
                  </a:lnTo>
                  <a:lnTo>
                    <a:pt x="603884" y="207391"/>
                  </a:lnTo>
                  <a:lnTo>
                    <a:pt x="624077" y="257556"/>
                  </a:lnTo>
                  <a:lnTo>
                    <a:pt x="634110" y="312166"/>
                  </a:lnTo>
                  <a:lnTo>
                    <a:pt x="636016" y="340360"/>
                  </a:lnTo>
                  <a:lnTo>
                    <a:pt x="634110" y="369062"/>
                  </a:lnTo>
                  <a:lnTo>
                    <a:pt x="624077" y="423672"/>
                  </a:lnTo>
                  <a:lnTo>
                    <a:pt x="603884" y="473837"/>
                  </a:lnTo>
                  <a:lnTo>
                    <a:pt x="575691" y="518922"/>
                  </a:lnTo>
                  <a:lnTo>
                    <a:pt x="539369" y="558419"/>
                  </a:lnTo>
                  <a:lnTo>
                    <a:pt x="497458" y="590676"/>
                  </a:lnTo>
                  <a:lnTo>
                    <a:pt x="449072" y="614934"/>
                  </a:lnTo>
                  <a:lnTo>
                    <a:pt x="396621" y="630428"/>
                  </a:lnTo>
                  <a:lnTo>
                    <a:pt x="340740" y="635508"/>
                  </a:lnTo>
                  <a:lnTo>
                    <a:pt x="510486" y="635508"/>
                  </a:lnTo>
                  <a:lnTo>
                    <a:pt x="550799" y="608584"/>
                  </a:lnTo>
                  <a:lnTo>
                    <a:pt x="591184" y="571626"/>
                  </a:lnTo>
                  <a:lnTo>
                    <a:pt x="624967" y="528066"/>
                  </a:lnTo>
                  <a:lnTo>
                    <a:pt x="651891" y="479551"/>
                  </a:lnTo>
                  <a:lnTo>
                    <a:pt x="670178" y="426466"/>
                  </a:lnTo>
                  <a:lnTo>
                    <a:pt x="679957" y="369950"/>
                  </a:lnTo>
                  <a:lnTo>
                    <a:pt x="681227" y="340360"/>
                  </a:lnTo>
                  <a:lnTo>
                    <a:pt x="680012" y="312166"/>
                  </a:lnTo>
                  <a:lnTo>
                    <a:pt x="679957" y="310896"/>
                  </a:lnTo>
                  <a:lnTo>
                    <a:pt x="670178" y="254762"/>
                  </a:lnTo>
                  <a:lnTo>
                    <a:pt x="651891" y="201422"/>
                  </a:lnTo>
                  <a:lnTo>
                    <a:pt x="624967" y="153162"/>
                  </a:lnTo>
                  <a:lnTo>
                    <a:pt x="591184" y="109600"/>
                  </a:lnTo>
                  <a:lnTo>
                    <a:pt x="550799" y="72644"/>
                  </a:lnTo>
                  <a:lnTo>
                    <a:pt x="528066" y="56134"/>
                  </a:lnTo>
                  <a:lnTo>
                    <a:pt x="510232" y="450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119621" y="1803654"/>
              <a:ext cx="681355" cy="681355"/>
            </a:xfrm>
            <a:custGeom>
              <a:avLst/>
              <a:gdLst/>
              <a:ahLst/>
              <a:cxnLst/>
              <a:rect l="l" t="t" r="r" b="b"/>
              <a:pathLst>
                <a:path w="681354" h="681355">
                  <a:moveTo>
                    <a:pt x="340740" y="45085"/>
                  </a:moveTo>
                  <a:lnTo>
                    <a:pt x="284606" y="50800"/>
                  </a:lnTo>
                  <a:lnTo>
                    <a:pt x="231775" y="65912"/>
                  </a:lnTo>
                  <a:lnTo>
                    <a:pt x="184150" y="90297"/>
                  </a:lnTo>
                  <a:lnTo>
                    <a:pt x="141477" y="122809"/>
                  </a:lnTo>
                  <a:lnTo>
                    <a:pt x="105790" y="161925"/>
                  </a:lnTo>
                  <a:lnTo>
                    <a:pt x="77088" y="207391"/>
                  </a:lnTo>
                  <a:lnTo>
                    <a:pt x="57150" y="257556"/>
                  </a:lnTo>
                  <a:lnTo>
                    <a:pt x="46736" y="312166"/>
                  </a:lnTo>
                  <a:lnTo>
                    <a:pt x="45465" y="340360"/>
                  </a:lnTo>
                  <a:lnTo>
                    <a:pt x="46736" y="369062"/>
                  </a:lnTo>
                  <a:lnTo>
                    <a:pt x="57150" y="423672"/>
                  </a:lnTo>
                  <a:lnTo>
                    <a:pt x="77088" y="473837"/>
                  </a:lnTo>
                  <a:lnTo>
                    <a:pt x="105790" y="518922"/>
                  </a:lnTo>
                  <a:lnTo>
                    <a:pt x="141477" y="558419"/>
                  </a:lnTo>
                  <a:lnTo>
                    <a:pt x="183768" y="590676"/>
                  </a:lnTo>
                  <a:lnTo>
                    <a:pt x="231775" y="614934"/>
                  </a:lnTo>
                  <a:lnTo>
                    <a:pt x="284606" y="630428"/>
                  </a:lnTo>
                  <a:lnTo>
                    <a:pt x="340740" y="635508"/>
                  </a:lnTo>
                  <a:lnTo>
                    <a:pt x="368935" y="634238"/>
                  </a:lnTo>
                  <a:lnTo>
                    <a:pt x="423545" y="624078"/>
                  </a:lnTo>
                  <a:lnTo>
                    <a:pt x="473709" y="603885"/>
                  </a:lnTo>
                  <a:lnTo>
                    <a:pt x="519175" y="575437"/>
                  </a:lnTo>
                  <a:lnTo>
                    <a:pt x="558419" y="539496"/>
                  </a:lnTo>
                  <a:lnTo>
                    <a:pt x="590930" y="496824"/>
                  </a:lnTo>
                  <a:lnTo>
                    <a:pt x="615187" y="449199"/>
                  </a:lnTo>
                  <a:lnTo>
                    <a:pt x="630427" y="396748"/>
                  </a:lnTo>
                  <a:lnTo>
                    <a:pt x="636016" y="340360"/>
                  </a:lnTo>
                  <a:lnTo>
                    <a:pt x="634110" y="312166"/>
                  </a:lnTo>
                  <a:lnTo>
                    <a:pt x="624077" y="257556"/>
                  </a:lnTo>
                  <a:lnTo>
                    <a:pt x="603884" y="207391"/>
                  </a:lnTo>
                  <a:lnTo>
                    <a:pt x="575691" y="161925"/>
                  </a:lnTo>
                  <a:lnTo>
                    <a:pt x="539369" y="122428"/>
                  </a:lnTo>
                  <a:lnTo>
                    <a:pt x="497458" y="90297"/>
                  </a:lnTo>
                  <a:lnTo>
                    <a:pt x="449072" y="65912"/>
                  </a:lnTo>
                  <a:lnTo>
                    <a:pt x="396621" y="50800"/>
                  </a:lnTo>
                  <a:lnTo>
                    <a:pt x="340740" y="45085"/>
                  </a:lnTo>
                  <a:close/>
                </a:path>
                <a:path w="681354" h="681355">
                  <a:moveTo>
                    <a:pt x="340740" y="0"/>
                  </a:moveTo>
                  <a:lnTo>
                    <a:pt x="398906" y="4699"/>
                  </a:lnTo>
                  <a:lnTo>
                    <a:pt x="453517" y="19304"/>
                  </a:lnTo>
                  <a:lnTo>
                    <a:pt x="504698" y="41656"/>
                  </a:lnTo>
                  <a:lnTo>
                    <a:pt x="550799" y="72644"/>
                  </a:lnTo>
                  <a:lnTo>
                    <a:pt x="591184" y="109600"/>
                  </a:lnTo>
                  <a:lnTo>
                    <a:pt x="624967" y="153162"/>
                  </a:lnTo>
                  <a:lnTo>
                    <a:pt x="651891" y="201422"/>
                  </a:lnTo>
                  <a:lnTo>
                    <a:pt x="670178" y="254762"/>
                  </a:lnTo>
                  <a:lnTo>
                    <a:pt x="679957" y="310896"/>
                  </a:lnTo>
                  <a:lnTo>
                    <a:pt x="681227" y="340360"/>
                  </a:lnTo>
                  <a:lnTo>
                    <a:pt x="676148" y="398399"/>
                  </a:lnTo>
                  <a:lnTo>
                    <a:pt x="661924" y="453263"/>
                  </a:lnTo>
                  <a:lnTo>
                    <a:pt x="639572" y="504190"/>
                  </a:lnTo>
                  <a:lnTo>
                    <a:pt x="608583" y="550163"/>
                  </a:lnTo>
                  <a:lnTo>
                    <a:pt x="571626" y="590676"/>
                  </a:lnTo>
                  <a:lnTo>
                    <a:pt x="528066" y="625094"/>
                  </a:lnTo>
                  <a:lnTo>
                    <a:pt x="479425" y="651256"/>
                  </a:lnTo>
                  <a:lnTo>
                    <a:pt x="426720" y="670179"/>
                  </a:lnTo>
                  <a:lnTo>
                    <a:pt x="370204" y="679958"/>
                  </a:lnTo>
                  <a:lnTo>
                    <a:pt x="340740" y="681228"/>
                  </a:lnTo>
                  <a:lnTo>
                    <a:pt x="311403" y="679958"/>
                  </a:lnTo>
                  <a:lnTo>
                    <a:pt x="254507" y="670179"/>
                  </a:lnTo>
                  <a:lnTo>
                    <a:pt x="201802" y="651256"/>
                  </a:lnTo>
                  <a:lnTo>
                    <a:pt x="153162" y="625094"/>
                  </a:lnTo>
                  <a:lnTo>
                    <a:pt x="109854" y="590676"/>
                  </a:lnTo>
                  <a:lnTo>
                    <a:pt x="72262" y="550163"/>
                  </a:lnTo>
                  <a:lnTo>
                    <a:pt x="42037" y="504190"/>
                  </a:lnTo>
                  <a:lnTo>
                    <a:pt x="18923" y="453263"/>
                  </a:lnTo>
                  <a:lnTo>
                    <a:pt x="5079" y="398399"/>
                  </a:lnTo>
                  <a:lnTo>
                    <a:pt x="0" y="340360"/>
                  </a:lnTo>
                  <a:lnTo>
                    <a:pt x="1269" y="310896"/>
                  </a:lnTo>
                  <a:lnTo>
                    <a:pt x="11049" y="254762"/>
                  </a:lnTo>
                  <a:lnTo>
                    <a:pt x="29337" y="201422"/>
                  </a:lnTo>
                  <a:lnTo>
                    <a:pt x="56261" y="153162"/>
                  </a:lnTo>
                  <a:lnTo>
                    <a:pt x="90297" y="109600"/>
                  </a:lnTo>
                  <a:lnTo>
                    <a:pt x="130428" y="72644"/>
                  </a:lnTo>
                  <a:lnTo>
                    <a:pt x="176529" y="41656"/>
                  </a:lnTo>
                  <a:lnTo>
                    <a:pt x="227711" y="19304"/>
                  </a:lnTo>
                  <a:lnTo>
                    <a:pt x="282320" y="4699"/>
                  </a:lnTo>
                  <a:lnTo>
                    <a:pt x="311403" y="1270"/>
                  </a:lnTo>
                  <a:lnTo>
                    <a:pt x="34074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281165" y="1969770"/>
              <a:ext cx="355600" cy="311150"/>
            </a:xfrm>
            <a:custGeom>
              <a:avLst/>
              <a:gdLst/>
              <a:ahLst/>
              <a:cxnLst/>
              <a:rect l="l" t="t" r="r" b="b"/>
              <a:pathLst>
                <a:path w="355600" h="311150">
                  <a:moveTo>
                    <a:pt x="323088" y="0"/>
                  </a:moveTo>
                  <a:lnTo>
                    <a:pt x="71882" y="249808"/>
                  </a:lnTo>
                  <a:lnTo>
                    <a:pt x="40512" y="187451"/>
                  </a:lnTo>
                  <a:lnTo>
                    <a:pt x="0" y="207263"/>
                  </a:lnTo>
                  <a:lnTo>
                    <a:pt x="45338" y="297941"/>
                  </a:lnTo>
                  <a:lnTo>
                    <a:pt x="65278" y="310895"/>
                  </a:lnTo>
                  <a:lnTo>
                    <a:pt x="71247" y="310006"/>
                  </a:lnTo>
                  <a:lnTo>
                    <a:pt x="76962" y="307466"/>
                  </a:lnTo>
                  <a:lnTo>
                    <a:pt x="81787" y="303910"/>
                  </a:lnTo>
                  <a:lnTo>
                    <a:pt x="355091" y="32130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281165" y="1969770"/>
              <a:ext cx="355600" cy="311150"/>
            </a:xfrm>
            <a:custGeom>
              <a:avLst/>
              <a:gdLst/>
              <a:ahLst/>
              <a:cxnLst/>
              <a:rect l="l" t="t" r="r" b="b"/>
              <a:pathLst>
                <a:path w="355600" h="311150">
                  <a:moveTo>
                    <a:pt x="323088" y="0"/>
                  </a:moveTo>
                  <a:lnTo>
                    <a:pt x="355091" y="32130"/>
                  </a:lnTo>
                  <a:lnTo>
                    <a:pt x="81787" y="303910"/>
                  </a:lnTo>
                  <a:lnTo>
                    <a:pt x="65278" y="310895"/>
                  </a:lnTo>
                  <a:lnTo>
                    <a:pt x="61722" y="310260"/>
                  </a:lnTo>
                  <a:lnTo>
                    <a:pt x="55118" y="308355"/>
                  </a:lnTo>
                  <a:lnTo>
                    <a:pt x="49403" y="303910"/>
                  </a:lnTo>
                  <a:lnTo>
                    <a:pt x="45338" y="297941"/>
                  </a:lnTo>
                  <a:lnTo>
                    <a:pt x="0" y="207263"/>
                  </a:lnTo>
                  <a:lnTo>
                    <a:pt x="40512" y="187451"/>
                  </a:lnTo>
                  <a:lnTo>
                    <a:pt x="71882" y="249808"/>
                  </a:lnTo>
                  <a:lnTo>
                    <a:pt x="32308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title>PowerPoint Presentation</dc:title>
  <dcterms:created xsi:type="dcterms:W3CDTF">2025-10-23T20:37:12Z</dcterms:created>
  <dcterms:modified xsi:type="dcterms:W3CDTF">2025-10-23T20:37:12Z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2025-10-23T00:00:00Z</vt:filetime>
  </property>
  <property fmtid="{D5CDD505-2E9C-101B-9397-08002B2CF9AE}" pid="5" name="Producer">
    <vt:lpwstr>Microsoft® PowerPoint® 2013</vt:lpwstr>
  </property>
</Properties>
</file>