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Besley Medium" panose="020B0604020202020204" charset="0"/>
      <p:regular r:id="rId9"/>
      <p:bold r:id="rId10"/>
      <p:italic r:id="rId11"/>
      <p:boldItalic r:id="rId12"/>
    </p:embeddedFont>
    <p:embeddedFont>
      <p:font typeface="Lato" panose="020F0502020204030203"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Nunito Sans" pitchFamily="2" charset="0"/>
      <p:regular r:id="rId21"/>
      <p:bold r:id="rId22"/>
      <p:italic r:id="rId23"/>
      <p:boldItalic r:id="rId24"/>
    </p:embeddedFont>
    <p:embeddedFont>
      <p:font typeface="Nunito Sans ExtraBold" pitchFamily="2" charset="0"/>
      <p:bold r:id="rId25"/>
      <p:boldItalic r:id="rId26"/>
    </p:embeddedFont>
    <p:embeddedFont>
      <p:font typeface="Nunito Sans Light"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2">
          <p15:clr>
            <a:srgbClr val="747775"/>
          </p15:clr>
        </p15:guide>
        <p15:guide id="2" orient="horz" pos="14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12"/>
        <p:guide orient="horz" pos="14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font" Target="fonts/font20.fntdata"/><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font" Target="fonts/font22.fntdata"/><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203be9b9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203be9b9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2d112420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2d112420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2d112420f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2d112420f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2d112420f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2d112420f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2d112420f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2d112420f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2">
  <p:cSld name="TITLE_ONLY_1">
    <p:spTree>
      <p:nvGrpSpPr>
        <p:cNvPr id="1" name="Shape 130"/>
        <p:cNvGrpSpPr/>
        <p:nvPr/>
      </p:nvGrpSpPr>
      <p:grpSpPr>
        <a:xfrm>
          <a:off x="0" y="0"/>
          <a:ext cx="0" cy="0"/>
          <a:chOff x="0" y="0"/>
          <a:chExt cx="0" cy="0"/>
        </a:xfrm>
      </p:grpSpPr>
      <p:pic>
        <p:nvPicPr>
          <p:cNvPr id="131" name="Google Shape;131;p13"/>
          <p:cNvPicPr preferRelativeResize="0"/>
          <p:nvPr/>
        </p:nvPicPr>
        <p:blipFill rotWithShape="1">
          <a:blip r:embed="rId2">
            <a:alphaModFix/>
          </a:blip>
          <a:srcRect t="22836" r="655" b="21288"/>
          <a:stretch/>
        </p:blipFill>
        <p:spPr>
          <a:xfrm>
            <a:off x="0" y="0"/>
            <a:ext cx="9143997" cy="5143501"/>
          </a:xfrm>
          <a:prstGeom prst="rect">
            <a:avLst/>
          </a:prstGeom>
          <a:noFill/>
          <a:ln>
            <a:noFill/>
          </a:ln>
        </p:spPr>
      </p:pic>
      <p:sp>
        <p:nvSpPr>
          <p:cNvPr id="132" name="Google Shape;132;p13"/>
          <p:cNvSpPr txBox="1">
            <a:spLocks noGrp="1"/>
          </p:cNvSpPr>
          <p:nvPr>
            <p:ph type="title"/>
          </p:nvPr>
        </p:nvSpPr>
        <p:spPr>
          <a:xfrm>
            <a:off x="2490450" y="685800"/>
            <a:ext cx="4163100" cy="3771900"/>
          </a:xfrm>
          <a:prstGeom prst="rect">
            <a:avLst/>
          </a:prstGeom>
        </p:spPr>
        <p:txBody>
          <a:bodyPr spcFirstLastPara="1" wrap="square" lIns="91425" tIns="91425" rIns="91425" bIns="91425" anchor="ctr" anchorCtr="0">
            <a:normAutofit/>
          </a:bodyPr>
          <a:lstStyle>
            <a:lvl1pPr lvl="0" algn="ctr">
              <a:lnSpc>
                <a:spcPct val="90000"/>
              </a:lnSpc>
              <a:spcBef>
                <a:spcPts val="0"/>
              </a:spcBef>
              <a:spcAft>
                <a:spcPts val="0"/>
              </a:spcAft>
              <a:buClr>
                <a:schemeClr val="lt1"/>
              </a:buClr>
              <a:buSzPts val="2800"/>
              <a:buFont typeface="Nunito Sans"/>
              <a:buNone/>
              <a:defRPr sz="2800" b="0">
                <a:solidFill>
                  <a:schemeClr val="lt1"/>
                </a:solidFill>
                <a:latin typeface="Nunito Sans"/>
                <a:ea typeface="Nunito Sans"/>
                <a:cs typeface="Nunito Sans"/>
                <a:sym typeface="Nunito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3" name="Google Shape;133;p13"/>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ody (Off White Halftone)">
  <p:cSld name="TITLE_AND_BODY_4">
    <p:spTree>
      <p:nvGrpSpPr>
        <p:cNvPr id="1" name="Shape 134"/>
        <p:cNvGrpSpPr/>
        <p:nvPr/>
      </p:nvGrpSpPr>
      <p:grpSpPr>
        <a:xfrm>
          <a:off x="0" y="0"/>
          <a:ext cx="0" cy="0"/>
          <a:chOff x="0" y="0"/>
          <a:chExt cx="0" cy="0"/>
        </a:xfrm>
      </p:grpSpPr>
      <p:pic>
        <p:nvPicPr>
          <p:cNvPr id="135" name="Google Shape;135;p14"/>
          <p:cNvPicPr preferRelativeResize="0"/>
          <p:nvPr/>
        </p:nvPicPr>
        <p:blipFill rotWithShape="1">
          <a:blip r:embed="rId2">
            <a:alphaModFix/>
          </a:blip>
          <a:srcRect t="21875" b="21875"/>
          <a:stretch/>
        </p:blipFill>
        <p:spPr>
          <a:xfrm>
            <a:off x="0" y="0"/>
            <a:ext cx="9143997" cy="5143501"/>
          </a:xfrm>
          <a:prstGeom prst="rect">
            <a:avLst/>
          </a:prstGeom>
          <a:noFill/>
          <a:ln>
            <a:noFill/>
          </a:ln>
        </p:spPr>
      </p:pic>
      <p:sp>
        <p:nvSpPr>
          <p:cNvPr id="136" name="Google Shape;136;p14"/>
          <p:cNvSpPr txBox="1">
            <a:spLocks noGrp="1"/>
          </p:cNvSpPr>
          <p:nvPr>
            <p:ph type="title"/>
          </p:nvPr>
        </p:nvSpPr>
        <p:spPr>
          <a:xfrm>
            <a:off x="457200" y="414615"/>
            <a:ext cx="8229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7" name="Google Shape;137;p1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8" name="Google Shape;138;p14"/>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lvl1pPr lvl="0" algn="r">
              <a:buNone/>
              <a:defRPr sz="1000">
                <a:solidFill>
                  <a:schemeClr val="accent1"/>
                </a:solidFill>
                <a:latin typeface="Nunito Sans Light"/>
                <a:ea typeface="Nunito Sans Light"/>
                <a:cs typeface="Nunito Sans Light"/>
                <a:sym typeface="Nunito Sans Light"/>
              </a:defRPr>
            </a:lvl1pPr>
            <a:lvl2pPr lvl="1" algn="r">
              <a:buNone/>
              <a:defRPr sz="1000">
                <a:solidFill>
                  <a:schemeClr val="accent1"/>
                </a:solidFill>
                <a:latin typeface="Nunito Sans Light"/>
                <a:ea typeface="Nunito Sans Light"/>
                <a:cs typeface="Nunito Sans Light"/>
                <a:sym typeface="Nunito Sans Light"/>
              </a:defRPr>
            </a:lvl2pPr>
            <a:lvl3pPr lvl="2" algn="r">
              <a:buNone/>
              <a:defRPr sz="1000">
                <a:solidFill>
                  <a:schemeClr val="accent1"/>
                </a:solidFill>
                <a:latin typeface="Nunito Sans Light"/>
                <a:ea typeface="Nunito Sans Light"/>
                <a:cs typeface="Nunito Sans Light"/>
                <a:sym typeface="Nunito Sans Light"/>
              </a:defRPr>
            </a:lvl3pPr>
            <a:lvl4pPr lvl="3" algn="r">
              <a:buNone/>
              <a:defRPr sz="1000">
                <a:solidFill>
                  <a:schemeClr val="accent1"/>
                </a:solidFill>
                <a:latin typeface="Nunito Sans Light"/>
                <a:ea typeface="Nunito Sans Light"/>
                <a:cs typeface="Nunito Sans Light"/>
                <a:sym typeface="Nunito Sans Light"/>
              </a:defRPr>
            </a:lvl4pPr>
            <a:lvl5pPr lvl="4" algn="r">
              <a:buNone/>
              <a:defRPr sz="1000">
                <a:solidFill>
                  <a:schemeClr val="accent1"/>
                </a:solidFill>
                <a:latin typeface="Nunito Sans Light"/>
                <a:ea typeface="Nunito Sans Light"/>
                <a:cs typeface="Nunito Sans Light"/>
                <a:sym typeface="Nunito Sans Light"/>
              </a:defRPr>
            </a:lvl5pPr>
            <a:lvl6pPr lvl="5" algn="r">
              <a:buNone/>
              <a:defRPr sz="1000">
                <a:solidFill>
                  <a:schemeClr val="accent1"/>
                </a:solidFill>
                <a:latin typeface="Nunito Sans Light"/>
                <a:ea typeface="Nunito Sans Light"/>
                <a:cs typeface="Nunito Sans Light"/>
                <a:sym typeface="Nunito Sans Light"/>
              </a:defRPr>
            </a:lvl6pPr>
            <a:lvl7pPr lvl="6" algn="r">
              <a:buNone/>
              <a:defRPr sz="1000">
                <a:solidFill>
                  <a:schemeClr val="accent1"/>
                </a:solidFill>
                <a:latin typeface="Nunito Sans Light"/>
                <a:ea typeface="Nunito Sans Light"/>
                <a:cs typeface="Nunito Sans Light"/>
                <a:sym typeface="Nunito Sans Light"/>
              </a:defRPr>
            </a:lvl7pPr>
            <a:lvl8pPr lvl="7" algn="r">
              <a:buNone/>
              <a:defRPr sz="1000">
                <a:solidFill>
                  <a:schemeClr val="accent1"/>
                </a:solidFill>
                <a:latin typeface="Nunito Sans Light"/>
                <a:ea typeface="Nunito Sans Light"/>
                <a:cs typeface="Nunito Sans Light"/>
                <a:sym typeface="Nunito Sans Light"/>
              </a:defRPr>
            </a:lvl8pPr>
            <a:lvl9pPr lvl="8" algn="r">
              <a:buNone/>
              <a:defRPr sz="1000">
                <a:solidFill>
                  <a:schemeClr val="accent1"/>
                </a:solidFill>
                <a:latin typeface="Nunito Sans Light"/>
                <a:ea typeface="Nunito Sans Light"/>
                <a:cs typeface="Nunito Sans Light"/>
                <a:sym typeface="Nunito Sans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1">
  <p:cSld name="TITLE_ONLY_2">
    <p:spTree>
      <p:nvGrpSpPr>
        <p:cNvPr id="1" name="Shape 139"/>
        <p:cNvGrpSpPr/>
        <p:nvPr/>
      </p:nvGrpSpPr>
      <p:grpSpPr>
        <a:xfrm>
          <a:off x="0" y="0"/>
          <a:ext cx="0" cy="0"/>
          <a:chOff x="0" y="0"/>
          <a:chExt cx="0" cy="0"/>
        </a:xfrm>
      </p:grpSpPr>
      <p:sp>
        <p:nvSpPr>
          <p:cNvPr id="140" name="Google Shape;140;p15"/>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Sans"/>
              <a:ea typeface="Nunito Sans"/>
              <a:cs typeface="Nunito Sans"/>
              <a:sym typeface="Nunito Sans"/>
            </a:endParaRPr>
          </a:p>
        </p:txBody>
      </p:sp>
      <p:sp>
        <p:nvSpPr>
          <p:cNvPr id="141" name="Google Shape;141;p15"/>
          <p:cNvSpPr txBox="1">
            <a:spLocks noGrp="1"/>
          </p:cNvSpPr>
          <p:nvPr>
            <p:ph type="title"/>
          </p:nvPr>
        </p:nvSpPr>
        <p:spPr>
          <a:xfrm>
            <a:off x="1112550" y="1318250"/>
            <a:ext cx="6918900" cy="2026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2800"/>
              <a:buNone/>
              <a:defRPr sz="28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2" name="Google Shape;142;p15"/>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143" name="Google Shape;143;p15"/>
          <p:cNvSpPr txBox="1"/>
          <p:nvPr/>
        </p:nvSpPr>
        <p:spPr>
          <a:xfrm>
            <a:off x="3398550" y="868675"/>
            <a:ext cx="2346900" cy="59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500">
                <a:solidFill>
                  <a:schemeClr val="lt1"/>
                </a:solidFill>
                <a:latin typeface="Nunito Sans ExtraBold"/>
                <a:ea typeface="Nunito Sans ExtraBold"/>
                <a:cs typeface="Nunito Sans ExtraBold"/>
                <a:sym typeface="Nunito Sans ExtraBold"/>
              </a:rPr>
              <a:t>“</a:t>
            </a:r>
            <a:endParaRPr sz="7500">
              <a:solidFill>
                <a:schemeClr val="lt1"/>
              </a:solidFill>
              <a:latin typeface="Nunito Sans ExtraBold"/>
              <a:ea typeface="Nunito Sans ExtraBold"/>
              <a:cs typeface="Nunito Sans ExtraBold"/>
              <a:sym typeface="Nunito Sans ExtraBold"/>
            </a:endParaRPr>
          </a:p>
        </p:txBody>
      </p:sp>
      <p:cxnSp>
        <p:nvCxnSpPr>
          <p:cNvPr id="144" name="Google Shape;144;p15"/>
          <p:cNvCxnSpPr/>
          <p:nvPr/>
        </p:nvCxnSpPr>
        <p:spPr>
          <a:xfrm>
            <a:off x="0" y="1021075"/>
            <a:ext cx="4274700" cy="0"/>
          </a:xfrm>
          <a:prstGeom prst="straightConnector1">
            <a:avLst/>
          </a:prstGeom>
          <a:noFill/>
          <a:ln w="19050" cap="flat" cmpd="sng">
            <a:solidFill>
              <a:schemeClr val="dk2"/>
            </a:solidFill>
            <a:prstDash val="solid"/>
            <a:round/>
            <a:headEnd type="none" w="med" len="med"/>
            <a:tailEnd type="none" w="med" len="med"/>
          </a:ln>
        </p:spPr>
      </p:cxnSp>
      <p:cxnSp>
        <p:nvCxnSpPr>
          <p:cNvPr id="145" name="Google Shape;145;p15"/>
          <p:cNvCxnSpPr/>
          <p:nvPr/>
        </p:nvCxnSpPr>
        <p:spPr>
          <a:xfrm>
            <a:off x="0" y="4137650"/>
            <a:ext cx="9159000" cy="0"/>
          </a:xfrm>
          <a:prstGeom prst="straightConnector1">
            <a:avLst/>
          </a:prstGeom>
          <a:noFill/>
          <a:ln w="19050" cap="flat" cmpd="sng">
            <a:solidFill>
              <a:schemeClr val="dk2"/>
            </a:solidFill>
            <a:prstDash val="solid"/>
            <a:round/>
            <a:headEnd type="none" w="med" len="med"/>
            <a:tailEnd type="none" w="med" len="med"/>
          </a:ln>
        </p:spPr>
      </p:cxnSp>
      <p:cxnSp>
        <p:nvCxnSpPr>
          <p:cNvPr id="146" name="Google Shape;146;p15"/>
          <p:cNvCxnSpPr/>
          <p:nvPr/>
        </p:nvCxnSpPr>
        <p:spPr>
          <a:xfrm>
            <a:off x="4892050" y="1021075"/>
            <a:ext cx="4251900" cy="0"/>
          </a:xfrm>
          <a:prstGeom prst="straightConnector1">
            <a:avLst/>
          </a:prstGeom>
          <a:noFill/>
          <a:ln w="19050" cap="flat" cmpd="sng">
            <a:solidFill>
              <a:schemeClr val="dk2"/>
            </a:solidFill>
            <a:prstDash val="solid"/>
            <a:round/>
            <a:headEnd type="none" w="med" len="med"/>
            <a:tailEnd type="none" w="med" len="med"/>
          </a:ln>
        </p:spPr>
      </p:cxnSp>
      <p:sp>
        <p:nvSpPr>
          <p:cNvPr id="147" name="Google Shape;147;p15"/>
          <p:cNvSpPr txBox="1">
            <a:spLocks noGrp="1"/>
          </p:cNvSpPr>
          <p:nvPr>
            <p:ph type="subTitle" idx="1"/>
          </p:nvPr>
        </p:nvSpPr>
        <p:spPr>
          <a:xfrm>
            <a:off x="1112550" y="3474725"/>
            <a:ext cx="6934200" cy="5409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1400"/>
              <a:buNone/>
              <a:defRPr sz="1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ody (Off Black Halftone)">
  <p:cSld name="TITLE_AND_BODY_1_1">
    <p:spTree>
      <p:nvGrpSpPr>
        <p:cNvPr id="1" name="Shape 148"/>
        <p:cNvGrpSpPr/>
        <p:nvPr/>
      </p:nvGrpSpPr>
      <p:grpSpPr>
        <a:xfrm>
          <a:off x="0" y="0"/>
          <a:ext cx="0" cy="0"/>
          <a:chOff x="0" y="0"/>
          <a:chExt cx="0" cy="0"/>
        </a:xfrm>
      </p:grpSpPr>
      <p:pic>
        <p:nvPicPr>
          <p:cNvPr id="149" name="Google Shape;149;p16"/>
          <p:cNvPicPr preferRelativeResize="0"/>
          <p:nvPr/>
        </p:nvPicPr>
        <p:blipFill rotWithShape="1">
          <a:blip r:embed="rId2">
            <a:alphaModFix/>
          </a:blip>
          <a:srcRect t="22836" r="655" b="21288"/>
          <a:stretch/>
        </p:blipFill>
        <p:spPr>
          <a:xfrm>
            <a:off x="0" y="0"/>
            <a:ext cx="9143997" cy="5143501"/>
          </a:xfrm>
          <a:prstGeom prst="rect">
            <a:avLst/>
          </a:prstGeom>
          <a:noFill/>
          <a:ln>
            <a:noFill/>
          </a:ln>
        </p:spPr>
      </p:pic>
      <p:sp>
        <p:nvSpPr>
          <p:cNvPr id="150" name="Google Shape;150;p16"/>
          <p:cNvSpPr txBox="1">
            <a:spLocks noGrp="1"/>
          </p:cNvSpPr>
          <p:nvPr>
            <p:ph type="title"/>
          </p:nvPr>
        </p:nvSpPr>
        <p:spPr>
          <a:xfrm>
            <a:off x="457200" y="414615"/>
            <a:ext cx="82296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51" name="Google Shape;151;p16"/>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152" name="Google Shape;152;p16"/>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lvl1pPr lvl="0" algn="r">
              <a:buNone/>
              <a:defRPr sz="1000">
                <a:solidFill>
                  <a:schemeClr val="lt1"/>
                </a:solidFill>
                <a:latin typeface="Nunito Sans Light"/>
                <a:ea typeface="Nunito Sans Light"/>
                <a:cs typeface="Nunito Sans Light"/>
                <a:sym typeface="Nunito Sans Light"/>
              </a:defRPr>
            </a:lvl1pPr>
            <a:lvl2pPr lvl="1" algn="r">
              <a:buNone/>
              <a:defRPr sz="1000">
                <a:solidFill>
                  <a:schemeClr val="lt1"/>
                </a:solidFill>
                <a:latin typeface="Nunito Sans Light"/>
                <a:ea typeface="Nunito Sans Light"/>
                <a:cs typeface="Nunito Sans Light"/>
                <a:sym typeface="Nunito Sans Light"/>
              </a:defRPr>
            </a:lvl2pPr>
            <a:lvl3pPr lvl="2" algn="r">
              <a:buNone/>
              <a:defRPr sz="1000">
                <a:solidFill>
                  <a:schemeClr val="lt1"/>
                </a:solidFill>
                <a:latin typeface="Nunito Sans Light"/>
                <a:ea typeface="Nunito Sans Light"/>
                <a:cs typeface="Nunito Sans Light"/>
                <a:sym typeface="Nunito Sans Light"/>
              </a:defRPr>
            </a:lvl3pPr>
            <a:lvl4pPr lvl="3" algn="r">
              <a:buNone/>
              <a:defRPr sz="1000">
                <a:solidFill>
                  <a:schemeClr val="lt1"/>
                </a:solidFill>
                <a:latin typeface="Nunito Sans Light"/>
                <a:ea typeface="Nunito Sans Light"/>
                <a:cs typeface="Nunito Sans Light"/>
                <a:sym typeface="Nunito Sans Light"/>
              </a:defRPr>
            </a:lvl4pPr>
            <a:lvl5pPr lvl="4" algn="r">
              <a:buNone/>
              <a:defRPr sz="1000">
                <a:solidFill>
                  <a:schemeClr val="lt1"/>
                </a:solidFill>
                <a:latin typeface="Nunito Sans Light"/>
                <a:ea typeface="Nunito Sans Light"/>
                <a:cs typeface="Nunito Sans Light"/>
                <a:sym typeface="Nunito Sans Light"/>
              </a:defRPr>
            </a:lvl5pPr>
            <a:lvl6pPr lvl="5" algn="r">
              <a:buNone/>
              <a:defRPr sz="1000">
                <a:solidFill>
                  <a:schemeClr val="lt1"/>
                </a:solidFill>
                <a:latin typeface="Nunito Sans Light"/>
                <a:ea typeface="Nunito Sans Light"/>
                <a:cs typeface="Nunito Sans Light"/>
                <a:sym typeface="Nunito Sans Light"/>
              </a:defRPr>
            </a:lvl6pPr>
            <a:lvl7pPr lvl="6" algn="r">
              <a:buNone/>
              <a:defRPr sz="1000">
                <a:solidFill>
                  <a:schemeClr val="lt1"/>
                </a:solidFill>
                <a:latin typeface="Nunito Sans Light"/>
                <a:ea typeface="Nunito Sans Light"/>
                <a:cs typeface="Nunito Sans Light"/>
                <a:sym typeface="Nunito Sans Light"/>
              </a:defRPr>
            </a:lvl7pPr>
            <a:lvl8pPr lvl="7" algn="r">
              <a:buNone/>
              <a:defRPr sz="1000">
                <a:solidFill>
                  <a:schemeClr val="lt1"/>
                </a:solidFill>
                <a:latin typeface="Nunito Sans Light"/>
                <a:ea typeface="Nunito Sans Light"/>
                <a:cs typeface="Nunito Sans Light"/>
                <a:sym typeface="Nunito Sans Light"/>
              </a:defRPr>
            </a:lvl8pPr>
            <a:lvl9pPr lvl="8" algn="r">
              <a:buNone/>
              <a:defRPr sz="1000">
                <a:solidFill>
                  <a:schemeClr val="lt1"/>
                </a:solidFill>
                <a:latin typeface="Nunito Sans Light"/>
                <a:ea typeface="Nunito Sans Light"/>
                <a:cs typeface="Nunito Sans Light"/>
                <a:sym typeface="Nunito Sans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SEB Project Presentation </a:t>
            </a:r>
            <a:br>
              <a:rPr lang="en" dirty="0"/>
            </a:br>
            <a:r>
              <a:rPr lang="en" dirty="0"/>
              <a:t>Unit 1</a:t>
            </a:r>
            <a:endParaRPr dirty="0"/>
          </a:p>
        </p:txBody>
      </p:sp>
      <p:sp>
        <p:nvSpPr>
          <p:cNvPr id="158" name="Google Shape;158;p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7 April 2025</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788019" y="394009"/>
            <a:ext cx="7936883" cy="4148253"/>
          </a:xfrm>
          <a:prstGeom prst="rect">
            <a:avLst/>
          </a:prstGeom>
        </p:spPr>
        <p:txBody>
          <a:bodyPr spcFirstLastPara="1" wrap="square" lIns="91425" tIns="91425" rIns="91425" bIns="91425" anchor="ctr" anchorCtr="0">
            <a:normAutofit/>
          </a:bodyPr>
          <a:lstStyle/>
          <a:p>
            <a:pPr marL="0" lvl="0" indent="0" algn="ctr" rtl="0">
              <a:lnSpc>
                <a:spcPct val="95000"/>
              </a:lnSpc>
              <a:spcBef>
                <a:spcPts val="0"/>
              </a:spcBef>
              <a:spcAft>
                <a:spcPts val="0"/>
              </a:spcAft>
              <a:buNone/>
            </a:pPr>
            <a:r>
              <a:rPr lang="en" sz="2700" dirty="0">
                <a:solidFill>
                  <a:schemeClr val="accent4"/>
                </a:solidFill>
                <a:latin typeface="Besley Medium"/>
                <a:ea typeface="Besley Medium"/>
                <a:cs typeface="Besley Medium"/>
                <a:sym typeface="Besley Medium"/>
              </a:rPr>
              <a:t>Just Math It</a:t>
            </a:r>
            <a:br>
              <a:rPr lang="en" sz="2700" dirty="0">
                <a:solidFill>
                  <a:schemeClr val="accent4"/>
                </a:solidFill>
                <a:latin typeface="Besley Medium"/>
                <a:ea typeface="Besley Medium"/>
                <a:cs typeface="Besley Medium"/>
                <a:sym typeface="Besley Medium"/>
              </a:rPr>
            </a:br>
            <a:endParaRPr sz="2700" dirty="0">
              <a:solidFill>
                <a:schemeClr val="accent4"/>
              </a:solidFill>
              <a:latin typeface="Besley Medium"/>
              <a:ea typeface="Besley Medium"/>
              <a:cs typeface="Besley Medium"/>
              <a:sym typeface="Besley Medium"/>
            </a:endParaRPr>
          </a:p>
          <a:p>
            <a:pPr marL="0" lvl="0" indent="0" algn="ctr" rtl="0">
              <a:lnSpc>
                <a:spcPct val="95000"/>
              </a:lnSpc>
              <a:spcBef>
                <a:spcPts val="0"/>
              </a:spcBef>
              <a:spcAft>
                <a:spcPts val="0"/>
              </a:spcAft>
              <a:buNone/>
            </a:pPr>
            <a:r>
              <a:rPr lang="en" sz="2400" dirty="0">
                <a:latin typeface="Besley Medium"/>
                <a:ea typeface="Besley Medium"/>
                <a:cs typeface="Besley Medium"/>
                <a:sym typeface="Besley Medium"/>
              </a:rPr>
              <a:t>The inspiration behind this game was to instill the interest of maths and basic computer skills in young children by incorporating simple maths equations with handling of keypad/mouse.</a:t>
            </a:r>
            <a:br>
              <a:rPr lang="en" sz="2400" dirty="0">
                <a:latin typeface="Besley Medium"/>
                <a:ea typeface="Besley Medium"/>
                <a:cs typeface="Besley Medium"/>
                <a:sym typeface="Besley Medium"/>
              </a:rPr>
            </a:br>
            <a:br>
              <a:rPr lang="en" sz="2400" dirty="0">
                <a:latin typeface="Besley Medium"/>
                <a:ea typeface="Besley Medium"/>
                <a:cs typeface="Besley Medium"/>
                <a:sym typeface="Besley Medium"/>
              </a:rPr>
            </a:br>
            <a:endParaRPr sz="2400" dirty="0">
              <a:latin typeface="Besley Medium"/>
              <a:ea typeface="Besley Medium"/>
              <a:cs typeface="Besley Medium"/>
              <a:sym typeface="Besley Medium"/>
            </a:endParaRPr>
          </a:p>
        </p:txBody>
      </p:sp>
      <p:sp>
        <p:nvSpPr>
          <p:cNvPr id="164" name="Google Shape;164;p18"/>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457200" y="414615"/>
            <a:ext cx="82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0000FF"/>
                </a:solidFill>
              </a:rPr>
              <a:t>Tech Stack</a:t>
            </a:r>
            <a:endParaRPr dirty="0">
              <a:solidFill>
                <a:srgbClr val="0000FF"/>
              </a:solidFill>
            </a:endParaRPr>
          </a:p>
        </p:txBody>
      </p:sp>
      <p:sp>
        <p:nvSpPr>
          <p:cNvPr id="173" name="Google Shape;173;p19"/>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2" name="Google Shape;172;p19">
            <a:extLst>
              <a:ext uri="{FF2B5EF4-FFF2-40B4-BE49-F238E27FC236}">
                <a16:creationId xmlns:a16="http://schemas.microsoft.com/office/drawing/2014/main" id="{EFB54158-0E08-A87A-95AC-41EBF8B17B4B}"/>
              </a:ext>
            </a:extLst>
          </p:cNvPr>
          <p:cNvSpPr txBox="1">
            <a:spLocks/>
          </p:cNvSpPr>
          <p:nvPr/>
        </p:nvSpPr>
        <p:spPr>
          <a:xfrm>
            <a:off x="297366" y="987315"/>
            <a:ext cx="5884200"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285750" indent="-285750"/>
            <a:r>
              <a:rPr lang="en-US" sz="2800" b="1" dirty="0">
                <a:solidFill>
                  <a:schemeClr val="accent1"/>
                </a:solidFill>
              </a:rPr>
              <a:t>JavaScript</a:t>
            </a:r>
          </a:p>
          <a:p>
            <a:pPr marL="285750" indent="-285750"/>
            <a:r>
              <a:rPr lang="en-US" sz="2800" b="1" dirty="0">
                <a:solidFill>
                  <a:schemeClr val="accent1"/>
                </a:solidFill>
              </a:rPr>
              <a:t>HTML</a:t>
            </a:r>
          </a:p>
          <a:p>
            <a:pPr marL="285750" indent="-285750"/>
            <a:r>
              <a:rPr lang="en-US" sz="2800" b="1" dirty="0">
                <a:solidFill>
                  <a:schemeClr val="accent1"/>
                </a:solidFill>
              </a:rPr>
              <a:t>CSS</a:t>
            </a:r>
            <a:endParaRPr lang="en-US" sz="28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457200" y="414615"/>
            <a:ext cx="82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FF"/>
                </a:solidFill>
              </a:rPr>
              <a:t>The Planning Process</a:t>
            </a:r>
            <a:endParaRPr>
              <a:solidFill>
                <a:srgbClr val="0000FF"/>
              </a:solidFill>
            </a:endParaRPr>
          </a:p>
        </p:txBody>
      </p:sp>
      <p:sp>
        <p:nvSpPr>
          <p:cNvPr id="180" name="Google Shape;180;p20"/>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2" name="Google Shape;179;p20">
            <a:extLst>
              <a:ext uri="{FF2B5EF4-FFF2-40B4-BE49-F238E27FC236}">
                <a16:creationId xmlns:a16="http://schemas.microsoft.com/office/drawing/2014/main" id="{CEE6B54D-3948-B0F6-AD53-5825F8649ACF}"/>
              </a:ext>
            </a:extLst>
          </p:cNvPr>
          <p:cNvSpPr txBox="1">
            <a:spLocks/>
          </p:cNvSpPr>
          <p:nvPr/>
        </p:nvSpPr>
        <p:spPr>
          <a:xfrm>
            <a:off x="327102" y="987315"/>
            <a:ext cx="6087600"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285750" indent="-285750"/>
            <a:r>
              <a:rPr lang="en-US" sz="1400" dirty="0">
                <a:solidFill>
                  <a:schemeClr val="tx1"/>
                </a:solidFill>
              </a:rPr>
              <a:t>Outlined the general flow of the game (difficulty level, layout, user input)</a:t>
            </a:r>
          </a:p>
          <a:p>
            <a:pPr marL="342900" indent="-342900"/>
            <a:r>
              <a:rPr lang="en-US" sz="1400" dirty="0">
                <a:solidFill>
                  <a:schemeClr val="tx1"/>
                </a:solidFill>
              </a:rPr>
              <a:t>Created a wireframe diagram on user interface of the game</a:t>
            </a:r>
          </a:p>
          <a:p>
            <a:pPr marL="342900" indent="-342900"/>
            <a:r>
              <a:rPr lang="en-US" sz="1400" dirty="0">
                <a:solidFill>
                  <a:schemeClr val="tx1"/>
                </a:solidFill>
              </a:rPr>
              <a:t>Created “containers” for different segments of the game</a:t>
            </a:r>
          </a:p>
          <a:p>
            <a:pPr marL="342900" indent="-342900"/>
            <a:r>
              <a:rPr lang="en-US" sz="1400" dirty="0">
                <a:solidFill>
                  <a:schemeClr val="tx1"/>
                </a:solidFill>
              </a:rPr>
              <a:t>Created the functions to generate questions using the 4 operators</a:t>
            </a:r>
          </a:p>
          <a:p>
            <a:pPr marL="342900" indent="-342900"/>
            <a:r>
              <a:rPr lang="en-US" sz="1400" dirty="0">
                <a:solidFill>
                  <a:schemeClr val="tx1"/>
                </a:solidFill>
              </a:rPr>
              <a:t>Created the function to define the difficulty level</a:t>
            </a:r>
          </a:p>
          <a:p>
            <a:pPr marL="342900" indent="-342900"/>
            <a:r>
              <a:rPr lang="en-US" sz="1400" dirty="0">
                <a:solidFill>
                  <a:schemeClr val="tx1"/>
                </a:solidFill>
              </a:rPr>
              <a:t>Created the function to link the difficulty level to generate the problem equations</a:t>
            </a:r>
          </a:p>
          <a:p>
            <a:pPr marL="342900" indent="-342900"/>
            <a:r>
              <a:rPr lang="en-US" sz="1400" dirty="0">
                <a:solidFill>
                  <a:schemeClr val="tx1"/>
                </a:solidFill>
              </a:rPr>
              <a:t>Created the function to drag and drop the answer instead of just clicking</a:t>
            </a:r>
          </a:p>
          <a:p>
            <a:pPr marL="342900" indent="-342900"/>
            <a:r>
              <a:rPr lang="en-US" sz="1400" dirty="0">
                <a:solidFill>
                  <a:schemeClr val="tx1"/>
                </a:solidFill>
              </a:rPr>
              <a:t>Finalize appearance of game by adjusting borders, font and background colors</a:t>
            </a:r>
          </a:p>
          <a:p>
            <a:pPr marL="342900" indent="-342900">
              <a:buFont typeface="Lato"/>
              <a:buAutoNum type="arabicPeriod"/>
            </a:pPr>
            <a:endParaRPr lang="en-US" sz="1400" dirty="0">
              <a:solidFill>
                <a:schemeClr val="dk1"/>
              </a:solidFill>
            </a:endParaRPr>
          </a:p>
          <a:p>
            <a:pPr marL="342900" indent="-342900">
              <a:buFont typeface="Lato"/>
              <a:buAutoNum type="arabicPeriod"/>
            </a:pPr>
            <a:endParaRPr lang="en-US" sz="14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2490450" y="685800"/>
            <a:ext cx="4163100" cy="3771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Demo and Codes</a:t>
            </a:r>
            <a:endParaRPr/>
          </a:p>
        </p:txBody>
      </p:sp>
      <p:sp>
        <p:nvSpPr>
          <p:cNvPr id="186" name="Google Shape;186;p21"/>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457200" y="414615"/>
            <a:ext cx="82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 learnt</a:t>
            </a:r>
            <a:endParaRPr/>
          </a:p>
        </p:txBody>
      </p:sp>
      <p:sp>
        <p:nvSpPr>
          <p:cNvPr id="194" name="Google Shape;194;p22"/>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2" name="Google Shape;193;p22">
            <a:extLst>
              <a:ext uri="{FF2B5EF4-FFF2-40B4-BE49-F238E27FC236}">
                <a16:creationId xmlns:a16="http://schemas.microsoft.com/office/drawing/2014/main" id="{1391A365-DD24-AC25-ACF5-07943C898121}"/>
              </a:ext>
            </a:extLst>
          </p:cNvPr>
          <p:cNvSpPr txBox="1">
            <a:spLocks/>
          </p:cNvSpPr>
          <p:nvPr/>
        </p:nvSpPr>
        <p:spPr>
          <a:xfrm>
            <a:off x="193287" y="1055188"/>
            <a:ext cx="7679473"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buFont typeface="Lato"/>
              <a:buNone/>
            </a:pPr>
            <a:r>
              <a:rPr lang="en-US" sz="1600" b="1" u="sng" dirty="0"/>
              <a:t>Things I learned from this project:</a:t>
            </a:r>
          </a:p>
          <a:p>
            <a:pPr marL="285750" indent="-285750"/>
            <a:r>
              <a:rPr lang="en-US" sz="1600" b="1" dirty="0"/>
              <a:t>Drag and drop function</a:t>
            </a:r>
          </a:p>
          <a:p>
            <a:pPr marL="285750" indent="-285750"/>
            <a:r>
              <a:rPr lang="en-US" sz="1600" b="1" dirty="0"/>
              <a:t>‘Hide’ and ‘Show’ </a:t>
            </a:r>
          </a:p>
          <a:p>
            <a:pPr marL="285750" indent="-285750"/>
            <a:r>
              <a:rPr lang="en-US" sz="1600" b="1" dirty="0"/>
              <a:t>Alot of planning and coding for such a simple game</a:t>
            </a:r>
          </a:p>
          <a:p>
            <a:pPr marL="285750" indent="-285750"/>
            <a:endParaRPr lang="en-US" sz="1600" b="1" dirty="0"/>
          </a:p>
          <a:p>
            <a:pPr marL="0" indent="0">
              <a:buNone/>
            </a:pPr>
            <a:endParaRPr lang="en-US" sz="1600" b="1" dirty="0"/>
          </a:p>
          <a:p>
            <a:pPr marL="0" indent="0">
              <a:buNone/>
            </a:pPr>
            <a:r>
              <a:rPr lang="en-US" sz="1600" b="1" u="sng" dirty="0"/>
              <a:t>What could I have done differently:</a:t>
            </a:r>
          </a:p>
          <a:p>
            <a:pPr marL="285750" indent="-285750"/>
            <a:r>
              <a:rPr lang="en-US" sz="1600" dirty="0"/>
              <a:t>Make use of online information more frequently</a:t>
            </a:r>
          </a:p>
          <a:p>
            <a:pPr marL="285750" indent="-285750"/>
            <a:r>
              <a:rPr lang="en-US" sz="1600" dirty="0"/>
              <a:t>Never underestimate the task of designing the appearance of the game</a:t>
            </a:r>
          </a:p>
          <a:p>
            <a:pPr marL="285750" indent="-285750"/>
            <a:r>
              <a:rPr lang="en-US" sz="1600" dirty="0"/>
              <a:t>Explore further to make the appearance of game more appealing</a:t>
            </a:r>
          </a:p>
          <a:p>
            <a:pPr marL="285750" indent="-285750"/>
            <a:endParaRPr lang="en-US" b="1" u="sng" dirty="0"/>
          </a:p>
          <a:p>
            <a:pPr marL="0" indent="0">
              <a:buNone/>
            </a:pPr>
            <a:endParaRPr lang="en-US" b="1" dirty="0"/>
          </a:p>
          <a:p>
            <a:pPr marL="285750" indent="-285750"/>
            <a:endParaRPr lang="en-US" b="1" dirty="0"/>
          </a:p>
          <a:p>
            <a:pPr marL="285750" indent="-285750"/>
            <a:endParaRPr lang="en-US"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220</Words>
  <Application>Microsoft Office PowerPoint</Application>
  <PresentationFormat>On-screen Show (16:9)</PresentationFormat>
  <Paragraphs>36</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Montserrat</vt:lpstr>
      <vt:lpstr>Nunito Sans ExtraBold</vt:lpstr>
      <vt:lpstr>Lato</vt:lpstr>
      <vt:lpstr>Nunito Sans Light</vt:lpstr>
      <vt:lpstr>Besley Medium</vt:lpstr>
      <vt:lpstr>Nunito Sans</vt:lpstr>
      <vt:lpstr>Arial</vt:lpstr>
      <vt:lpstr>Focus</vt:lpstr>
      <vt:lpstr>SEB Project Presentation  Unit 1</vt:lpstr>
      <vt:lpstr>Just Math It  The inspiration behind this game was to instill the interest of maths and basic computer skills in young children by incorporating simple maths equations with handling of keypad/mouse.  </vt:lpstr>
      <vt:lpstr>Tech Stack</vt:lpstr>
      <vt:lpstr>The Planning Process</vt:lpstr>
      <vt:lpstr>Demo and Codes</vt:lpstr>
      <vt:lpstr>What I learnt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Siti Fairuz</dc:creator>
  <cp:lastModifiedBy>Siti Fairuz</cp:lastModifiedBy>
  <cp:revision>1</cp:revision>
  <dcterms:modified xsi:type="dcterms:W3CDTF">2025-04-06T20:48:57Z</dcterms:modified>
</cp:coreProperties>
</file>