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434" autoAdjust="0"/>
  </p:normalViewPr>
  <p:slideViewPr>
    <p:cSldViewPr snapToGrid="0" showGuides="1">
      <p:cViewPr varScale="1">
        <p:scale>
          <a:sx n="86" d="100"/>
          <a:sy n="86" d="100"/>
        </p:scale>
        <p:origin x="394" y="48"/>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1/18/2024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1/18/2024</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p:txBody>
          <a:bodyPr/>
          <a:lstStyle/>
          <a:p>
            <a:r>
              <a:rPr lang="en-US" b="1" dirty="0"/>
              <a:t>Name :</a:t>
            </a:r>
            <a:endParaRPr lang="en-IN" b="1" i="1" dirty="0">
              <a:solidFill>
                <a:schemeClr val="accent6"/>
              </a:solidFill>
            </a:endParaRPr>
          </a:p>
        </p:txBody>
      </p:sp>
      <p:sp>
        <p:nvSpPr>
          <p:cNvPr id="5" name="Content Placeholder 4"/>
          <p:cNvSpPr>
            <a:spLocks noGrp="1"/>
          </p:cNvSpPr>
          <p:nvPr>
            <p:ph idx="1"/>
          </p:nvPr>
        </p:nvSpPr>
        <p:spPr>
          <a:xfrm>
            <a:off x="228882" y="1017511"/>
            <a:ext cx="1835106" cy="765405"/>
          </a:xfrm>
        </p:spPr>
        <p:txBody>
          <a:bodyPr/>
          <a:lstStyle/>
          <a:p>
            <a:r>
              <a:rPr lang="en-US" dirty="0"/>
              <a:t>Insert Photograph</a:t>
            </a:r>
          </a:p>
        </p:txBody>
      </p:sp>
      <p:sp>
        <p:nvSpPr>
          <p:cNvPr id="14" name="Rectangle 13"/>
          <p:cNvSpPr/>
          <p:nvPr/>
        </p:nvSpPr>
        <p:spPr>
          <a:xfrm>
            <a:off x="259691" y="3075942"/>
            <a:ext cx="1980000" cy="2530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Qualifications</a:t>
            </a:r>
          </a:p>
        </p:txBody>
      </p:sp>
      <p:sp>
        <p:nvSpPr>
          <p:cNvPr id="15" name="Rectangle 14"/>
          <p:cNvSpPr/>
          <p:nvPr/>
        </p:nvSpPr>
        <p:spPr>
          <a:xfrm>
            <a:off x="274189" y="3413549"/>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r>
              <a:rPr lang="en-US" sz="1000" dirty="0">
                <a:solidFill>
                  <a:schemeClr val="tx1">
                    <a:lumMod val="65000"/>
                    <a:lumOff val="35000"/>
                  </a:schemeClr>
                </a:solidFill>
              </a:rPr>
              <a:t>M.C.A : Pune University</a:t>
            </a:r>
          </a:p>
          <a:p>
            <a:pPr marL="169069" lvl="1" indent="-169069" eaLnBrk="0" hangingPunct="0">
              <a:buClr>
                <a:srgbClr val="53565A"/>
              </a:buClr>
              <a:buSzPct val="70000"/>
              <a:buFont typeface="Arial" pitchFamily="34" charset="0"/>
              <a:buChar char="►"/>
              <a:defRPr/>
            </a:pPr>
            <a:r>
              <a:rPr lang="en-US" sz="1000" dirty="0">
                <a:solidFill>
                  <a:schemeClr val="tx1">
                    <a:lumMod val="65000"/>
                    <a:lumOff val="35000"/>
                  </a:schemeClr>
                </a:solidFill>
              </a:rPr>
              <a:t>BCS: Wadia College</a:t>
            </a:r>
          </a:p>
        </p:txBody>
      </p:sp>
      <p:sp>
        <p:nvSpPr>
          <p:cNvPr id="16" name="Rectangle 15"/>
          <p:cNvSpPr/>
          <p:nvPr/>
        </p:nvSpPr>
        <p:spPr>
          <a:xfrm>
            <a:off x="2400983" y="1101086"/>
            <a:ext cx="9205542" cy="22195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r>
              <a:rPr lang="en-ZA" sz="1000" dirty="0">
                <a:solidFill>
                  <a:prstClr val="black"/>
                </a:solidFill>
              </a:rPr>
              <a:t> </a:t>
            </a:r>
            <a:r>
              <a:rPr lang="en-ZA" sz="1000" b="1" u="sng" dirty="0">
                <a:solidFill>
                  <a:prstClr val="black"/>
                </a:solidFill>
                <a:highlight>
                  <a:srgbClr val="FFFF00"/>
                </a:highlight>
              </a:rPr>
              <a:t>Overall years of experience </a:t>
            </a:r>
            <a:r>
              <a:rPr lang="en-ZA" sz="1000" dirty="0">
                <a:solidFill>
                  <a:prstClr val="black"/>
                </a:solidFill>
              </a:rPr>
              <a:t>:Vinayak has 9+ years of Professional experience and has worked on various retail segment e-commerce B2B and B2C implementations . Worked on projects that cover different inventory models, external inventory across sectors from retail to manufacturing. </a:t>
            </a:r>
          </a:p>
          <a:p>
            <a:pPr marL="171450" indent="-171450">
              <a:buFont typeface="Arial" panose="020B0604020202020204" pitchFamily="34" charset="0"/>
              <a:buChar char="•"/>
            </a:pPr>
            <a:r>
              <a:rPr lang="en-ZA" sz="1000" dirty="0">
                <a:solidFill>
                  <a:prstClr val="black"/>
                </a:solidFill>
              </a:rPr>
              <a:t>Well acquainted in </a:t>
            </a:r>
            <a:r>
              <a:rPr lang="en-US" sz="1000" dirty="0">
                <a:solidFill>
                  <a:prstClr val="black"/>
                </a:solidFill>
              </a:rPr>
              <a:t>Management Center , Accelerator, Marketing Spots </a:t>
            </a:r>
            <a:r>
              <a:rPr lang="en-ZA" sz="1000" dirty="0">
                <a:solidFill>
                  <a:prstClr val="black"/>
                </a:solidFill>
              </a:rPr>
              <a:t>creating templates, </a:t>
            </a:r>
            <a:r>
              <a:rPr lang="en-US" sz="1000" dirty="0">
                <a:solidFill>
                  <a:prstClr val="black"/>
                </a:solidFill>
              </a:rPr>
              <a:t>schemas, customized onboarding client’s and suppliers , through web and bring your own device channels apart from the Data Loads. </a:t>
            </a:r>
          </a:p>
          <a:p>
            <a:pPr marL="171450" indent="-171450">
              <a:buFont typeface="Arial" panose="020B0604020202020204" pitchFamily="34" charset="0"/>
              <a:buChar char="•"/>
            </a:pPr>
            <a:r>
              <a:rPr lang="en-US" sz="1000" dirty="0">
                <a:solidFill>
                  <a:prstClr val="black"/>
                </a:solidFill>
              </a:rPr>
              <a:t>Having good understanding of SDLC and STLC and well versed with similar admin store publishing service integrations , margin and pricing calculations with calcodes. Handled UI and UX related issues faced using grunt.​</a:t>
            </a:r>
          </a:p>
          <a:p>
            <a:pPr marL="171450" indent="-171450">
              <a:buFont typeface="Arial" panose="020B0604020202020204" pitchFamily="34" charset="0"/>
              <a:buChar char="•"/>
            </a:pPr>
            <a:r>
              <a:rPr lang="en-US" sz="1000" dirty="0">
                <a:solidFill>
                  <a:schemeClr val="tx1"/>
                </a:solidFill>
                <a:ea typeface="+mn-lt"/>
                <a:cs typeface="+mn-lt"/>
              </a:rPr>
              <a:t>Test Search functionalities that involve filter facet, activity promotion and discount processing order. Also functional to establish BPM based scheduling order to the backed.</a:t>
            </a:r>
          </a:p>
          <a:p>
            <a:pPr marL="171450" indent="-171450">
              <a:buFont typeface="Arial" panose="020B0604020202020204" pitchFamily="34" charset="0"/>
              <a:buChar char="•"/>
            </a:pPr>
            <a:r>
              <a:rPr lang="en-US" sz="1000" dirty="0">
                <a:solidFill>
                  <a:prstClr val="black"/>
                </a:solidFill>
              </a:rPr>
              <a:t>Implementation of Android based Scan and Onboard Client’s registration, Sales  review.</a:t>
            </a:r>
          </a:p>
          <a:p>
            <a:pPr marL="171450" indent="-171450">
              <a:buFont typeface="Arial" panose="020B0604020202020204" pitchFamily="34" charset="0"/>
              <a:buChar char="•"/>
            </a:pPr>
            <a:endParaRPr lang="en-US" sz="1000" dirty="0">
              <a:ea typeface="Verdana"/>
            </a:endParaRPr>
          </a:p>
          <a:p>
            <a:endParaRPr lang="en-ZA" sz="1000" dirty="0">
              <a:solidFill>
                <a:prstClr val="black"/>
              </a:solidFill>
            </a:endParaRPr>
          </a:p>
          <a:p>
            <a:r>
              <a:rPr lang="en-ZA" sz="1000" b="1" dirty="0">
                <a:solidFill>
                  <a:prstClr val="black"/>
                </a:solidFill>
              </a:rPr>
              <a:t>Tools &amp; Technology:</a:t>
            </a:r>
          </a:p>
          <a:p>
            <a:r>
              <a:rPr lang="en-ZA" sz="1000" dirty="0">
                <a:solidFill>
                  <a:prstClr val="black"/>
                </a:solidFill>
              </a:rPr>
              <a:t>HCL Commerce 9 , IBM WCM Content Management , AEM , Android Studio Development, React , Angular, Python  </a:t>
            </a:r>
            <a:endParaRPr lang="en-US" sz="1000" dirty="0">
              <a:solidFill>
                <a:schemeClr val="tx1">
                  <a:lumMod val="65000"/>
                  <a:lumOff val="35000"/>
                </a:schemeClr>
              </a:solidFill>
            </a:endParaRPr>
          </a:p>
        </p:txBody>
      </p:sp>
      <p:sp>
        <p:nvSpPr>
          <p:cNvPr id="17" name="Rectangle 16"/>
          <p:cNvSpPr/>
          <p:nvPr/>
        </p:nvSpPr>
        <p:spPr>
          <a:xfrm>
            <a:off x="2568879" y="3429000"/>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Key Engagements</a:t>
            </a:r>
          </a:p>
        </p:txBody>
      </p:sp>
      <p:sp>
        <p:nvSpPr>
          <p:cNvPr id="18" name="Rectangle 17"/>
          <p:cNvSpPr/>
          <p:nvPr/>
        </p:nvSpPr>
        <p:spPr>
          <a:xfrm>
            <a:off x="2568879" y="3768157"/>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buFont typeface="Arial" panose="020B0604020202020204" pitchFamily="34" charset="0"/>
              <a:buChar char="•"/>
            </a:pPr>
            <a:r>
              <a:rPr lang="en-US" sz="900" kern="0" dirty="0">
                <a:solidFill>
                  <a:srgbClr val="000000"/>
                </a:solidFill>
                <a:cs typeface="Arial" pitchFamily="34" charset="0"/>
              </a:rPr>
              <a:t>Worked with Reseller company(B2B) and B2C telecom infinite inventory for  design, build, delivery and monitoring of deliveries in electronic and mobile service plans. Responsible for end to end process including developing technical specification, segmentation, activity execution and reporting. Involved in requirement analysis, design and development of different search facets and promotion activities, creation of events, re-calculation of margin and sales discount. Also performed Workflow Testing involving special member-ship order processing. Good experience in delivering external </a:t>
            </a:r>
            <a:r>
              <a:rPr lang="en-US" sz="900" kern="0" dirty="0" err="1">
                <a:solidFill>
                  <a:srgbClr val="000000"/>
                </a:solidFill>
                <a:cs typeface="Arial" pitchFamily="34" charset="0"/>
              </a:rPr>
              <a:t>Oauth</a:t>
            </a:r>
            <a:r>
              <a:rPr lang="en-US" sz="900" kern="0" dirty="0">
                <a:solidFill>
                  <a:srgbClr val="000000"/>
                </a:solidFill>
                <a:cs typeface="Arial" pitchFamily="34" charset="0"/>
              </a:rPr>
              <a:t> user management to enhance the Guest user workflow. Used Social Authentication for review and rating related feedback . Used extensively the third party tools using channels like Google Play Services, Okta etc.</a:t>
            </a:r>
          </a:p>
          <a:p>
            <a:pPr marL="171450" indent="-171450">
              <a:buFont typeface="Arial" panose="020B0604020202020204" pitchFamily="34" charset="0"/>
              <a:buChar char="•"/>
            </a:pPr>
            <a:endParaRPr lang="en-US" sz="900" kern="0" dirty="0">
              <a:solidFill>
                <a:srgbClr val="000000"/>
              </a:solidFill>
              <a:cs typeface="Arial" pitchFamily="34" charset="0"/>
            </a:endParaRPr>
          </a:p>
          <a:p>
            <a:pPr marL="171450" indent="-171450">
              <a:buFont typeface="Arial" panose="020B0604020202020204" pitchFamily="34" charset="0"/>
              <a:buChar char="•"/>
            </a:pPr>
            <a:r>
              <a:rPr lang="en-US" sz="900" kern="0" dirty="0">
                <a:solidFill>
                  <a:srgbClr val="000000"/>
                </a:solidFill>
                <a:cs typeface="Arial"/>
              </a:rPr>
              <a:t>Worked with a German based Daimler Chrysler for North America Region(B2B) creation of survey forms, List data refinement,  worked on SAP Inventory system, Send out Notification and  Alerts using </a:t>
            </a:r>
            <a:r>
              <a:rPr lang="en-US" sz="900" kern="0" dirty="0" err="1">
                <a:solidFill>
                  <a:srgbClr val="000000"/>
                </a:solidFill>
                <a:cs typeface="Arial"/>
              </a:rPr>
              <a:t>FireBase</a:t>
            </a:r>
            <a:r>
              <a:rPr lang="en-US" sz="900" kern="0" dirty="0">
                <a:solidFill>
                  <a:srgbClr val="000000"/>
                </a:solidFill>
                <a:cs typeface="Arial"/>
              </a:rPr>
              <a:t> and SendGrid for various campaigns. Created multilingual CONTENT layout  templates workflows and executed campaigns as per business requirements. Implemented campaigns which involved complex segmentation logics that had to be designed through multiple workflows inside a single campaign. </a:t>
            </a:r>
            <a:endParaRPr lang="en-US" sz="900" kern="0" dirty="0">
              <a:solidFill>
                <a:srgbClr val="000000"/>
              </a:solidFill>
              <a:ea typeface="Verdana"/>
              <a:cs typeface="Arial" pitchFamily="34" charset="0"/>
            </a:endParaRPr>
          </a:p>
          <a:p>
            <a:endParaRPr lang="en-US" sz="900" kern="0" dirty="0">
              <a:solidFill>
                <a:srgbClr val="000000"/>
              </a:solidFill>
              <a:cs typeface="Arial" pitchFamily="34" charset="0"/>
            </a:endParaRPr>
          </a:p>
          <a:p>
            <a:pPr marL="171450" lvl="0" indent="-171450">
              <a:buFont typeface="Arial" panose="020B0604020202020204" pitchFamily="34" charset="0"/>
              <a:buChar char="•"/>
            </a:pPr>
            <a:r>
              <a:rPr lang="en-US" sz="900" kern="0" dirty="0">
                <a:solidFill>
                  <a:srgbClr val="000000"/>
                </a:solidFill>
                <a:cs typeface="Arial" pitchFamily="34" charset="0"/>
              </a:rPr>
              <a:t>Worked with a US based AIG and Insurance firm(B2C) : Created multiple Workflow templates feedback across Retail Insurance Products and Capture User experience using UI flowchart, segmentation and using mail-list, snapshot processes. Engage in registration via e-messaging, OTP. Co-ordinated with stakeholders for import and export of generated files, worked on unit testing and waterfall report generation. </a:t>
            </a:r>
          </a:p>
          <a:p>
            <a:pPr marL="171450" lvl="0" indent="-171450">
              <a:buFont typeface="Arial" panose="020B0604020202020204" pitchFamily="34" charset="0"/>
              <a:buChar char="•"/>
            </a:pPr>
            <a:endParaRPr lang="en-US" sz="900" kern="0" dirty="0">
              <a:solidFill>
                <a:srgbClr val="000000"/>
              </a:solidFill>
              <a:cs typeface="Arial" pitchFamily="34" charset="0"/>
            </a:endParaRPr>
          </a:p>
          <a:p>
            <a:pPr marL="171450" lvl="0" indent="-171450">
              <a:buFont typeface="Arial" panose="020B0604020202020204" pitchFamily="34" charset="0"/>
              <a:buChar char="•"/>
            </a:pPr>
            <a:endParaRPr lang="en-US" sz="900" kern="0" dirty="0">
              <a:solidFill>
                <a:srgbClr val="000000"/>
              </a:solidFill>
              <a:cs typeface="Arial" pitchFamily="34" charset="0"/>
            </a:endParaRPr>
          </a:p>
          <a:p>
            <a:pPr marL="171450" lvl="0" indent="-171450">
              <a:buFont typeface="Arial" panose="020B0604020202020204" pitchFamily="34" charset="0"/>
              <a:buChar char="•"/>
            </a:pPr>
            <a:r>
              <a:rPr lang="en-US" sz="900" kern="0" dirty="0">
                <a:solidFill>
                  <a:srgbClr val="000000"/>
                </a:solidFill>
                <a:cs typeface="Arial" pitchFamily="34" charset="0"/>
              </a:rPr>
              <a:t>Testing experience: Involved in defining and executing test cases. Test data creation using SQL database. Managing the executions during the releases and automating the test cases. Understanding/Analyzing the requirements, </a:t>
            </a:r>
            <a:r>
              <a:rPr lang="en-ZA" sz="900" kern="0" dirty="0">
                <a:solidFill>
                  <a:srgbClr val="000000"/>
                </a:solidFill>
                <a:cs typeface="Arial" pitchFamily="34" charset="0"/>
              </a:rPr>
              <a:t>Good hands on experience in working throughout the SDLC with Agile environments in few projects.</a:t>
            </a:r>
          </a:p>
          <a:p>
            <a:pPr defTabSz="843508" eaLnBrk="0" fontAlgn="base" hangingPunct="0">
              <a:lnSpc>
                <a:spcPct val="120000"/>
              </a:lnSpc>
              <a:spcBef>
                <a:spcPts val="407"/>
              </a:spcBef>
              <a:defRPr/>
            </a:pPr>
            <a:endParaRPr lang="en-US" sz="900" dirty="0">
              <a:solidFill>
                <a:schemeClr val="tx1"/>
              </a:solidFill>
              <a:latin typeface="Univers 45 Light" pitchFamily="2" charset="0"/>
            </a:endParaRPr>
          </a:p>
        </p:txBody>
      </p:sp>
      <p:sp>
        <p:nvSpPr>
          <p:cNvPr id="21" name="Rectangle 20"/>
          <p:cNvSpPr/>
          <p:nvPr/>
        </p:nvSpPr>
        <p:spPr>
          <a:xfrm>
            <a:off x="2336757" y="871414"/>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Professional Experience</a:t>
            </a:r>
          </a:p>
        </p:txBody>
      </p:sp>
      <p:sp>
        <p:nvSpPr>
          <p:cNvPr id="22" name="Rectangle 21"/>
          <p:cNvSpPr/>
          <p:nvPr/>
        </p:nvSpPr>
        <p:spPr>
          <a:xfrm>
            <a:off x="356757" y="4136538"/>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Certifications</a:t>
            </a:r>
          </a:p>
        </p:txBody>
      </p:sp>
      <p:sp>
        <p:nvSpPr>
          <p:cNvPr id="12" name="Text Placeholder 1"/>
          <p:cNvSpPr txBox="1">
            <a:spLocks/>
          </p:cNvSpPr>
          <p:nvPr/>
        </p:nvSpPr>
        <p:spPr>
          <a:xfrm>
            <a:off x="256854" y="1956540"/>
            <a:ext cx="1992947" cy="929198"/>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endParaRPr lang="en-GB" sz="1000" b="1" noProof="0" dirty="0">
              <a:solidFill>
                <a:srgbClr val="575757"/>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r>
              <a:rPr kumimoji="0" lang="en-GB" sz="1000" b="1" i="0" u="none" strike="noStrike" kern="1200" cap="none" spc="0" normalizeH="0" baseline="0" dirty="0">
                <a:ln>
                  <a:noFill/>
                </a:ln>
                <a:solidFill>
                  <a:srgbClr val="575757"/>
                </a:solidFill>
                <a:effectLst/>
                <a:uLnTx/>
                <a:uFillTx/>
                <a:latin typeface="Calibri" panose="020F0502020204030204" pitchFamily="34" charset="0"/>
                <a:cs typeface="Calibri" panose="020F0502020204030204" pitchFamily="34" charset="0"/>
              </a:rPr>
              <a:t>DESIGNATION Senior Consultant</a:t>
            </a: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r>
              <a:rPr lang="en-GB" sz="1000" b="1" dirty="0">
                <a:solidFill>
                  <a:srgbClr val="575757"/>
                </a:solidFill>
                <a:latin typeface="Calibri" panose="020F0502020204030204" pitchFamily="34" charset="0"/>
                <a:cs typeface="Calibri" panose="020F0502020204030204" pitchFamily="34" charset="0"/>
              </a:rPr>
              <a:t>Phone: </a:t>
            </a: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r>
              <a:rPr lang="en-GB" sz="1000" b="1" noProof="0" dirty="0">
                <a:solidFill>
                  <a:srgbClr val="575757"/>
                </a:solidFill>
                <a:latin typeface="Calibri" panose="020F0502020204030204" pitchFamily="34" charset="0"/>
                <a:cs typeface="Calibri" panose="020F0502020204030204" pitchFamily="34" charset="0"/>
              </a:rPr>
              <a:t>EMAIL  : vanvekar@deloitte.com</a:t>
            </a:r>
            <a:endParaRPr lang="en-GB" sz="1000" b="1" dirty="0">
              <a:solidFill>
                <a:srgbClr val="575757"/>
              </a:solidFill>
              <a:latin typeface="Calibri" panose="020F0502020204030204" pitchFamily="34" charset="0"/>
              <a:cs typeface="Calibri" panose="020F0502020204030204" pitchFamily="34" charset="0"/>
            </a:endParaRPr>
          </a:p>
        </p:txBody>
      </p:sp>
      <p:sp>
        <p:nvSpPr>
          <p:cNvPr id="2" name="Rectangle 1"/>
          <p:cNvSpPr/>
          <p:nvPr/>
        </p:nvSpPr>
        <p:spPr>
          <a:xfrm>
            <a:off x="324859" y="4452312"/>
            <a:ext cx="2076124" cy="246221"/>
          </a:xfrm>
          <a:prstGeom prst="rect">
            <a:avLst/>
          </a:prstGeom>
        </p:spPr>
        <p:txBody>
          <a:bodyPr wrap="square">
            <a:spAutoFit/>
          </a:bodyPr>
          <a:lstStyle/>
          <a:p>
            <a:r>
              <a:rPr lang="en-ZA" sz="1000" dirty="0">
                <a:solidFill>
                  <a:prstClr val="black"/>
                </a:solidFill>
              </a:rPr>
              <a:t>Java Certified Web Developer</a:t>
            </a:r>
            <a:endParaRPr lang="en-US" dirty="0"/>
          </a:p>
        </p:txBody>
      </p:sp>
      <p:sp>
        <p:nvSpPr>
          <p:cNvPr id="4" name="Rectangle 3"/>
          <p:cNvSpPr/>
          <p:nvPr/>
        </p:nvSpPr>
        <p:spPr>
          <a:xfrm>
            <a:off x="5965195" y="3198168"/>
            <a:ext cx="261610" cy="461665"/>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6" name="Text Placeholder 5">
            <a:extLst>
              <a:ext uri="{FF2B5EF4-FFF2-40B4-BE49-F238E27FC236}">
                <a16:creationId xmlns:a16="http://schemas.microsoft.com/office/drawing/2014/main" id="{4B9EC6FE-F1F0-2AB4-8D30-D1FDCC90B167}"/>
              </a:ext>
            </a:extLst>
          </p:cNvPr>
          <p:cNvSpPr>
            <a:spLocks noGrp="1"/>
          </p:cNvSpPr>
          <p:nvPr>
            <p:ph type="body" sz="quarter" idx="13"/>
          </p:nvPr>
        </p:nvSpPr>
        <p:spPr>
          <a:xfrm>
            <a:off x="1641154" y="391037"/>
            <a:ext cx="7831619" cy="280085"/>
          </a:xfrm>
        </p:spPr>
        <p:txBody>
          <a:bodyPr/>
          <a:lstStyle/>
          <a:p>
            <a:r>
              <a:rPr lang="en-US" dirty="0"/>
              <a:t>Vinayak Anvekar</a:t>
            </a:r>
          </a:p>
        </p:txBody>
      </p:sp>
      <p:sp>
        <p:nvSpPr>
          <p:cNvPr id="8" name="Rectangle 7">
            <a:extLst>
              <a:ext uri="{FF2B5EF4-FFF2-40B4-BE49-F238E27FC236}">
                <a16:creationId xmlns:a16="http://schemas.microsoft.com/office/drawing/2014/main" id="{EB1B6CA8-2760-176A-4D2D-A335BAD49647}"/>
              </a:ext>
            </a:extLst>
          </p:cNvPr>
          <p:cNvSpPr/>
          <p:nvPr/>
        </p:nvSpPr>
        <p:spPr>
          <a:xfrm>
            <a:off x="324859" y="5534121"/>
            <a:ext cx="1980000" cy="2835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Primary Skill Set</a:t>
            </a:r>
          </a:p>
        </p:txBody>
      </p:sp>
      <p:sp>
        <p:nvSpPr>
          <p:cNvPr id="9" name="Rectangle 8">
            <a:extLst>
              <a:ext uri="{FF2B5EF4-FFF2-40B4-BE49-F238E27FC236}">
                <a16:creationId xmlns:a16="http://schemas.microsoft.com/office/drawing/2014/main" id="{A98EE180-7750-9216-B574-D72160AB9CB2}"/>
              </a:ext>
            </a:extLst>
          </p:cNvPr>
          <p:cNvSpPr/>
          <p:nvPr/>
        </p:nvSpPr>
        <p:spPr>
          <a:xfrm>
            <a:off x="259691" y="5862667"/>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endParaRPr>
          </a:p>
        </p:txBody>
      </p:sp>
      <p:sp>
        <p:nvSpPr>
          <p:cNvPr id="3" name="Rectangle 2">
            <a:extLst>
              <a:ext uri="{FF2B5EF4-FFF2-40B4-BE49-F238E27FC236}">
                <a16:creationId xmlns:a16="http://schemas.microsoft.com/office/drawing/2014/main" id="{74F20DB0-8793-4D95-2003-A118AB7F0996}"/>
              </a:ext>
            </a:extLst>
          </p:cNvPr>
          <p:cNvSpPr/>
          <p:nvPr/>
        </p:nvSpPr>
        <p:spPr>
          <a:xfrm>
            <a:off x="345414" y="5941277"/>
            <a:ext cx="2076124" cy="553998"/>
          </a:xfrm>
          <a:prstGeom prst="rect">
            <a:avLst/>
          </a:prstGeom>
        </p:spPr>
        <p:txBody>
          <a:bodyPr wrap="square" anchor="t">
            <a:spAutoFit/>
          </a:bodyPr>
          <a:lstStyle/>
          <a:p>
            <a:r>
              <a:rPr lang="en-ZA" sz="1000" dirty="0"/>
              <a:t>HCL Commerce 8-9 , Content Management , Android Development</a:t>
            </a:r>
            <a:endParaRPr lang="en-US" dirty="0"/>
          </a:p>
        </p:txBody>
      </p:sp>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100C16-0770-41BD-BAA6-41F6DF6BE2E2}">
  <ds:schemaRefs>
    <ds:schemaRef ds:uri="http://schemas.microsoft.com/sharepoint/v3/contenttype/forms"/>
  </ds:schemaRefs>
</ds:datastoreItem>
</file>

<file path=customXml/itemProps3.xml><?xml version="1.0" encoding="utf-8"?>
<ds:datastoreItem xmlns:ds="http://schemas.openxmlformats.org/officeDocument/2006/customXml" ds:itemID="{4B5CF092-BC1D-4376-B6C4-CFCD2F92756E}">
  <ds:schemaRefs>
    <ds:schemaRef ds:uri="http://purl.org/dc/terms/"/>
    <ds:schemaRef ds:uri="http://schemas.openxmlformats.org/package/2006/metadata/core-properties"/>
    <ds:schemaRef ds:uri="655bbda8-32d5-4c1a-a1fa-5cab6faa4b3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5291</TotalTime>
  <Words>553</Words>
  <Application>Microsoft Office PowerPoint</Application>
  <PresentationFormat>Widescreen</PresentationFormat>
  <Paragraphs>35</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Univers 45 Light</vt:lpstr>
      <vt:lpstr>Verdana</vt:lpstr>
      <vt:lpstr>Wingdings</vt:lpstr>
      <vt:lpstr>2_Deloitte_UK_Onscreen</vt:lpstr>
      <vt:lpstr>think-cell Slide</vt:lpstr>
      <vt:lpstr>Name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 Gaurav (IN - Delhi)</dc:creator>
  <cp:lastModifiedBy>Anvekar, Vinayak</cp:lastModifiedBy>
  <cp:revision>715</cp:revision>
  <dcterms:modified xsi:type="dcterms:W3CDTF">2024-01-18T05:14:32Z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2022-06-02T12:44:49Z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0eb706b5-bd87-4b46-8a1e-752acdb74ebb</vt:lpwstr>
  </property>
  <property fmtid="{D5CDD505-2E9C-101B-9397-08002B2CF9AE}" pid="13" name="MSIP_Label_ea60d57e-af5b-4752-ac57-3e4f28ca11dc_ContentBits">
    <vt:lpwstr>0</vt:lpwstr>
  </property>
</Properties>
</file>