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0" r:id="rId4"/>
  </p:sldMasterIdLst>
  <p:notesMasterIdLst>
    <p:notesMasterId r:id="rId6"/>
  </p:notesMasterIdLst>
  <p:handoutMasterIdLst>
    <p:handoutMasterId r:id="rId7"/>
  </p:handoutMasterIdLst>
  <p:sldIdLst>
    <p:sldId id="693" r:id="rId5"/>
  </p:sldIdLst>
  <p:sldSz cx="12192000" cy="6858000"/>
  <p:notesSz cx="7315200" cy="96012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>
                <a:latin typeface="Arial" panose="020B0604020202020204" pitchFamily="34" charset="0"/>
              </a:rPr>
              <a:t>1/19/2024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/>
              <a:pPr/>
              <a:t>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4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GB" noProof="0"/>
              <a:t>Click to add subtitle</a:t>
            </a:r>
            <a:endParaRPr lang="en-GB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/>
              <a:t>Edit Master text styles</a:t>
            </a:r>
            <a:endParaRPr lang="en-GB"/>
          </a:p>
          <a:p>
            <a:pPr lvl="1"/>
            <a:r>
              <a:rPr lang="en-GB" noProof="0"/>
              <a:t>Second level</a:t>
            </a:r>
            <a:endParaRPr lang="en-GB"/>
          </a:p>
          <a:p>
            <a:pPr lvl="2"/>
            <a:r>
              <a:rPr lang="en-GB" noProof="0"/>
              <a:t>Third level</a:t>
            </a:r>
            <a:endParaRPr lang="en-GB"/>
          </a:p>
          <a:p>
            <a:pPr lvl="3"/>
            <a:r>
              <a:rPr lang="en-GB" noProof="0"/>
              <a:t>Fourth level</a:t>
            </a:r>
            <a:endParaRPr lang="en-GB"/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848012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1650" y="651601"/>
            <a:ext cx="11162350" cy="75725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1800" b="1" i="1"/>
              <a:t>&lt;Name&gt;</a:t>
            </a:r>
            <a:endParaRPr lang="en-IN" sz="1800" b="1" i="1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01650" y="317499"/>
            <a:ext cx="11162350" cy="698501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b="1"/>
              <a:t>Profile</a:t>
            </a:r>
            <a:endParaRPr lang="en-IN" b="1" i="1">
              <a:solidFill>
                <a:schemeClr val="accent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25947" y="3306687"/>
            <a:ext cx="1980000" cy="2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>
                <a:latin typeface="Calibri" panose="020F0502020204030204" pitchFamily="34" charset="0"/>
                <a:cs typeface="Calibri" panose="020F0502020204030204" pitchFamily="34" charset="0"/>
              </a:rPr>
              <a:t>Qualifications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91442" y="3567841"/>
            <a:ext cx="2014506" cy="653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t" anchorCtr="0"/>
          <a:lstStyle/>
          <a:p>
            <a:pPr marL="169069" lvl="1" indent="-169069" eaLnBrk="0" hangingPunct="0">
              <a:buClr>
                <a:srgbClr val="53565A"/>
              </a:buClr>
              <a:buSzPct val="70000"/>
              <a:buFont typeface="Arial" pitchFamily="34" charset="0"/>
              <a:buChar char="►"/>
              <a:defRPr/>
            </a:pPr>
            <a:endParaRPr lang="en-US" sz="100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496960" y="1326588"/>
            <a:ext cx="9037646" cy="2051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t" anchorCtr="0"/>
          <a:lstStyle/>
          <a:p>
            <a:pPr marL="171450" indent="-171450" defTabSz="843508" eaLnBrk="0" fontAlgn="base" hangingPunct="0">
              <a:lnSpc>
                <a:spcPct val="120000"/>
              </a:lnSpc>
              <a:spcBef>
                <a:spcPts val="407"/>
              </a:spcBef>
              <a:buFont typeface="Wingdings" panose="05000000000000000000" pitchFamily="2" charset="2"/>
              <a:buChar char="§"/>
              <a:defRPr/>
            </a:pPr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2496960" y="3269676"/>
            <a:ext cx="9037646" cy="2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>
                <a:latin typeface="Calibri" panose="020F0502020204030204" pitchFamily="34" charset="0"/>
                <a:cs typeface="Calibri" panose="020F0502020204030204" pitchFamily="34" charset="0"/>
              </a:rPr>
              <a:t>Key Engagements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2496960" y="3497225"/>
            <a:ext cx="9037646" cy="30898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t" anchorCtr="0"/>
          <a:lstStyle/>
          <a:p>
            <a:pPr marL="171450" indent="-171450" defTabSz="843508" eaLnBrk="0" fontAlgn="base" hangingPunct="0">
              <a:lnSpc>
                <a:spcPct val="120000"/>
              </a:lnSpc>
              <a:spcBef>
                <a:spcPts val="407"/>
              </a:spcBef>
              <a:buFont typeface="Wingdings" panose="05000000000000000000" pitchFamily="2" charset="2"/>
              <a:buChar char="§"/>
              <a:defRPr/>
            </a:pPr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  <a:endParaRPr lang="en-US" sz="9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2496960" y="1086108"/>
            <a:ext cx="9037646" cy="2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>
                <a:latin typeface="Calibri" panose="020F0502020204030204" pitchFamily="34" charset="0"/>
                <a:cs typeface="Calibri" panose="020F0502020204030204" pitchFamily="34" charset="0"/>
              </a:rPr>
              <a:t>Professional Experience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291441" y="4381473"/>
            <a:ext cx="1980000" cy="2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>
                <a:latin typeface="Calibri" panose="020F0502020204030204" pitchFamily="34" charset="0"/>
                <a:cs typeface="Calibri" panose="020F0502020204030204" pitchFamily="34" charset="0"/>
              </a:rPr>
              <a:t>Certifications</a:t>
            </a:r>
          </a:p>
        </p:txBody>
      </p:sp>
    </p:spTree>
    <p:extLst>
      <p:ext uri="{BB962C8B-B14F-4D97-AF65-F5344CB8AC3E}">
        <p14:creationId xmlns:p14="http://schemas.microsoft.com/office/powerpoint/2010/main" val="1359548882"/>
      </p:ext>
    </p:extLst>
  </p:cSld>
  <p:clrMapOvr>
    <a:masterClrMapping/>
  </p:clrMapOvr>
  <p:transition>
    <p:fade/>
  </p:transition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Edit Master text styles</a:t>
            </a:r>
            <a:endParaRPr lang="en-GB"/>
          </a:p>
          <a:p>
            <a:pPr lvl="1"/>
            <a:r>
              <a:rPr lang="en-GB" noProof="0"/>
              <a:t>Second level</a:t>
            </a:r>
            <a:endParaRPr lang="en-GB"/>
          </a:p>
          <a:p>
            <a:pPr lvl="2"/>
            <a:r>
              <a:rPr lang="en-GB" noProof="0"/>
              <a:t>Third level</a:t>
            </a:r>
            <a:endParaRPr lang="en-GB"/>
          </a:p>
          <a:p>
            <a:pPr lvl="3"/>
            <a:r>
              <a:rPr lang="en-GB" noProof="0"/>
              <a:t>Fourth level</a:t>
            </a:r>
            <a:endParaRPr lang="en-GB"/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GB" sz="650">
                <a:solidFill>
                  <a:srgbClr val="000000"/>
                </a:solidFill>
              </a:rPr>
              <a:pPr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GB" sz="65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00408" y="6489083"/>
            <a:ext cx="534192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599"/>
              </a:spcBef>
              <a:buSzPct val="100000"/>
              <a:buFont typeface="Arial"/>
              <a:buNone/>
            </a:pPr>
            <a:r>
              <a:rPr lang="fr-FR" sz="700">
                <a:solidFill>
                  <a:prstClr val="black"/>
                </a:solidFill>
              </a:rPr>
              <a:t>© 2020 Deloitte Touche Tohmatsu India LLP</a:t>
            </a:r>
            <a:endParaRPr lang="en-US" sz="648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38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5" r:id="rId2"/>
  </p:sldLayoutIdLst>
  <p:transition>
    <p:fade/>
  </p:transition>
  <p:hf sldNum="0"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​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​"/>
        <a:defRPr lang="en-US" sz="1200" b="1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235194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475188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defRPr lang="en-US" sz="12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10382" indent="-235194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tabLst/>
        <a:defRPr lang="en-US" sz="1200" kern="12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77">
          <p15:clr>
            <a:srgbClr val="F26B43"/>
          </p15:clr>
        </p15:guide>
        <p15:guide id="2" pos="296">
          <p15:clr>
            <a:srgbClr val="F26B43"/>
          </p15:clr>
        </p15:guide>
        <p15:guide id="3" pos="7397">
          <p15:clr>
            <a:srgbClr val="F26B43"/>
          </p15:clr>
        </p15:guide>
        <p15:guide id="4" orient="horz" pos="245">
          <p15:clr>
            <a:srgbClr val="F26B43"/>
          </p15:clr>
        </p15:guide>
        <p15:guide id="5" orient="horz" pos="4081">
          <p15:clr>
            <a:srgbClr val="F26B43"/>
          </p15:clr>
        </p15:guide>
        <p15:guide id="6" orient="horz" pos="1043">
          <p15:clr>
            <a:srgbClr val="F26B43"/>
          </p15:clr>
        </p15:guide>
        <p15:guide id="7" orient="horz" pos="7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2"/>
          <p:cNvSpPr>
            <a:spLocks noGrp="1"/>
          </p:cNvSpPr>
          <p:nvPr>
            <p:ph type="title"/>
          </p:nvPr>
        </p:nvSpPr>
        <p:spPr>
          <a:xfrm>
            <a:off x="469900" y="119861"/>
            <a:ext cx="11252200" cy="514903"/>
          </a:xfrm>
        </p:spPr>
        <p:txBody>
          <a:bodyPr/>
          <a:lstStyle/>
          <a:p>
            <a:r>
              <a:rPr lang="en-US" b="1" dirty="0"/>
              <a:t>Vinayak Anvekar</a:t>
            </a:r>
            <a:endParaRPr lang="en-IN" b="1" i="1" dirty="0">
              <a:solidFill>
                <a:schemeClr val="accent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881" y="2933058"/>
            <a:ext cx="2076124" cy="3204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/>
              <a:t>Qualifications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1442" y="3253482"/>
            <a:ext cx="2014506" cy="5149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t" anchorCtr="0"/>
          <a:lstStyle/>
          <a:p>
            <a:pPr marL="0" lvl="1" eaLnBrk="0" hangingPunct="0">
              <a:buClr>
                <a:srgbClr val="53565A"/>
              </a:buClr>
              <a:buSzPct val="70000"/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B.C.A : IMCC University</a:t>
            </a:r>
          </a:p>
          <a:p>
            <a:pPr marL="0" lvl="1" eaLnBrk="0" hangingPunct="0">
              <a:buClr>
                <a:srgbClr val="53565A"/>
              </a:buClr>
              <a:buSzPct val="70000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eaLnBrk="0" hangingPunct="0">
              <a:buClr>
                <a:srgbClr val="53565A"/>
              </a:buClr>
              <a:buSzPct val="70000"/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M.C.A: IMCC University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496960" y="1090917"/>
            <a:ext cx="9037646" cy="2410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t" anchorCtr="0"/>
          <a:lstStyle/>
          <a:p>
            <a:r>
              <a:rPr 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ea typeface="Verdana" panose="020B0604030504040204" pitchFamily="34" charset="0"/>
              </a:rPr>
              <a:t>Vinayak is a </a:t>
            </a:r>
            <a:r>
              <a:rPr lang="en-US" sz="1000" dirty="0">
                <a:solidFill>
                  <a:prstClr val="black"/>
                </a:solidFill>
              </a:rPr>
              <a:t>Full Stack Developer with 8+ years of experience in Web Design, development applications. Artifacts developed include  technologies, from </a:t>
            </a:r>
            <a:r>
              <a:rPr lang="en-US" sz="1000" b="1" dirty="0">
                <a:solidFill>
                  <a:prstClr val="black"/>
                </a:solidFill>
              </a:rPr>
              <a:t>Angular, React with Android Studio, Spring Boot/Cloud, Core Java/J2EE, Typescript/JavaScript</a:t>
            </a:r>
            <a:r>
              <a:rPr lang="en-US" sz="1000" dirty="0">
                <a:solidFill>
                  <a:prstClr val="black"/>
                </a:solidFill>
              </a:rPr>
              <a:t>.</a:t>
            </a:r>
            <a:endParaRPr lang="en-US" sz="1000" kern="0" dirty="0">
              <a:solidFill>
                <a:prstClr val="black">
                  <a:lumMod val="75000"/>
                  <a:lumOff val="25000"/>
                </a:prstClr>
              </a:solidFill>
              <a:ea typeface="Verdana" panose="020B0604030504040204" pitchFamily="34" charset="0"/>
            </a:endParaRPr>
          </a:p>
          <a:p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Verdana" panose="020B0604030504040204" pitchFamily="34" charset="0"/>
            </a:endParaRPr>
          </a:p>
          <a:p>
            <a:pPr marL="171450" indent="-171450" algn="l" rtl="0" fontAlgn="base"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Expertise in </a:t>
            </a:r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Angular with Bootstrap/Materia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 integration with Micro-Front-En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d 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functionality.</a:t>
            </a:r>
          </a:p>
          <a:p>
            <a:pPr marL="171450" indent="-171450" algn="l" rtl="0" fontAlgn="base"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Proficient in SPA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 design for Android + Web 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utilizing </a:t>
            </a:r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Capacitor / Cordova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interaction with relational / cloud databases.</a:t>
            </a:r>
          </a:p>
          <a:p>
            <a:pPr marL="171450" indent="-171450" algn="l" rtl="0" fontAlgn="base"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Good Understanding of Several Frameworks from Story Book 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, NGRX to even the</a:t>
            </a:r>
            <a:r>
              <a:rPr lang="en-US" sz="1000" b="1" dirty="0">
                <a:solidFill>
                  <a:srgbClr val="000000"/>
                </a:solidFill>
                <a:latin typeface="Verdana" panose="020B0604030504040204" pitchFamily="34" charset="0"/>
              </a:rPr>
              <a:t> SASS base CSS 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design</a:t>
            </a:r>
          </a:p>
          <a:p>
            <a:pPr marL="171450" indent="-171450" algn="l" rtl="0" fontAlgn="base"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Practical experience in integration of payment gateway such a PayPal, 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Stripe.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71450" indent="-171450" algn="l" rtl="0" fontAlgn="base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Worked in </a:t>
            </a:r>
            <a:r>
              <a:rPr lang="en-US" sz="1000" b="1" dirty="0">
                <a:solidFill>
                  <a:srgbClr val="000000"/>
                </a:solidFill>
                <a:latin typeface="Verdana" panose="020B0604030504040204" pitchFamily="34" charset="0"/>
              </a:rPr>
              <a:t>KYC and Onboarding Workflow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 using Angular with </a:t>
            </a:r>
            <a:r>
              <a:rPr lang="en-US" sz="1000" b="1" dirty="0">
                <a:solidFill>
                  <a:srgbClr val="000000"/>
                </a:solidFill>
                <a:latin typeface="Verdana" panose="020B0604030504040204" pitchFamily="34" charset="0"/>
              </a:rPr>
              <a:t>Android Activities for SCAN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 , Location detect service from Google Play Services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prstClr val="black"/>
                </a:solidFill>
              </a:rPr>
              <a:t>Articulated </a:t>
            </a:r>
            <a:r>
              <a:rPr lang="en-US" sz="1000" b="1" dirty="0">
                <a:solidFill>
                  <a:prstClr val="black"/>
                </a:solidFill>
              </a:rPr>
              <a:t>docker</a:t>
            </a:r>
            <a:r>
              <a:rPr lang="en-US" sz="1000" dirty="0">
                <a:solidFill>
                  <a:prstClr val="black"/>
                </a:solidFill>
              </a:rPr>
              <a:t> based Angular and Testing Based environments that deliver high-quality Test Workflows within deadlines.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Designed </a:t>
            </a:r>
            <a:r>
              <a:rPr lang="en-US" sz="1000" b="1" dirty="0">
                <a:solidFill>
                  <a:srgbClr val="000000"/>
                </a:solidFill>
                <a:latin typeface="Verdana" panose="020B0604030504040204" pitchFamily="34" charset="0"/>
              </a:rPr>
              <a:t>Java based JAXRS REST </a:t>
            </a: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API schema for multipart form and document upload , WSDL along with WADL design.</a:t>
            </a:r>
            <a:endParaRPr lang="en-US" sz="1000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 rtl="0" fontAlgn="base"/>
            <a:endParaRPr lang="en-US" sz="1000" kern="0" dirty="0">
              <a:solidFill>
                <a:prstClr val="black">
                  <a:lumMod val="75000"/>
                  <a:lumOff val="25000"/>
                </a:prstClr>
              </a:solidFill>
              <a:ea typeface="Verdana" panose="020B0604030504040204" pitchFamily="34" charset="0"/>
            </a:endParaRPr>
          </a:p>
          <a:p>
            <a:r>
              <a:rPr lang="en-ZA" sz="1000" b="1" dirty="0">
                <a:solidFill>
                  <a:prstClr val="black"/>
                </a:solidFill>
              </a:rPr>
              <a:t>Tools &amp; Technology:</a:t>
            </a:r>
          </a:p>
          <a:p>
            <a:r>
              <a:rPr lang="en-ZA" sz="1000" b="1" dirty="0">
                <a:solidFill>
                  <a:prstClr val="black"/>
                </a:solidFill>
              </a:rPr>
              <a:t>Angular , React , Ng nix, Mongodb , REDUX , Node JS, </a:t>
            </a:r>
            <a:r>
              <a:rPr lang="en-US" sz="1000" dirty="0">
                <a:solidFill>
                  <a:prstClr val="black"/>
                </a:solidFill>
              </a:rPr>
              <a:t> Spring Cloud , Spring Batch, Spring Security, </a:t>
            </a:r>
            <a:r>
              <a:rPr lang="en-US" sz="1000" b="1" dirty="0">
                <a:solidFill>
                  <a:prstClr val="black"/>
                </a:solidFill>
              </a:rPr>
              <a:t>Microservices</a:t>
            </a:r>
            <a:r>
              <a:rPr lang="en-US" sz="1000" dirty="0">
                <a:solidFill>
                  <a:prstClr val="black"/>
                </a:solidFill>
              </a:rPr>
              <a:t>, </a:t>
            </a:r>
            <a:r>
              <a:rPr lang="en-ZA" sz="1000" dirty="0">
                <a:solidFill>
                  <a:prstClr val="black"/>
                </a:solidFill>
              </a:rPr>
              <a:t>Mongo DB,  </a:t>
            </a:r>
            <a:r>
              <a:rPr lang="en-ZA" sz="1000" b="1" dirty="0">
                <a:solidFill>
                  <a:prstClr val="black"/>
                </a:solidFill>
              </a:rPr>
              <a:t>MySQL</a:t>
            </a:r>
            <a:r>
              <a:rPr lang="en-ZA" sz="1000" dirty="0">
                <a:solidFill>
                  <a:prstClr val="black"/>
                </a:solidFill>
              </a:rPr>
              <a:t> ,</a:t>
            </a:r>
            <a:r>
              <a:rPr lang="en-ZA" sz="1000" b="1" dirty="0">
                <a:solidFill>
                  <a:prstClr val="black"/>
                </a:solidFill>
              </a:rPr>
              <a:t>AWS</a:t>
            </a:r>
            <a:r>
              <a:rPr lang="en-ZA" sz="1000" dirty="0">
                <a:solidFill>
                  <a:prstClr val="black"/>
                </a:solidFill>
              </a:rPr>
              <a:t>, Jenkins, JIRA, GIT, Maven, Bitbucket,  SonarQube,</a:t>
            </a:r>
            <a:r>
              <a:rPr lang="en-ZA" sz="1000" b="1" dirty="0">
                <a:solidFill>
                  <a:prstClr val="black"/>
                </a:solidFill>
              </a:rPr>
              <a:t> Figma , Cypress</a:t>
            </a:r>
            <a:r>
              <a:rPr lang="en-US" sz="1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</a:rPr>
              <a:t>, DOCKER , Google Play Services.</a:t>
            </a:r>
            <a:endParaRPr lang="en-US" sz="1000" kern="0" dirty="0">
              <a:solidFill>
                <a:prstClr val="black">
                  <a:lumMod val="75000"/>
                  <a:lumOff val="25000"/>
                </a:prstClr>
              </a:solidFill>
              <a:ea typeface="Verdana" panose="020B0604030504040204" pitchFamily="34" charset="0"/>
            </a:endParaRPr>
          </a:p>
          <a:p>
            <a:pPr marL="171450" lvl="1" indent="-171450" defTabSz="914378">
              <a:lnSpc>
                <a:spcPct val="100000"/>
              </a:lnSpc>
              <a:spcBef>
                <a:spcPts val="300"/>
              </a:spcBef>
              <a:spcAft>
                <a:spcPts val="45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endParaRPr lang="en-US" sz="1000" kern="0" dirty="0">
              <a:solidFill>
                <a:prstClr val="black">
                  <a:lumMod val="75000"/>
                  <a:lumOff val="25000"/>
                </a:prstClr>
              </a:solidFill>
              <a:ea typeface="Verdana" panose="020B0604030504040204" pitchFamily="34" charset="0"/>
            </a:endParaRPr>
          </a:p>
          <a:p>
            <a:endParaRPr lang="en-US" sz="1000" kern="0" dirty="0">
              <a:solidFill>
                <a:prstClr val="black">
                  <a:lumMod val="75000"/>
                  <a:lumOff val="25000"/>
                </a:prstClr>
              </a:solidFill>
              <a:ea typeface="Verdana" panose="020B0604030504040204" pitchFamily="34" charset="0"/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ea typeface="Verdana"/>
            </a:endParaRPr>
          </a:p>
          <a:p>
            <a:endParaRPr lang="en-ZA" sz="1000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96960" y="3567532"/>
            <a:ext cx="9037646" cy="3404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/>
              <a:t>Key Engagements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96960" y="3973884"/>
            <a:ext cx="9037646" cy="2764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t" anchorCtr="0"/>
          <a:lstStyle/>
          <a:p>
            <a:r>
              <a:rPr lang="en-US" sz="1050" kern="0" dirty="0">
                <a:solidFill>
                  <a:srgbClr val="000000"/>
                </a:solidFill>
                <a:cs typeface="Arial"/>
              </a:rPr>
              <a:t>Worked with </a:t>
            </a:r>
            <a:r>
              <a:rPr lang="en-US" sz="1050" b="1" kern="0" dirty="0">
                <a:solidFill>
                  <a:srgbClr val="000000"/>
                </a:solidFill>
                <a:cs typeface="Arial"/>
              </a:rPr>
              <a:t>Ingram Reseller (B2B Portal ) as  WCS and Full stack Developer.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kern="0" dirty="0">
                <a:solidFill>
                  <a:srgbClr val="000000"/>
                </a:solidFill>
                <a:cs typeface="Arial"/>
              </a:rPr>
              <a:t>Involved in integrating Social Authenticating using Google / Facebook, Design ,develop and consume web services.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kern="0" dirty="0">
                <a:solidFill>
                  <a:srgbClr val="000000"/>
                </a:solidFill>
                <a:cs typeface="Arial"/>
              </a:rPr>
              <a:t>Achieved the re-use of Angular WEB code with Capacitor and Cordova for Mobile Apps.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kern="0" dirty="0">
                <a:solidFill>
                  <a:srgbClr val="000000"/>
                </a:solidFill>
                <a:cs typeface="Arial"/>
              </a:rPr>
              <a:t>Rigorous Web UI / Android Layout design, suitable for deployment over NPM different client engagement apps.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kern="0" dirty="0">
                <a:solidFill>
                  <a:srgbClr val="000000"/>
                </a:solidFill>
                <a:cs typeface="Arial"/>
              </a:rPr>
              <a:t>Actively participating in the Knowledge Based improvements and POC’s for SPA for WEB/Android.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kern="0" dirty="0">
                <a:solidFill>
                  <a:srgbClr val="000000"/>
                </a:solidFill>
                <a:cs typeface="Arial"/>
              </a:rPr>
              <a:t>Provided </a:t>
            </a:r>
            <a:r>
              <a:rPr lang="en-US" sz="1050" b="1" kern="0" dirty="0">
                <a:solidFill>
                  <a:srgbClr val="000000"/>
                </a:solidFill>
                <a:cs typeface="Arial"/>
              </a:rPr>
              <a:t>Kubernetes support</a:t>
            </a:r>
            <a:r>
              <a:rPr lang="en-US" sz="1050" kern="0" dirty="0">
                <a:solidFill>
                  <a:srgbClr val="000000"/>
                </a:solidFill>
                <a:cs typeface="Arial"/>
              </a:rPr>
              <a:t> for the project deployed in the production using Kibana/ Dynatrace.</a:t>
            </a:r>
          </a:p>
          <a:p>
            <a:pPr marL="781035" lvl="1" indent="-171450">
              <a:buFont typeface="Arial" panose="020B0604020202020204" pitchFamily="34" charset="0"/>
              <a:buChar char="•"/>
            </a:pPr>
            <a:endParaRPr lang="en-US" sz="1050" kern="0" dirty="0">
              <a:solidFill>
                <a:srgbClr val="000000"/>
              </a:solidFill>
              <a:cs typeface="Arial"/>
            </a:endParaRPr>
          </a:p>
          <a:p>
            <a:r>
              <a:rPr lang="en-US" sz="1050" kern="0" dirty="0">
                <a:solidFill>
                  <a:srgbClr val="000000"/>
                </a:solidFill>
                <a:cs typeface="Arial" pitchFamily="34" charset="0"/>
              </a:rPr>
              <a:t>Worked with </a:t>
            </a:r>
            <a:r>
              <a:rPr lang="en-US" sz="1050" b="1" kern="0" dirty="0">
                <a:solidFill>
                  <a:srgbClr val="000000"/>
                </a:solidFill>
                <a:cs typeface="Arial" pitchFamily="34" charset="0"/>
              </a:rPr>
              <a:t>AIG Insurance </a:t>
            </a:r>
            <a:r>
              <a:rPr lang="en-US" sz="1050" kern="0" dirty="0">
                <a:solidFill>
                  <a:srgbClr val="000000"/>
                </a:solidFill>
                <a:cs typeface="Arial" pitchFamily="34" charset="0"/>
              </a:rPr>
              <a:t>Company in US for marketing of </a:t>
            </a:r>
            <a:r>
              <a:rPr lang="en-US" sz="1000" kern="0" dirty="0">
                <a:solidFill>
                  <a:srgbClr val="000000"/>
                </a:solidFill>
                <a:cs typeface="Arial" pitchFamily="34" charset="0"/>
              </a:rPr>
              <a:t>insurance and assurance products.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kern="0" dirty="0">
                <a:solidFill>
                  <a:srgbClr val="000000"/>
                </a:solidFill>
                <a:cs typeface="Arial" pitchFamily="34" charset="0"/>
              </a:rPr>
              <a:t>Generated a Feedback Workflow for Customer’s to provide theirs views on Insurance products the enrolled for.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kern="0" dirty="0">
                <a:solidFill>
                  <a:srgbClr val="000000"/>
                </a:solidFill>
                <a:cs typeface="Arial" pitchFamily="34" charset="0"/>
              </a:rPr>
              <a:t>Data model design ,user upload using </a:t>
            </a:r>
            <a:r>
              <a:rPr lang="en-US" sz="1000" b="1" kern="0" dirty="0">
                <a:solidFill>
                  <a:srgbClr val="000000"/>
                </a:solidFill>
                <a:cs typeface="Arial" pitchFamily="34" charset="0"/>
              </a:rPr>
              <a:t>AWS Cognito , AWS Aurora DB</a:t>
            </a:r>
            <a:r>
              <a:rPr lang="en-US" sz="1000" kern="0" dirty="0">
                <a:solidFill>
                  <a:srgbClr val="000000"/>
                </a:solidFill>
                <a:cs typeface="Arial" pitchFamily="34" charset="0"/>
              </a:rPr>
              <a:t> story planning and implementation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kern="0" dirty="0">
                <a:solidFill>
                  <a:srgbClr val="000000"/>
                </a:solidFill>
                <a:cs typeface="Arial" pitchFamily="34" charset="0"/>
              </a:rPr>
              <a:t>Analyze transaction based , resume where you begin feedback system </a:t>
            </a:r>
            <a:r>
              <a:rPr lang="en-US" sz="1000" b="1" kern="0" dirty="0">
                <a:solidFill>
                  <a:srgbClr val="000000"/>
                </a:solidFill>
                <a:cs typeface="Arial" pitchFamily="34" charset="0"/>
              </a:rPr>
              <a:t>integrated with Workday</a:t>
            </a:r>
            <a:r>
              <a:rPr lang="en-US" sz="1000" kern="0" dirty="0">
                <a:solidFill>
                  <a:srgbClr val="000000"/>
                </a:solidFill>
                <a:cs typeface="Arial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kern="0" dirty="0">
                <a:solidFill>
                  <a:srgbClr val="000000"/>
                </a:solidFill>
                <a:cs typeface="Arial" pitchFamily="34" charset="0"/>
              </a:rPr>
              <a:t>Done complex API design using Page Reference , Constraint Layout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kern="0" dirty="0">
                <a:solidFill>
                  <a:srgbClr val="000000"/>
                </a:solidFill>
                <a:cs typeface="Arial" pitchFamily="34" charset="0"/>
              </a:rPr>
              <a:t>Developed RESTful APIs and backend services for </a:t>
            </a:r>
            <a:r>
              <a:rPr lang="en-US" sz="1000" b="1" kern="0" dirty="0">
                <a:solidFill>
                  <a:srgbClr val="000000"/>
                </a:solidFill>
                <a:cs typeface="Arial" pitchFamily="34" charset="0"/>
              </a:rPr>
              <a:t>authentication over SSL</a:t>
            </a:r>
            <a:r>
              <a:rPr lang="en-US" sz="1000" kern="0" dirty="0">
                <a:solidFill>
                  <a:srgbClr val="000000"/>
                </a:solidFill>
                <a:cs typeface="Arial" pitchFamily="34" charset="0"/>
              </a:rPr>
              <a:t> , cloud-based DB like MongoDB.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kern="0" dirty="0">
                <a:solidFill>
                  <a:srgbClr val="000000"/>
                </a:solidFill>
                <a:cs typeface="Arial" pitchFamily="34" charset="0"/>
              </a:rPr>
              <a:t>Mentor Junior team member and prepared technical documentation.</a:t>
            </a:r>
          </a:p>
          <a:p>
            <a:endParaRPr lang="en-US" sz="1000" kern="0" dirty="0">
              <a:solidFill>
                <a:srgbClr val="000000"/>
              </a:solidFill>
              <a:cs typeface="Arial" pitchFamily="34" charset="0"/>
            </a:endParaRPr>
          </a:p>
          <a:p>
            <a:pPr defTabSz="843508" eaLnBrk="0" fontAlgn="base" hangingPunct="0">
              <a:lnSpc>
                <a:spcPct val="120000"/>
              </a:lnSpc>
              <a:spcBef>
                <a:spcPts val="407"/>
              </a:spcBef>
              <a:defRPr/>
            </a:pPr>
            <a:endParaRPr lang="en-US" sz="900" dirty="0">
              <a:solidFill>
                <a:schemeClr val="tx1"/>
              </a:solidFill>
              <a:latin typeface="Univers 45 Light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96960" y="649996"/>
            <a:ext cx="9037646" cy="4066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/>
              <a:t>Professional Experience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58160" y="4007397"/>
            <a:ext cx="1980000" cy="2783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/>
              <a:t>Primary Skill</a:t>
            </a:r>
            <a:endParaRPr lang="en-GB" sz="1200" b="1">
              <a:solidFill>
                <a:schemeClr val="bg1"/>
              </a:solidFill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194222" y="2257943"/>
            <a:ext cx="2107875" cy="5149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30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66700" indent="-2667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39750" indent="-273050" algn="l" defTabSz="914400" rtl="0" eaLnBrk="1" latinLnBrk="0" hangingPunct="1">
              <a:spcBef>
                <a:spcPts val="1200"/>
              </a:spcBef>
              <a:buFont typeface="Arial" pitchFamily="34" charset="0"/>
              <a:buChar char="−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66700" algn="l" defTabSz="914400" rtl="0" eaLnBrk="1" latinLnBrk="0" hangingPunct="1">
              <a:spcBef>
                <a:spcPts val="1200"/>
              </a:spcBef>
              <a:buFont typeface="Arial" pitchFamily="34" charset="0"/>
              <a:buChar char="−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i="0" u="none" strike="noStrike" kern="1200" cap="none" spc="0" normalizeH="0" baseline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cs typeface="Calibri" panose="020F0502020204030204" pitchFamily="34" charset="0"/>
              </a:rPr>
              <a:t>Full Stack Developer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1000" noProof="0" dirty="0">
                <a:solidFill>
                  <a:srgbClr val="575757"/>
                </a:solidFill>
                <a:cs typeface="Calibri" panose="020F0502020204030204" pitchFamily="34" charset="0"/>
              </a:rPr>
              <a:t>Email :</a:t>
            </a:r>
            <a:r>
              <a:rPr lang="en-GB" sz="1000" dirty="0">
                <a:solidFill>
                  <a:srgbClr val="575757"/>
                </a:solidFill>
                <a:cs typeface="Calibri" panose="020F0502020204030204" pitchFamily="34" charset="0"/>
              </a:rPr>
              <a:t>vanvekar</a:t>
            </a:r>
            <a:r>
              <a:rPr lang="en-GB" sz="1000" noProof="0" dirty="0">
                <a:solidFill>
                  <a:srgbClr val="575757"/>
                </a:solidFill>
                <a:cs typeface="Calibri" panose="020F0502020204030204" pitchFamily="34" charset="0"/>
              </a:rPr>
              <a:t>@deloitte.com</a:t>
            </a:r>
            <a:br>
              <a:rPr lang="en-GB" sz="1000" noProof="0" dirty="0">
                <a:solidFill>
                  <a:srgbClr val="575757"/>
                </a:solidFill>
                <a:cs typeface="Calibri" panose="020F0502020204030204" pitchFamily="34" charset="0"/>
              </a:rPr>
            </a:br>
            <a:r>
              <a:rPr lang="en-GB" sz="1000" noProof="0" dirty="0">
                <a:solidFill>
                  <a:srgbClr val="575757"/>
                </a:solidFill>
                <a:cs typeface="Calibri" panose="020F0502020204030204" pitchFamily="34" charset="0"/>
              </a:rPr>
              <a:t>Phone: 7588230462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GB" sz="1000" dirty="0">
              <a:solidFill>
                <a:srgbClr val="575757"/>
              </a:solidFill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GB" sz="1000" dirty="0">
              <a:solidFill>
                <a:srgbClr val="575757"/>
              </a:solidFill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0632" y="4285725"/>
            <a:ext cx="20761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 eaLnBrk="0" hangingPunct="0">
              <a:buClr>
                <a:srgbClr val="53565A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lvl="1" indent="-171450" eaLnBrk="0" hangingPunct="0">
              <a:buClr>
                <a:srgbClr val="53565A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Angular React, Node JS , Bootstrap ,Material Design</a:t>
            </a:r>
          </a:p>
          <a:p>
            <a:pPr marL="171450" lvl="1" indent="-171450" eaLnBrk="0" hangingPunct="0">
              <a:buClr>
                <a:srgbClr val="53565A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Spring Boot Microservices, WSDL,WADL, JBoss Drools</a:t>
            </a:r>
          </a:p>
          <a:p>
            <a:pPr marL="171450" lvl="1" indent="-171450" eaLnBrk="0" hangingPunct="0">
              <a:buClr>
                <a:srgbClr val="53565A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Testing: Cypress, Jasmine Mockito  </a:t>
            </a:r>
          </a:p>
          <a:p>
            <a:pPr marL="171450" lvl="1" indent="-171450" eaLnBrk="0" hangingPunct="0">
              <a:buClr>
                <a:srgbClr val="53565A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Git, VS-Code, IntelliJ IDEA, Eclipse</a:t>
            </a:r>
          </a:p>
          <a:p>
            <a:pPr marL="171450" lvl="1" indent="-171450" eaLnBrk="0" hangingPunct="0">
              <a:buClr>
                <a:srgbClr val="53565A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Agile/Scrum Methodologies</a:t>
            </a:r>
          </a:p>
          <a:p>
            <a:pPr marL="169069" lvl="1" indent="-169069" eaLnBrk="0" hangingPunct="0">
              <a:buClr>
                <a:srgbClr val="53565A"/>
              </a:buClr>
              <a:buSzPct val="70000"/>
              <a:buFont typeface="Arial" pitchFamily="34" charset="0"/>
              <a:buChar char="►"/>
              <a:defRPr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69069" lvl="1" indent="-169069" eaLnBrk="0" hangingPunct="0">
              <a:buClr>
                <a:srgbClr val="53565A"/>
              </a:buClr>
              <a:buSzPct val="70000"/>
              <a:buFont typeface="Arial" pitchFamily="34" charset="0"/>
              <a:buChar char="►"/>
              <a:defRPr/>
            </a:pP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5965195" y="3198168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pic>
        <p:nvPicPr>
          <p:cNvPr id="7" name="Picture 6" descr="A person with dark hair&#10;&#10;Description automatically generated">
            <a:extLst>
              <a:ext uri="{FF2B5EF4-FFF2-40B4-BE49-F238E27FC236}">
                <a16:creationId xmlns:a16="http://schemas.microsoft.com/office/drawing/2014/main" id="{35768A40-AE07-DB4B-9F3A-D06F8399F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7449"/>
            <a:ext cx="1938451" cy="184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1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Deloitte_UK_Onscreen">
  <a:themeElements>
    <a:clrScheme name="Deloitte colo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954F72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solidFill>
            <a:schemeClr val="accent3"/>
          </a:solidFill>
          <a:miter lim="800000"/>
          <a:headEnd/>
          <a:tailEnd/>
        </a:ln>
      </a:spPr>
      <a:bodyPr wrap="square" lIns="88900" tIns="88900" rIns="88900" bIns="88900" rtlCol="0" anchor="ctr"/>
      <a:lstStyle>
        <a:defPPr algn="ctr">
          <a:lnSpc>
            <a:spcPct val="106000"/>
          </a:lnSpc>
          <a:buFont typeface="Wingdings 2" pitchFamily="18" charset="2"/>
          <a:buNone/>
          <a:defRPr sz="1600" b="1" noProof="0" dirty="0" err="1">
            <a:solidFill>
              <a:schemeClr val="bg1"/>
            </a:solidFill>
          </a:defRPr>
        </a:defPPr>
      </a:lstStyle>
    </a:spDef>
    <a:lnDef>
      <a:spPr>
        <a:ln>
          <a:solidFill>
            <a:srgbClr val="44546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34000" indent="-234000">
          <a:spcBef>
            <a:spcPts val="0"/>
          </a:spcBef>
          <a:spcAft>
            <a:spcPts val="1333"/>
          </a:spcAft>
          <a:buSzPct val="100000"/>
          <a:buFont typeface="Arial"/>
          <a:buChar char="•"/>
          <a:defRPr sz="1200" noProof="0" dirty="0" err="1">
            <a:solidFill>
              <a:schemeClr val="tx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esentation widescreen (16-9).potx" id="{D15CC715-B911-44C1-9E94-DDBA3AD356C4}" vid="{6A3836AB-5DCF-4D2F-8285-FE1EF7A833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CF4ACB2B2FA34AA4D1075C68ECF3C6" ma:contentTypeVersion="4" ma:contentTypeDescription="Create a new document." ma:contentTypeScope="" ma:versionID="0db5048b7ba38d034fc0d8ea1a1e3aac">
  <xsd:schema xmlns:xsd="http://www.w3.org/2001/XMLSchema" xmlns:xs="http://www.w3.org/2001/XMLSchema" xmlns:p="http://schemas.microsoft.com/office/2006/metadata/properties" xmlns:ns2="ffc64a53-0714-47b4-8f85-3c5d770d32ce" targetNamespace="http://schemas.microsoft.com/office/2006/metadata/properties" ma:root="true" ma:fieldsID="85e656ea3e63934adc14a2705b8bf1f0" ns2:_="">
    <xsd:import namespace="ffc64a53-0714-47b4-8f85-3c5d770d32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c64a53-0714-47b4-8f85-3c5d770d32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792A74-28B0-428A-9466-CA097412862C}">
  <ds:schemaRefs>
    <ds:schemaRef ds:uri="ffc64a53-0714-47b4-8f85-3c5d770d32c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D100C16-0770-41BD-BAA6-41F6DF6BE2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5CF092-BC1D-4376-B6C4-CFCD2F92756E}">
  <ds:schemaRefs>
    <ds:schemaRef ds:uri="ffc64a53-0714-47b4-8f85-3c5d770d32c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500</Words>
  <Application>Microsoft Office PowerPoint</Application>
  <PresentationFormat>Widescreen</PresentationFormat>
  <Paragraphs>47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Times New Roman</vt:lpstr>
      <vt:lpstr>Univers 45 Light</vt:lpstr>
      <vt:lpstr>Verdana</vt:lpstr>
      <vt:lpstr>Wingdings</vt:lpstr>
      <vt:lpstr>2_Deloitte_UK_Onscreen</vt:lpstr>
      <vt:lpstr>think-cell Slide</vt:lpstr>
      <vt:lpstr>Vinayak Anvekar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Arya, Gaurav (IN - Delhi)</dc:creator>
  <cp:lastModifiedBy>Anvekar, Vinayak</cp:lastModifiedBy>
  <cp:revision>8</cp:revision>
  <dcterms:modified xsi:type="dcterms:W3CDTF">2024-01-19T10:04:24Z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2016-05-12T18:47:00.1929907</vt:lpwstr>
  </property>
  <property fmtid="{D5CDD505-2E9C-101B-9397-08002B2CF9AE}" pid="3" name="CustomerId">
    <vt:lpwstr>deloitteindia</vt:lpwstr>
  </property>
  <property fmtid="{D5CDD505-2E9C-101B-9397-08002B2CF9AE}" pid="4" name="TemplateId">
    <vt:lpwstr>635986756201929906</vt:lpwstr>
  </property>
  <property fmtid="{D5CDD505-2E9C-101B-9397-08002B2CF9AE}" pid="5" name="UserProfileId">
    <vt:lpwstr>636373340031713043</vt:lpwstr>
  </property>
  <property fmtid="{D5CDD505-2E9C-101B-9397-08002B2CF9AE}" pid="6" name="ContentTypeId">
    <vt:lpwstr>0x0101005BCF4ACB2B2FA34AA4D1075C68ECF3C6</vt:lpwstr>
  </property>
  <property fmtid="{D5CDD505-2E9C-101B-9397-08002B2CF9AE}" pid="7" name="MSIP_Label_ea60d57e-af5b-4752-ac57-3e4f28ca11dc_Enabled">
    <vt:lpwstr>true</vt:lpwstr>
  </property>
  <property fmtid="{D5CDD505-2E9C-101B-9397-08002B2CF9AE}" pid="8" name="MSIP_Label_ea60d57e-af5b-4752-ac57-3e4f28ca11dc_SetDate">
    <vt:lpwstr>2022-06-06T09:01:53Z</vt:lpwstr>
  </property>
  <property fmtid="{D5CDD505-2E9C-101B-9397-08002B2CF9AE}" pid="9" name="MSIP_Label_ea60d57e-af5b-4752-ac57-3e4f28ca11dc_Method">
    <vt:lpwstr>Standard</vt:lpwstr>
  </property>
  <property fmtid="{D5CDD505-2E9C-101B-9397-08002B2CF9AE}" pid="10" name="MSIP_Label_ea60d57e-af5b-4752-ac57-3e4f28ca11dc_Name">
    <vt:lpwstr>ea60d57e-af5b-4752-ac57-3e4f28ca11dc</vt:lpwstr>
  </property>
  <property fmtid="{D5CDD505-2E9C-101B-9397-08002B2CF9AE}" pid="11" name="MSIP_Label_ea60d57e-af5b-4752-ac57-3e4f28ca11dc_SiteId">
    <vt:lpwstr>36da45f1-dd2c-4d1f-af13-5abe46b99921</vt:lpwstr>
  </property>
  <property fmtid="{D5CDD505-2E9C-101B-9397-08002B2CF9AE}" pid="12" name="MSIP_Label_ea60d57e-af5b-4752-ac57-3e4f28ca11dc_ActionId">
    <vt:lpwstr>bf9f6fa4-4f6a-4974-988d-fc8e4e1860a0</vt:lpwstr>
  </property>
  <property fmtid="{D5CDD505-2E9C-101B-9397-08002B2CF9AE}" pid="13" name="MSIP_Label_ea60d57e-af5b-4752-ac57-3e4f28ca11dc_ContentBits">
    <vt:lpwstr>0</vt:lpwstr>
  </property>
</Properties>
</file>