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H88QIxhC8Yr3ZiVOCwUFKATI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1991AD-F2FA-4DFE-B627-562F0A6D8703}">
  <a:tblStyle styleId="{021991AD-F2FA-4DFE-B627-562F0A6D87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89fea1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a389fea17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3cb01e76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3cb01e7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cb01e760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3cb01e7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3cb01e76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53cb01e7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 past values of solar power are not now available: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use the predicted values. </a:t>
            </a:r>
            <a:endParaRPr sz="1500"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3cb01e76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3cb01e7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3cb01e760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53cb01e7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89fea178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89fea17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3cb01e76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53cb01e7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89fea17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89fea1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89fea17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89fea1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cb01e76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53cb01e7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Thank you Hawraa, now lets talk about the exploratory data analysis around the solar and .  </a:t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3cb01e760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3cb01e7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39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3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41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41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41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41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4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4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4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42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42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42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4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42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42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4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4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4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1" name="Google Shape;51;p33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3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7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7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7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7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kc2lRxNkIJtxo-O43aeuj09nPathjAJjjqlDahQg1HLO3e3cx8xwNu2S1W1X8_VpyJTCMVrlmgW1HX45Kro5iNKh6thoCkG3uKJ8wGM9klX4gHGbgjyhklF-uS2FG1uD" id="147" name="Google Shape;147;ga389fea17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601731" cy="6947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a389fea178_0_32"/>
          <p:cNvSpPr txBox="1"/>
          <p:nvPr>
            <p:ph type="ctrTitle"/>
          </p:nvPr>
        </p:nvSpPr>
        <p:spPr>
          <a:xfrm>
            <a:off x="307050" y="110320"/>
            <a:ext cx="88257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Short-Term Forecast of Solar Power Generation</a:t>
            </a:r>
            <a:endParaRPr sz="50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9" name="Google Shape;149;ga389fea178_0_32"/>
          <p:cNvSpPr txBox="1"/>
          <p:nvPr>
            <p:ph idx="1" type="subTitle"/>
          </p:nvPr>
        </p:nvSpPr>
        <p:spPr>
          <a:xfrm>
            <a:off x="818309" y="5027589"/>
            <a:ext cx="11373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chemeClr val="dk1"/>
                </a:solidFill>
              </a:rPr>
              <a:t>Team 35 – Hawraa Salami, Aishwarya Bhangale, Arusha Kelkar, Fairy Gandhi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53cb01e760_0_28"/>
          <p:cNvPicPr preferRelativeResize="0"/>
          <p:nvPr/>
        </p:nvPicPr>
        <p:blipFill rotWithShape="1">
          <a:blip r:embed="rId3">
            <a:alphaModFix/>
          </a:blip>
          <a:srcRect b="2747" l="4181" r="9056" t="6826"/>
          <a:stretch/>
        </p:blipFill>
        <p:spPr>
          <a:xfrm>
            <a:off x="1307701" y="1438999"/>
            <a:ext cx="9576599" cy="4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53cb01e760_0_28"/>
          <p:cNvSpPr txBox="1"/>
          <p:nvPr/>
        </p:nvSpPr>
        <p:spPr>
          <a:xfrm>
            <a:off x="439025" y="384350"/>
            <a:ext cx="10001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 sz="4400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Hourly Variation in Solar Production</a:t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"/>
              <a:buNone/>
            </a:pPr>
            <a:r>
              <a:t/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680225" y="460775"/>
            <a:ext cx="9518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entury"/>
                <a:ea typeface="Century"/>
                <a:cs typeface="Century"/>
                <a:sym typeface="Century"/>
              </a:rPr>
              <a:t>Correlation between Current and Lagged Values</a:t>
            </a:r>
            <a:endParaRPr sz="4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49924" l="7817" r="50388" t="8495"/>
          <a:stretch/>
        </p:blipFill>
        <p:spPr>
          <a:xfrm>
            <a:off x="142400" y="1877525"/>
            <a:ext cx="5902259" cy="31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 b="49924" l="49935" r="8277" t="8495"/>
          <a:stretch/>
        </p:blipFill>
        <p:spPr>
          <a:xfrm>
            <a:off x="6166525" y="3320900"/>
            <a:ext cx="5902251" cy="322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3cb01e760_0_47"/>
          <p:cNvSpPr txBox="1"/>
          <p:nvPr>
            <p:ph type="title"/>
          </p:nvPr>
        </p:nvSpPr>
        <p:spPr>
          <a:xfrm>
            <a:off x="438441" y="583475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4100"/>
              <a:buFont typeface="Century"/>
              <a:buNone/>
            </a:pPr>
            <a:r>
              <a:rPr lang="en-US" sz="4400">
                <a:latin typeface="Century"/>
                <a:ea typeface="Century"/>
                <a:cs typeface="Century"/>
                <a:sym typeface="Century"/>
              </a:rPr>
              <a:t>Autocorrelation Function of the Time Series</a:t>
            </a:r>
            <a:endParaRPr sz="4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"/>
              <a:buNone/>
            </a:pPr>
            <a:r>
              <a:t/>
            </a:r>
            <a:endParaRPr sz="44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14" name="Google Shape;214;g53cb01e760_0_47"/>
          <p:cNvPicPr preferRelativeResize="0"/>
          <p:nvPr/>
        </p:nvPicPr>
        <p:blipFill rotWithShape="1">
          <a:blip r:embed="rId3">
            <a:alphaModFix/>
          </a:blip>
          <a:srcRect b="2086" l="5098" r="8776" t="5932"/>
          <a:stretch/>
        </p:blipFill>
        <p:spPr>
          <a:xfrm>
            <a:off x="1702649" y="1835725"/>
            <a:ext cx="8786700" cy="4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293591" y="363745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entury"/>
                <a:ea typeface="Century"/>
                <a:cs typeface="Century"/>
                <a:sym typeface="Century"/>
              </a:rPr>
              <a:t>Correlation of Generated Solar Power with Weather Features </a:t>
            </a:r>
            <a:endParaRPr sz="44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78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220" name="Google Shape;2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000" l="7038" r="8734" t="7396"/>
          <a:stretch/>
        </p:blipFill>
        <p:spPr>
          <a:xfrm>
            <a:off x="1522800" y="1639025"/>
            <a:ext cx="9146400" cy="5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 txBox="1"/>
          <p:nvPr/>
        </p:nvSpPr>
        <p:spPr>
          <a:xfrm>
            <a:off x="2230625" y="4567975"/>
            <a:ext cx="1304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Air Density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3535325" y="4567975"/>
            <a:ext cx="1304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Cloud Cover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932700" y="4567975"/>
            <a:ext cx="1304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Precipitation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6359600" y="4934125"/>
            <a:ext cx="1304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Temperature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7797200" y="4871575"/>
            <a:ext cx="1304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Direct Radiation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9234800" y="4871575"/>
            <a:ext cx="1304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Diffuse Radiation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3cb01e760_0_53"/>
          <p:cNvSpPr txBox="1"/>
          <p:nvPr>
            <p:ph type="title"/>
          </p:nvPr>
        </p:nvSpPr>
        <p:spPr>
          <a:xfrm>
            <a:off x="838200" y="2491100"/>
            <a:ext cx="10515600" cy="1110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"/>
              <a:buNone/>
            </a:pPr>
            <a:r>
              <a:rPr lang="en-US" sz="4400">
                <a:latin typeface="Century"/>
                <a:ea typeface="Century"/>
                <a:cs typeface="Century"/>
                <a:sym typeface="Century"/>
              </a:rPr>
              <a:t>Data Modeling / Model Evaluation</a:t>
            </a:r>
            <a:endParaRPr sz="44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/>
        </p:nvSpPr>
        <p:spPr>
          <a:xfrm>
            <a:off x="226225" y="210095"/>
            <a:ext cx="103728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Modelling Question (One Hour-Ahead Forecast of Solar Power)</a:t>
            </a:r>
            <a:endParaRPr b="0" i="0" sz="4400" u="none" cap="none" strike="noStrike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234300" y="2279750"/>
            <a:ext cx="9207300" cy="2515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Given the historical solar power production up to hour </a:t>
            </a:r>
            <a:r>
              <a:rPr b="1"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and weather data, how can we estimate the solar power that will be produced  at hour </a:t>
            </a:r>
            <a:r>
              <a:rPr b="1"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 ? </a:t>
            </a: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other words, can we predict the solar power generated in the consequent hour?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926000" y="1470175"/>
            <a:ext cx="3034500" cy="1200288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Approach 1:</a:t>
            </a: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Weather data at hour  t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Time Features (day, hour, 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month, year)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4239490" y="4114803"/>
            <a:ext cx="3338942" cy="10252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9"/>
          <p:cNvCxnSpPr>
            <a:stCxn id="245" idx="2"/>
          </p:cNvCxnSpPr>
          <p:nvPr/>
        </p:nvCxnSpPr>
        <p:spPr>
          <a:xfrm flipH="1">
            <a:off x="5881175" y="3261775"/>
            <a:ext cx="144600" cy="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9"/>
          <p:cNvSpPr txBox="1"/>
          <p:nvPr/>
        </p:nvSpPr>
        <p:spPr>
          <a:xfrm>
            <a:off x="4307825" y="1507375"/>
            <a:ext cx="3435900" cy="1754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Approach 2: </a:t>
            </a:r>
            <a:endParaRPr b="1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Weather data at hour t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Time Features (day, hour, 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month, year)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Solar Power Produced at 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the previous 2 hours (t-1, t-2)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8091050" y="1878625"/>
            <a:ext cx="3699600" cy="1565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Approach 3: </a:t>
            </a:r>
            <a:endParaRPr b="1" sz="18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Time Features (day, hour, 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 month, year)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Solar Power Produced at </a:t>
            </a:r>
            <a:endParaRPr b="0" i="0" sz="18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  the previous 2 hours (t-1, t-2)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9"/>
          <p:cNvCxnSpPr/>
          <p:nvPr/>
        </p:nvCxnSpPr>
        <p:spPr>
          <a:xfrm>
            <a:off x="2412675" y="3035575"/>
            <a:ext cx="1438800" cy="97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/>
          <p:nvPr/>
        </p:nvCxnSpPr>
        <p:spPr>
          <a:xfrm flipH="1">
            <a:off x="7901500" y="3644675"/>
            <a:ext cx="481200" cy="55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9"/>
          <p:cNvSpPr txBox="1"/>
          <p:nvPr/>
        </p:nvSpPr>
        <p:spPr>
          <a:xfrm>
            <a:off x="3080278" y="3139423"/>
            <a:ext cx="39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5645198" y="3503648"/>
            <a:ext cx="3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7743725" y="3444025"/>
            <a:ext cx="3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5888182" y="5250875"/>
            <a:ext cx="0" cy="5818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9"/>
          <p:cNvSpPr txBox="1"/>
          <p:nvPr/>
        </p:nvSpPr>
        <p:spPr>
          <a:xfrm>
            <a:off x="4350325" y="5888225"/>
            <a:ext cx="3339000" cy="369291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Predict Solar Power at hour t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556775" y="357125"/>
            <a:ext cx="61437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Our Approach</a:t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Model Training</a:t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For each approach, we trained different machine learning models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used nested-cross validation to compare between the performances of each model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Metric used: Root Mean-Squared Error (RMSE)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624625" y="4021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Results – One Hour-Ahead Forecast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graphicFrame>
        <p:nvGraphicFramePr>
          <p:cNvPr id="266" name="Google Shape;266;p11"/>
          <p:cNvGraphicFramePr/>
          <p:nvPr/>
        </p:nvGraphicFramePr>
        <p:xfrm>
          <a:off x="366550" y="2117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{021991AD-F2FA-4DFE-B627-562F0A6D8703}</a:tableStyleId>
              </a:tblPr>
              <a:tblGrid>
                <a:gridCol w="5246325"/>
                <a:gridCol w="2551450"/>
                <a:gridCol w="1856975"/>
                <a:gridCol w="1804150"/>
              </a:tblGrid>
              <a:tr h="82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Approach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RMSE - Avg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R-squared - Avg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1. Weather + Time Features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XGBoost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1079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0.94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2. Weather + Time Features + Two Lagged Values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Random Forest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299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0.996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3. Two Lagged Values + Time Features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XGBoost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r>
                        <a:rPr lang="en-US" sz="1800"/>
                        <a:t>71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0.996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4. Baseline Model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Persistence Algorithm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1797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0.879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11"/>
          <p:cNvSpPr txBox="1"/>
          <p:nvPr/>
        </p:nvSpPr>
        <p:spPr>
          <a:xfrm>
            <a:off x="413100" y="4597275"/>
            <a:ext cx="11213400" cy="8622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24-Hour (Multi-Step) Forecast of Solar Power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73" name="Google Shape;273;p12"/>
          <p:cNvSpPr txBox="1"/>
          <p:nvPr>
            <p:ph idx="1" type="body"/>
          </p:nvPr>
        </p:nvSpPr>
        <p:spPr>
          <a:xfrm>
            <a:off x="838200" y="2682875"/>
            <a:ext cx="10515600" cy="156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Given the historical solar power production up to hour </a:t>
            </a:r>
            <a:r>
              <a:rPr b="1"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and weather data, how can we estimate the solar power that will be produced  at hour </a:t>
            </a:r>
            <a:r>
              <a:rPr b="1"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t, t+1, t+2,.. , t+23 ?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cb01e760_0_2"/>
          <p:cNvSpPr txBox="1"/>
          <p:nvPr>
            <p:ph type="title"/>
          </p:nvPr>
        </p:nvSpPr>
        <p:spPr>
          <a:xfrm>
            <a:off x="838200" y="365125"/>
            <a:ext cx="309372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Century"/>
              <a:buNone/>
            </a:pPr>
            <a:r>
              <a:rPr lang="en-US" sz="5500">
                <a:latin typeface="Century"/>
                <a:ea typeface="Century"/>
                <a:cs typeface="Century"/>
                <a:sym typeface="Century"/>
              </a:rPr>
              <a:t>Agenda</a:t>
            </a:r>
            <a:endParaRPr sz="55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5" name="Google Shape;155;g53cb01e760_0_2"/>
          <p:cNvSpPr txBox="1"/>
          <p:nvPr>
            <p:ph idx="1" type="body"/>
          </p:nvPr>
        </p:nvSpPr>
        <p:spPr>
          <a:xfrm>
            <a:off x="529600" y="1974225"/>
            <a:ext cx="83859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Problem Introduction</a:t>
            </a:r>
            <a:endParaRPr sz="3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 sz="3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Modeling / Model Evaluation</a:t>
            </a:r>
            <a:endParaRPr sz="3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Results / Conclusion</a:t>
            </a:r>
            <a:endParaRPr sz="3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Results – 24 Hour Ahead Forecast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graphicFrame>
        <p:nvGraphicFramePr>
          <p:cNvPr id="279" name="Google Shape;279;p13"/>
          <p:cNvGraphicFramePr/>
          <p:nvPr/>
        </p:nvGraphicFramePr>
        <p:xfrm>
          <a:off x="568250" y="2058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{021991AD-F2FA-4DFE-B627-562F0A6D8703}</a:tableStyleId>
              </a:tblPr>
              <a:tblGrid>
                <a:gridCol w="5061625"/>
                <a:gridCol w="2461650"/>
                <a:gridCol w="1791600"/>
                <a:gridCol w="1740625"/>
              </a:tblGrid>
              <a:tr h="73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Approach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RMSE - Avg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R-squared - Avg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1. Previous two hour values  (predicted) + Time Features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Random Forest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2765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0.526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2. Weather + Time Features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XGBoost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1079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0.940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3. Weather + Time Features + two past values (23 hr and 24 hr before)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XGBoost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1046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0.945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4. Baseline Model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Persistence Algorithm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2042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0.827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13"/>
          <p:cNvSpPr txBox="1"/>
          <p:nvPr/>
        </p:nvSpPr>
        <p:spPr>
          <a:xfrm>
            <a:off x="568250" y="4378870"/>
            <a:ext cx="10612800" cy="8622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24345" y="2958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>
                <a:latin typeface="Century"/>
                <a:ea typeface="Century"/>
                <a:cs typeface="Century"/>
                <a:sym typeface="Century"/>
              </a:rPr>
              <a:t>Conclusion</a:t>
            </a:r>
            <a:endParaRPr sz="48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838200" y="1731818"/>
            <a:ext cx="105156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One-hour ahead forecast: lagged values have important predictive abilities.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24-hour ahead forecast: weather features are important to consider.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3cb01e760_0_71"/>
          <p:cNvSpPr txBox="1"/>
          <p:nvPr>
            <p:ph type="title"/>
          </p:nvPr>
        </p:nvSpPr>
        <p:spPr>
          <a:xfrm>
            <a:off x="456261" y="24656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"/>
              <a:buNone/>
            </a:pPr>
            <a:r>
              <a:rPr lang="en-US" sz="4800">
                <a:latin typeface="Century"/>
                <a:ea typeface="Century"/>
                <a:cs typeface="Century"/>
                <a:sym typeface="Century"/>
              </a:rPr>
              <a:t>Future Work</a:t>
            </a:r>
            <a:endParaRPr sz="4800"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92" name="Google Shape;292;g53cb01e760_0_71"/>
          <p:cNvSpPr txBox="1"/>
          <p:nvPr/>
        </p:nvSpPr>
        <p:spPr>
          <a:xfrm>
            <a:off x="632050" y="1646975"/>
            <a:ext cx="100128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987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Enhance the multi-step forecasting model by examining what additional features could be added</a:t>
            </a:r>
            <a:endParaRPr b="0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87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Try LSTM (a recursive neural network model) or a hybrid modelling approach</a:t>
            </a:r>
            <a:endParaRPr b="0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87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Explore how the predicted values can help with price or load forecast</a:t>
            </a:r>
            <a:endParaRPr b="0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87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Compare our results to the current techniques used in forecasting solar power.</a:t>
            </a:r>
            <a:endParaRPr b="0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389fea178_0_113"/>
          <p:cNvSpPr txBox="1"/>
          <p:nvPr>
            <p:ph type="title"/>
          </p:nvPr>
        </p:nvSpPr>
        <p:spPr>
          <a:xfrm>
            <a:off x="4456207" y="2743773"/>
            <a:ext cx="3279600" cy="10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entury"/>
                <a:ea typeface="Century"/>
                <a:cs typeface="Century"/>
                <a:sym typeface="Century"/>
              </a:rPr>
              <a:t>Thank You</a:t>
            </a:r>
            <a:endParaRPr sz="4400"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cb01e760_0_12"/>
          <p:cNvSpPr txBox="1"/>
          <p:nvPr>
            <p:ph type="title"/>
          </p:nvPr>
        </p:nvSpPr>
        <p:spPr>
          <a:xfrm>
            <a:off x="838200" y="2491100"/>
            <a:ext cx="10515600" cy="1110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Problem Introduction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89fea178_0_7"/>
          <p:cNvSpPr txBox="1"/>
          <p:nvPr/>
        </p:nvSpPr>
        <p:spPr>
          <a:xfrm>
            <a:off x="379675" y="270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Importance of Forecasting Solar Power Generation</a:t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6" name="Google Shape;166;ga389fea178_0_7"/>
          <p:cNvSpPr txBox="1"/>
          <p:nvPr/>
        </p:nvSpPr>
        <p:spPr>
          <a:xfrm>
            <a:off x="838200" y="1595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Solar Power is an </a:t>
            </a:r>
            <a:r>
              <a:rPr b="1" lang="en-US" sz="3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uncertain</a:t>
            </a: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 renewable energy source.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Solar Power forecasts are important for: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 Grid operators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 Electric Utilities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 Energy traders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- Facility managers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389fea178_0_15"/>
          <p:cNvSpPr txBox="1"/>
          <p:nvPr/>
        </p:nvSpPr>
        <p:spPr>
          <a:xfrm>
            <a:off x="5347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Project Goal</a:t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2" name="Google Shape;172;ga389fea178_0_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focus on short- term forecasting: 1 hour and 24 hours ahead.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consider various machine learning approaches.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Which features can help with the short-term forecast of solar power production? 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433400" y="365125"/>
            <a:ext cx="10409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Data Background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752850" y="1779175"/>
            <a:ext cx="106863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Solar Power Time Series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Total solar power produced by Germany from January 1, 2012 to April 4, 2019 (with hourly resolution)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Weather Time Series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Geographically aggregated weather data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- temperature 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- direct radiation 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- diffuse radiation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- precipitation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 - cloud cover</a:t>
            </a:r>
            <a:endParaRPr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3cb01e760_0_18"/>
          <p:cNvSpPr txBox="1"/>
          <p:nvPr>
            <p:ph type="title"/>
          </p:nvPr>
        </p:nvSpPr>
        <p:spPr>
          <a:xfrm>
            <a:off x="838200" y="2491100"/>
            <a:ext cx="10515600" cy="1110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Exploratory Data Analysis (EDA)</a:t>
            </a:r>
            <a:endParaRPr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301105" y="320273"/>
            <a:ext cx="10515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entury"/>
                <a:ea typeface="Century"/>
                <a:cs typeface="Century"/>
                <a:sym typeface="Century"/>
              </a:rPr>
              <a:t>Yearly pattern in solar power production</a:t>
            </a:r>
            <a:endParaRPr sz="44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13081" l="6453" r="9351" t="5621"/>
          <a:stretch/>
        </p:blipFill>
        <p:spPr>
          <a:xfrm>
            <a:off x="212325" y="2075450"/>
            <a:ext cx="11767351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53cb01e760_0_41"/>
          <p:cNvPicPr preferRelativeResize="0"/>
          <p:nvPr/>
        </p:nvPicPr>
        <p:blipFill rotWithShape="1">
          <a:blip r:embed="rId3">
            <a:alphaModFix/>
          </a:blip>
          <a:srcRect b="2747" l="3755" r="8494" t="6548"/>
          <a:stretch/>
        </p:blipFill>
        <p:spPr>
          <a:xfrm>
            <a:off x="1379563" y="1644724"/>
            <a:ext cx="9432875" cy="48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53cb01e760_0_41"/>
          <p:cNvSpPr txBox="1"/>
          <p:nvPr/>
        </p:nvSpPr>
        <p:spPr>
          <a:xfrm>
            <a:off x="326255" y="406301"/>
            <a:ext cx="100800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 sz="4400">
                <a:solidFill>
                  <a:schemeClr val="lt2"/>
                </a:solidFill>
                <a:latin typeface="Century"/>
                <a:ea typeface="Century"/>
                <a:cs typeface="Century"/>
                <a:sym typeface="Century"/>
              </a:rPr>
              <a:t>Monthly Variation in Solar Production</a:t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"/>
              <a:buNone/>
            </a:pPr>
            <a:r>
              <a:t/>
            </a:r>
            <a:endParaRPr sz="4400">
              <a:solidFill>
                <a:schemeClr val="lt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2020-10-14T18:02:57Z</dcterms:created>
  <dc:creator>User</dc:creator>
</cp:coreProperties>
</file>