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8" r:id="rId9"/>
    <p:sldId id="278" r:id="rId10"/>
    <p:sldId id="266" r:id="rId11"/>
    <p:sldId id="269" r:id="rId12"/>
    <p:sldId id="270" r:id="rId13"/>
    <p:sldId id="271" r:id="rId14"/>
    <p:sldId id="272" r:id="rId15"/>
    <p:sldId id="273" r:id="rId16"/>
    <p:sldId id="274" r:id="rId17"/>
    <p:sldId id="275" r:id="rId18"/>
    <p:sldId id="276" r:id="rId19"/>
    <p:sldId id="277" r:id="rId20"/>
    <p:sldId id="262" r:id="rId21"/>
    <p:sldId id="263" r:id="rId22"/>
    <p:sldId id="264"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p:normalViewPr>
  <p:slideViewPr>
    <p:cSldViewPr snapToGrid="0">
      <p:cViewPr varScale="1">
        <p:scale>
          <a:sx n="74" d="100"/>
          <a:sy n="74" d="100"/>
        </p:scale>
        <p:origin x="57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12/13/2019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12/13/2019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12/13/2019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12/13/2019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12/13/2019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CB89-82BC-4748-A11E-A06C1D16ECD3}"/>
              </a:ext>
            </a:extLst>
          </p:cNvPr>
          <p:cNvSpPr>
            <a:spLocks noGrp="1"/>
          </p:cNvSpPr>
          <p:nvPr>
            <p:ph type="ctrTitle"/>
          </p:nvPr>
        </p:nvSpPr>
        <p:spPr>
          <a:xfrm>
            <a:off x="1442433" y="1884831"/>
            <a:ext cx="9620519" cy="1695495"/>
          </a:xfrm>
        </p:spPr>
        <p:txBody>
          <a:bodyPr/>
          <a:lstStyle/>
          <a:p>
            <a:r>
              <a:rPr lang="en-IN" sz="9600" dirty="0" err="1"/>
              <a:t>AnGULAR</a:t>
            </a:r>
            <a:endParaRPr lang="en-IN" sz="9600" dirty="0"/>
          </a:p>
        </p:txBody>
      </p:sp>
      <p:sp>
        <p:nvSpPr>
          <p:cNvPr id="3" name="Subtitle 2">
            <a:extLst>
              <a:ext uri="{FF2B5EF4-FFF2-40B4-BE49-F238E27FC236}">
                <a16:creationId xmlns:a16="http://schemas.microsoft.com/office/drawing/2014/main" id="{AE372398-FD40-4A6B-9342-7818C1F76DE1}"/>
              </a:ext>
            </a:extLst>
          </p:cNvPr>
          <p:cNvSpPr>
            <a:spLocks noGrp="1"/>
          </p:cNvSpPr>
          <p:nvPr>
            <p:ph type="subTitle" idx="1"/>
          </p:nvPr>
        </p:nvSpPr>
        <p:spPr>
          <a:xfrm>
            <a:off x="2356713" y="6529590"/>
            <a:ext cx="7302442" cy="1544168"/>
          </a:xfrm>
        </p:spPr>
        <p:txBody>
          <a:bodyPr/>
          <a:lstStyle/>
          <a:p>
            <a:endParaRPr lang="en-IN" dirty="0"/>
          </a:p>
        </p:txBody>
      </p:sp>
      <p:pic>
        <p:nvPicPr>
          <p:cNvPr id="4" name="Picture 3">
            <a:extLst>
              <a:ext uri="{FF2B5EF4-FFF2-40B4-BE49-F238E27FC236}">
                <a16:creationId xmlns:a16="http://schemas.microsoft.com/office/drawing/2014/main" id="{D53D6AD3-46CB-43A3-89A1-1582AD5EB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520" y="3704356"/>
            <a:ext cx="1558343" cy="1544167"/>
          </a:xfrm>
          <a:prstGeom prst="rect">
            <a:avLst/>
          </a:prstGeom>
        </p:spPr>
      </p:pic>
    </p:spTree>
    <p:extLst>
      <p:ext uri="{BB962C8B-B14F-4D97-AF65-F5344CB8AC3E}">
        <p14:creationId xmlns:p14="http://schemas.microsoft.com/office/powerpoint/2010/main" val="364795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2C5AA-57F9-47F1-947B-F094E045D565}"/>
              </a:ext>
            </a:extLst>
          </p:cNvPr>
          <p:cNvSpPr>
            <a:spLocks noGrp="1"/>
          </p:cNvSpPr>
          <p:nvPr>
            <p:ph type="title"/>
          </p:nvPr>
        </p:nvSpPr>
        <p:spPr/>
        <p:txBody>
          <a:bodyPr/>
          <a:lstStyle/>
          <a:p>
            <a:r>
              <a:rPr lang="en-IN" dirty="0"/>
              <a:t>Tools and Languages used </a:t>
            </a:r>
          </a:p>
        </p:txBody>
      </p:sp>
      <p:sp>
        <p:nvSpPr>
          <p:cNvPr id="3" name="Content Placeholder 2">
            <a:extLst>
              <a:ext uri="{FF2B5EF4-FFF2-40B4-BE49-F238E27FC236}">
                <a16:creationId xmlns:a16="http://schemas.microsoft.com/office/drawing/2014/main" id="{7FA453DC-8775-435A-B04D-236E515E6B91}"/>
              </a:ext>
            </a:extLst>
          </p:cNvPr>
          <p:cNvSpPr>
            <a:spLocks noGrp="1"/>
          </p:cNvSpPr>
          <p:nvPr>
            <p:ph idx="1"/>
          </p:nvPr>
        </p:nvSpPr>
        <p:spPr/>
        <p:txBody>
          <a:bodyPr/>
          <a:lstStyle/>
          <a:p>
            <a:pPr marL="0" indent="0">
              <a:buNone/>
            </a:pPr>
            <a:r>
              <a:rPr lang="en-IN" b="1" dirty="0"/>
              <a:t>HTML</a:t>
            </a:r>
            <a:endParaRPr lang="en-IN" dirty="0"/>
          </a:p>
          <a:p>
            <a:r>
              <a:rPr lang="en-IN" dirty="0"/>
              <a:t>Hypertext </a:t>
            </a:r>
            <a:r>
              <a:rPr lang="en-IN" dirty="0" err="1"/>
              <a:t>Markup</a:t>
            </a:r>
            <a:r>
              <a:rPr lang="en-IN" dirty="0"/>
              <a:t> Language (HTML) is the standard </a:t>
            </a:r>
            <a:r>
              <a:rPr lang="en-IN" dirty="0" err="1"/>
              <a:t>markup</a:t>
            </a:r>
            <a:r>
              <a:rPr lang="en-IN" dirty="0"/>
              <a:t> language for documents designed to be displayed in a web browser. It can be assisted by technologies such as Cascading Style Sheets (CSS) and scripting languages such as JavaScript.</a:t>
            </a:r>
          </a:p>
          <a:p>
            <a:r>
              <a:rPr lang="en-IN" dirty="0"/>
              <a:t>HTML elements are the building blocks of HTML pages. With HTML constructs, images and other objects such as interactive forms may be embedded into the rendered page. HTML provides a means to create structured documents by denoting structural semantics for text such as headings, paragraphs, lists, links, quotes and other items. </a:t>
            </a:r>
          </a:p>
        </p:txBody>
      </p:sp>
    </p:spTree>
    <p:extLst>
      <p:ext uri="{BB962C8B-B14F-4D97-AF65-F5344CB8AC3E}">
        <p14:creationId xmlns:p14="http://schemas.microsoft.com/office/powerpoint/2010/main" val="419012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D19B-940C-4B29-9B29-0B32F9D33FEB}"/>
              </a:ext>
            </a:extLst>
          </p:cNvPr>
          <p:cNvSpPr>
            <a:spLocks noGrp="1"/>
          </p:cNvSpPr>
          <p:nvPr>
            <p:ph type="title"/>
          </p:nvPr>
        </p:nvSpPr>
        <p:spPr/>
        <p:txBody>
          <a:bodyPr/>
          <a:lstStyle/>
          <a:p>
            <a:r>
              <a:rPr lang="en-IN" dirty="0"/>
              <a:t>Tools and Languages used </a:t>
            </a:r>
          </a:p>
        </p:txBody>
      </p:sp>
      <p:sp>
        <p:nvSpPr>
          <p:cNvPr id="3" name="Content Placeholder 2">
            <a:extLst>
              <a:ext uri="{FF2B5EF4-FFF2-40B4-BE49-F238E27FC236}">
                <a16:creationId xmlns:a16="http://schemas.microsoft.com/office/drawing/2014/main" id="{47545375-4A77-4B05-A658-0CC86CC7F78B}"/>
              </a:ext>
            </a:extLst>
          </p:cNvPr>
          <p:cNvSpPr>
            <a:spLocks noGrp="1"/>
          </p:cNvSpPr>
          <p:nvPr>
            <p:ph idx="1"/>
          </p:nvPr>
        </p:nvSpPr>
        <p:spPr/>
        <p:txBody>
          <a:bodyPr/>
          <a:lstStyle/>
          <a:p>
            <a:pPr marL="0" indent="0">
              <a:buNone/>
            </a:pPr>
            <a:r>
              <a:rPr lang="en-IN" b="1" dirty="0"/>
              <a:t>CSS</a:t>
            </a:r>
          </a:p>
          <a:p>
            <a:r>
              <a:rPr lang="en-IN" dirty="0"/>
              <a:t>Cascading Style Sheets (CSS) is a style sheet language used for describing the presentation of a document written in a </a:t>
            </a:r>
            <a:r>
              <a:rPr lang="en-IN" dirty="0" err="1"/>
              <a:t>markup</a:t>
            </a:r>
            <a:r>
              <a:rPr lang="en-IN" dirty="0"/>
              <a:t> language like HTML</a:t>
            </a:r>
          </a:p>
          <a:p>
            <a:r>
              <a:rPr lang="en-IN" dirty="0"/>
              <a:t>CSS is designed to enable the separation of presentation and content, including layout, </a:t>
            </a:r>
            <a:r>
              <a:rPr lang="en-IN" dirty="0" err="1"/>
              <a:t>colors</a:t>
            </a:r>
            <a:r>
              <a:rPr lang="en-IN" dirty="0"/>
              <a:t>, and fonts. </a:t>
            </a:r>
          </a:p>
        </p:txBody>
      </p:sp>
    </p:spTree>
    <p:extLst>
      <p:ext uri="{BB962C8B-B14F-4D97-AF65-F5344CB8AC3E}">
        <p14:creationId xmlns:p14="http://schemas.microsoft.com/office/powerpoint/2010/main" val="164453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F11F-F2F7-406A-A563-CDDC5D9FE6E0}"/>
              </a:ext>
            </a:extLst>
          </p:cNvPr>
          <p:cNvSpPr>
            <a:spLocks noGrp="1"/>
          </p:cNvSpPr>
          <p:nvPr>
            <p:ph type="title"/>
          </p:nvPr>
        </p:nvSpPr>
        <p:spPr/>
        <p:txBody>
          <a:bodyPr/>
          <a:lstStyle/>
          <a:p>
            <a:r>
              <a:rPr lang="en-IN" dirty="0"/>
              <a:t>Tools and Languages used </a:t>
            </a:r>
          </a:p>
        </p:txBody>
      </p:sp>
      <p:sp>
        <p:nvSpPr>
          <p:cNvPr id="3" name="Content Placeholder 2">
            <a:extLst>
              <a:ext uri="{FF2B5EF4-FFF2-40B4-BE49-F238E27FC236}">
                <a16:creationId xmlns:a16="http://schemas.microsoft.com/office/drawing/2014/main" id="{9D31962E-F4DF-4470-906F-C82C3FF3272D}"/>
              </a:ext>
            </a:extLst>
          </p:cNvPr>
          <p:cNvSpPr>
            <a:spLocks noGrp="1"/>
          </p:cNvSpPr>
          <p:nvPr>
            <p:ph idx="1"/>
          </p:nvPr>
        </p:nvSpPr>
        <p:spPr/>
        <p:txBody>
          <a:bodyPr/>
          <a:lstStyle/>
          <a:p>
            <a:pPr marL="0" indent="0">
              <a:buNone/>
            </a:pPr>
            <a:r>
              <a:rPr lang="en-IN" b="1" dirty="0"/>
              <a:t>Bootstrap</a:t>
            </a:r>
          </a:p>
          <a:p>
            <a:r>
              <a:rPr lang="en-IN" b="1" dirty="0"/>
              <a:t> </a:t>
            </a:r>
            <a:r>
              <a:rPr lang="en-IN" dirty="0"/>
              <a:t>Bootstrap is a free and open-source CSS framework directed at responsive, mobile-first front-end web development. It contains CSS- and (optionally) JavaScript-based design templates for typography, forms, buttons, navigation and other interface components. </a:t>
            </a:r>
          </a:p>
          <a:p>
            <a:r>
              <a:rPr lang="en-IN" dirty="0"/>
              <a:t>Bootstrap is a web framework that focuses on simplifying the development of informative web pages The primary purpose of adding it to a web project is to apply Bootstrap's choices of </a:t>
            </a:r>
            <a:r>
              <a:rPr lang="en-IN" dirty="0" err="1"/>
              <a:t>color</a:t>
            </a:r>
            <a:r>
              <a:rPr lang="en-IN" dirty="0"/>
              <a:t>, size, font and layout to that project</a:t>
            </a:r>
          </a:p>
        </p:txBody>
      </p:sp>
    </p:spTree>
    <p:extLst>
      <p:ext uri="{BB962C8B-B14F-4D97-AF65-F5344CB8AC3E}">
        <p14:creationId xmlns:p14="http://schemas.microsoft.com/office/powerpoint/2010/main" val="3723590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8B9F-44D1-47D0-B555-6DF369E9000B}"/>
              </a:ext>
            </a:extLst>
          </p:cNvPr>
          <p:cNvSpPr>
            <a:spLocks noGrp="1"/>
          </p:cNvSpPr>
          <p:nvPr>
            <p:ph type="title"/>
          </p:nvPr>
        </p:nvSpPr>
        <p:spPr/>
        <p:txBody>
          <a:bodyPr/>
          <a:lstStyle/>
          <a:p>
            <a:r>
              <a:rPr lang="en-IN" b="1" dirty="0"/>
              <a:t>Components in projects</a:t>
            </a:r>
            <a:endParaRPr lang="en-IN" dirty="0"/>
          </a:p>
        </p:txBody>
      </p:sp>
      <p:sp>
        <p:nvSpPr>
          <p:cNvPr id="3" name="Content Placeholder 2">
            <a:extLst>
              <a:ext uri="{FF2B5EF4-FFF2-40B4-BE49-F238E27FC236}">
                <a16:creationId xmlns:a16="http://schemas.microsoft.com/office/drawing/2014/main" id="{AD1934B9-374E-4703-9D16-EE583194D662}"/>
              </a:ext>
            </a:extLst>
          </p:cNvPr>
          <p:cNvSpPr>
            <a:spLocks noGrp="1"/>
          </p:cNvSpPr>
          <p:nvPr>
            <p:ph idx="1"/>
          </p:nvPr>
        </p:nvSpPr>
        <p:spPr/>
        <p:txBody>
          <a:bodyPr/>
          <a:lstStyle/>
          <a:p>
            <a:r>
              <a:rPr lang="en-US" dirty="0"/>
              <a:t>Components define views, which are sets of screen elements that angular can choose among and modify according to program logic and data.</a:t>
            </a:r>
          </a:p>
          <a:p>
            <a:r>
              <a:rPr lang="en-US" dirty="0"/>
              <a:t>We define a component’s app logic, what it does to support the view, inside the class. The class interacts with the view through API of properties and methods.</a:t>
            </a:r>
          </a:p>
          <a:p>
            <a:r>
              <a:rPr lang="en-US" dirty="0"/>
              <a:t>The @Component decorator identifies the class immediately below it as a component class and specifies its metadata. The metadata for a component tells angular where to get the major building blocks that needs to create and present the component and its view.</a:t>
            </a:r>
            <a:endParaRPr lang="en-IN" dirty="0"/>
          </a:p>
          <a:p>
            <a:endParaRPr lang="en-IN" dirty="0"/>
          </a:p>
          <a:p>
            <a:endParaRPr lang="en-IN" dirty="0"/>
          </a:p>
        </p:txBody>
      </p:sp>
    </p:spTree>
    <p:extLst>
      <p:ext uri="{BB962C8B-B14F-4D97-AF65-F5344CB8AC3E}">
        <p14:creationId xmlns:p14="http://schemas.microsoft.com/office/powerpoint/2010/main" val="2951796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62D1-9B6D-4EE3-83B0-174BFD3A1387}"/>
              </a:ext>
            </a:extLst>
          </p:cNvPr>
          <p:cNvSpPr>
            <a:spLocks noGrp="1"/>
          </p:cNvSpPr>
          <p:nvPr>
            <p:ph type="title"/>
          </p:nvPr>
        </p:nvSpPr>
        <p:spPr/>
        <p:txBody>
          <a:bodyPr/>
          <a:lstStyle/>
          <a:p>
            <a:r>
              <a:rPr lang="en-IN" b="1" dirty="0"/>
              <a:t>Components in projects</a:t>
            </a:r>
            <a:endParaRPr lang="en-IN" dirty="0"/>
          </a:p>
        </p:txBody>
      </p:sp>
      <p:sp>
        <p:nvSpPr>
          <p:cNvPr id="3" name="Content Placeholder 2">
            <a:extLst>
              <a:ext uri="{FF2B5EF4-FFF2-40B4-BE49-F238E27FC236}">
                <a16:creationId xmlns:a16="http://schemas.microsoft.com/office/drawing/2014/main" id="{5A66BFC5-55D8-4369-BACC-2309FA912DCF}"/>
              </a:ext>
            </a:extLst>
          </p:cNvPr>
          <p:cNvSpPr>
            <a:spLocks noGrp="1"/>
          </p:cNvSpPr>
          <p:nvPr>
            <p:ph idx="1"/>
          </p:nvPr>
        </p:nvSpPr>
        <p:spPr/>
        <p:txBody>
          <a:bodyPr/>
          <a:lstStyle/>
          <a:p>
            <a:r>
              <a:rPr lang="en-IN" dirty="0"/>
              <a:t>There are four components Cars, Dashboard, Report and cars-add. </a:t>
            </a:r>
          </a:p>
          <a:p>
            <a:r>
              <a:rPr lang="en-IN" dirty="0"/>
              <a:t>Cars component in which we can add edit delete any car and it will instantly render into the database and all the data get updated instantly. </a:t>
            </a:r>
          </a:p>
          <a:p>
            <a:r>
              <a:rPr lang="en-IN" dirty="0"/>
              <a:t>Report component is where we can find the details of the cars. </a:t>
            </a:r>
          </a:p>
          <a:p>
            <a:r>
              <a:rPr lang="en-IN" dirty="0"/>
              <a:t>Cars-add component help us to add cars dynamically in our project. </a:t>
            </a:r>
          </a:p>
          <a:p>
            <a:r>
              <a:rPr lang="en-IN" dirty="0"/>
              <a:t>Dashboard component is the component which is shown to the user very first.</a:t>
            </a:r>
          </a:p>
          <a:p>
            <a:endParaRPr lang="en-IN" dirty="0"/>
          </a:p>
        </p:txBody>
      </p:sp>
    </p:spTree>
    <p:extLst>
      <p:ext uri="{BB962C8B-B14F-4D97-AF65-F5344CB8AC3E}">
        <p14:creationId xmlns:p14="http://schemas.microsoft.com/office/powerpoint/2010/main" val="230274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0B5E-53FF-4746-A9AF-D3E021E1D852}"/>
              </a:ext>
            </a:extLst>
          </p:cNvPr>
          <p:cNvSpPr>
            <a:spLocks noGrp="1"/>
          </p:cNvSpPr>
          <p:nvPr>
            <p:ph type="title"/>
          </p:nvPr>
        </p:nvSpPr>
        <p:spPr/>
        <p:txBody>
          <a:bodyPr/>
          <a:lstStyle/>
          <a:p>
            <a:r>
              <a:rPr lang="en-IN" b="1" dirty="0"/>
              <a:t>services in projects</a:t>
            </a:r>
            <a:endParaRPr lang="en-IN" dirty="0"/>
          </a:p>
        </p:txBody>
      </p:sp>
      <p:sp>
        <p:nvSpPr>
          <p:cNvPr id="3" name="Content Placeholder 2">
            <a:extLst>
              <a:ext uri="{FF2B5EF4-FFF2-40B4-BE49-F238E27FC236}">
                <a16:creationId xmlns:a16="http://schemas.microsoft.com/office/drawing/2014/main" id="{65340524-F353-4DF1-85D2-FE174F9B3BB9}"/>
              </a:ext>
            </a:extLst>
          </p:cNvPr>
          <p:cNvSpPr>
            <a:spLocks noGrp="1"/>
          </p:cNvSpPr>
          <p:nvPr>
            <p:ph idx="1"/>
          </p:nvPr>
        </p:nvSpPr>
        <p:spPr/>
        <p:txBody>
          <a:bodyPr/>
          <a:lstStyle/>
          <a:p>
            <a:r>
              <a:rPr lang="en-US" dirty="0"/>
              <a:t>Angular services are singleton objects which get instantiated only once during the lifetime of an application. They contain methods that maintain data throughout the life of an application, i.e. data does not get refreshed and is available all the time</a:t>
            </a:r>
          </a:p>
          <a:p>
            <a:r>
              <a:rPr lang="en-US" dirty="0"/>
              <a:t>The main objective of a service is to organize and share business logic, models, or data and functions with different components of an Angular application.</a:t>
            </a:r>
            <a:endParaRPr lang="en-IN" dirty="0"/>
          </a:p>
          <a:p>
            <a:r>
              <a:rPr lang="en-US" dirty="0"/>
              <a:t>The separation of concerns is the main reason why Angular services came into existence. An Angular service is a stateless object and provides some very useful functions. These functions can be invoked from any component of Angular, like Controllers, Directives, etc. This helps in dividing the web application into small, different logical units which can be reused</a:t>
            </a:r>
            <a:endParaRPr lang="en-IN" dirty="0"/>
          </a:p>
        </p:txBody>
      </p:sp>
    </p:spTree>
    <p:extLst>
      <p:ext uri="{BB962C8B-B14F-4D97-AF65-F5344CB8AC3E}">
        <p14:creationId xmlns:p14="http://schemas.microsoft.com/office/powerpoint/2010/main" val="2541070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99FF-24E1-4793-A3AF-2769F8BFA6B8}"/>
              </a:ext>
            </a:extLst>
          </p:cNvPr>
          <p:cNvSpPr>
            <a:spLocks noGrp="1"/>
          </p:cNvSpPr>
          <p:nvPr>
            <p:ph type="title"/>
          </p:nvPr>
        </p:nvSpPr>
        <p:spPr/>
        <p:txBody>
          <a:bodyPr/>
          <a:lstStyle/>
          <a:p>
            <a:r>
              <a:rPr lang="en-IN" b="1" dirty="0"/>
              <a:t>services in projects</a:t>
            </a:r>
            <a:endParaRPr lang="en-IN" dirty="0"/>
          </a:p>
        </p:txBody>
      </p:sp>
      <p:sp>
        <p:nvSpPr>
          <p:cNvPr id="3" name="Content Placeholder 2">
            <a:extLst>
              <a:ext uri="{FF2B5EF4-FFF2-40B4-BE49-F238E27FC236}">
                <a16:creationId xmlns:a16="http://schemas.microsoft.com/office/drawing/2014/main" id="{637814BB-DC7D-4254-B2D8-8601414B19A7}"/>
              </a:ext>
            </a:extLst>
          </p:cNvPr>
          <p:cNvSpPr>
            <a:spLocks noGrp="1"/>
          </p:cNvSpPr>
          <p:nvPr>
            <p:ph idx="1"/>
          </p:nvPr>
        </p:nvSpPr>
        <p:spPr/>
        <p:txBody>
          <a:bodyPr/>
          <a:lstStyle/>
          <a:p>
            <a:r>
              <a:rPr lang="en-IN" dirty="0"/>
              <a:t>In this project there is one service that is car-service in which functions are there by which we can dynamically update our database files, add car, delete car, edit car.</a:t>
            </a:r>
          </a:p>
          <a:p>
            <a:r>
              <a:rPr lang="en-IN" dirty="0"/>
              <a:t>In the service we use </a:t>
            </a:r>
            <a:r>
              <a:rPr lang="en-IN" dirty="0" err="1"/>
              <a:t>HttpClient</a:t>
            </a:r>
            <a:r>
              <a:rPr lang="en-IN" dirty="0"/>
              <a:t> module by which we are calling http functions to get and post the data into the json file.</a:t>
            </a:r>
          </a:p>
          <a:p>
            <a:endParaRPr lang="en-IN" dirty="0"/>
          </a:p>
          <a:p>
            <a:endParaRPr lang="en-IN" dirty="0"/>
          </a:p>
        </p:txBody>
      </p:sp>
    </p:spTree>
    <p:extLst>
      <p:ext uri="{BB962C8B-B14F-4D97-AF65-F5344CB8AC3E}">
        <p14:creationId xmlns:p14="http://schemas.microsoft.com/office/powerpoint/2010/main" val="667131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A5B0-EFDA-45D2-8421-6E7B155FFA68}"/>
              </a:ext>
            </a:extLst>
          </p:cNvPr>
          <p:cNvSpPr>
            <a:spLocks noGrp="1"/>
          </p:cNvSpPr>
          <p:nvPr>
            <p:ph type="title"/>
          </p:nvPr>
        </p:nvSpPr>
        <p:spPr/>
        <p:txBody>
          <a:bodyPr/>
          <a:lstStyle/>
          <a:p>
            <a:r>
              <a:rPr lang="en-IN" b="1" dirty="0"/>
              <a:t>Class in projects</a:t>
            </a:r>
            <a:endParaRPr lang="en-IN" dirty="0"/>
          </a:p>
        </p:txBody>
      </p:sp>
      <p:sp>
        <p:nvSpPr>
          <p:cNvPr id="3" name="Content Placeholder 2">
            <a:extLst>
              <a:ext uri="{FF2B5EF4-FFF2-40B4-BE49-F238E27FC236}">
                <a16:creationId xmlns:a16="http://schemas.microsoft.com/office/drawing/2014/main" id="{27ED7AA7-EF40-41E5-8F3C-27C277B58EC9}"/>
              </a:ext>
            </a:extLst>
          </p:cNvPr>
          <p:cNvSpPr>
            <a:spLocks noGrp="1"/>
          </p:cNvSpPr>
          <p:nvPr>
            <p:ph idx="1"/>
          </p:nvPr>
        </p:nvSpPr>
        <p:spPr>
          <a:xfrm>
            <a:off x="1612286" y="2054181"/>
            <a:ext cx="10178322" cy="3593591"/>
          </a:xfrm>
        </p:spPr>
        <p:txBody>
          <a:bodyPr/>
          <a:lstStyle/>
          <a:p>
            <a:pPr marL="0" indent="0">
              <a:buNone/>
            </a:pPr>
            <a:r>
              <a:rPr lang="en-IN" b="1" dirty="0"/>
              <a:t>Modal</a:t>
            </a:r>
          </a:p>
          <a:p>
            <a:r>
              <a:rPr lang="en-IN" dirty="0"/>
              <a:t>Modals are the folder in which ng class is there which provide structure to our form and as well as to our json file in that format our data is storing in json file.</a:t>
            </a:r>
          </a:p>
          <a:p>
            <a:r>
              <a:rPr lang="en-IN" dirty="0"/>
              <a:t>All the characteristics that a car should have all are define in this class.</a:t>
            </a:r>
          </a:p>
        </p:txBody>
      </p:sp>
    </p:spTree>
    <p:extLst>
      <p:ext uri="{BB962C8B-B14F-4D97-AF65-F5344CB8AC3E}">
        <p14:creationId xmlns:p14="http://schemas.microsoft.com/office/powerpoint/2010/main" val="420216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423F-F776-4D6E-8C06-B18B4B11D010}"/>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1AE35517-36F8-4DF6-8A98-672A863FC326}"/>
              </a:ext>
            </a:extLst>
          </p:cNvPr>
          <p:cNvSpPr>
            <a:spLocks noGrp="1"/>
          </p:cNvSpPr>
          <p:nvPr>
            <p:ph idx="1"/>
          </p:nvPr>
        </p:nvSpPr>
        <p:spPr/>
        <p:txBody>
          <a:bodyPr/>
          <a:lstStyle/>
          <a:p>
            <a:r>
              <a:rPr lang="en-US" dirty="0"/>
              <a:t>The Angular Router enables navigation from one view to the next as users perform application tasks.</a:t>
            </a:r>
            <a:endParaRPr lang="en-IN" dirty="0"/>
          </a:p>
          <a:p>
            <a:r>
              <a:rPr lang="en-US" dirty="0"/>
              <a:t>The browser is a familiar model of application navigation:</a:t>
            </a:r>
            <a:endParaRPr lang="en-IN" dirty="0"/>
          </a:p>
          <a:p>
            <a:pPr lvl="0"/>
            <a:r>
              <a:rPr lang="en-US" dirty="0"/>
              <a:t>Enter a URL in the address bar and the browser navigates to a corresponding page.</a:t>
            </a:r>
            <a:endParaRPr lang="en-IN" dirty="0"/>
          </a:p>
          <a:p>
            <a:pPr lvl="0"/>
            <a:r>
              <a:rPr lang="en-US" dirty="0"/>
              <a:t>Click links on the page and the browser navigates to a new page.</a:t>
            </a:r>
            <a:endParaRPr lang="en-IN" dirty="0"/>
          </a:p>
          <a:p>
            <a:r>
              <a:rPr lang="en-US" dirty="0"/>
              <a:t>Click the browser's back and forward buttons and the browser navigates backward and forward through the history of pages you've seen</a:t>
            </a:r>
            <a:endParaRPr lang="en-IN" dirty="0"/>
          </a:p>
        </p:txBody>
      </p:sp>
    </p:spTree>
    <p:extLst>
      <p:ext uri="{BB962C8B-B14F-4D97-AF65-F5344CB8AC3E}">
        <p14:creationId xmlns:p14="http://schemas.microsoft.com/office/powerpoint/2010/main" val="3632888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8813-1B09-4ADA-8C8F-5EFC40EC1F37}"/>
              </a:ext>
            </a:extLst>
          </p:cNvPr>
          <p:cNvSpPr>
            <a:spLocks noGrp="1"/>
          </p:cNvSpPr>
          <p:nvPr>
            <p:ph type="title"/>
          </p:nvPr>
        </p:nvSpPr>
        <p:spPr/>
        <p:txBody>
          <a:bodyPr/>
          <a:lstStyle/>
          <a:p>
            <a:r>
              <a:rPr lang="en-IN" b="1" dirty="0"/>
              <a:t>Module</a:t>
            </a:r>
            <a:br>
              <a:rPr lang="en-IN" b="1" dirty="0"/>
            </a:br>
            <a:endParaRPr lang="en-IN" dirty="0"/>
          </a:p>
        </p:txBody>
      </p:sp>
      <p:sp>
        <p:nvSpPr>
          <p:cNvPr id="3" name="Content Placeholder 2">
            <a:extLst>
              <a:ext uri="{FF2B5EF4-FFF2-40B4-BE49-F238E27FC236}">
                <a16:creationId xmlns:a16="http://schemas.microsoft.com/office/drawing/2014/main" id="{59E946E4-55CF-4CCF-986E-99DB02C80781}"/>
              </a:ext>
            </a:extLst>
          </p:cNvPr>
          <p:cNvSpPr>
            <a:spLocks noGrp="1"/>
          </p:cNvSpPr>
          <p:nvPr>
            <p:ph idx="1"/>
          </p:nvPr>
        </p:nvSpPr>
        <p:spPr/>
        <p:txBody>
          <a:bodyPr/>
          <a:lstStyle/>
          <a:p>
            <a:pPr marL="0" indent="0">
              <a:buNone/>
            </a:pPr>
            <a:r>
              <a:rPr lang="en-IN" b="1" dirty="0"/>
              <a:t>Module</a:t>
            </a:r>
          </a:p>
          <a:p>
            <a:r>
              <a:rPr lang="en-IN" dirty="0" err="1"/>
              <a:t>app.module.ts</a:t>
            </a:r>
            <a:r>
              <a:rPr lang="en-IN" dirty="0"/>
              <a:t> file provide essentials packages and modules that is necessary to our project.</a:t>
            </a:r>
          </a:p>
          <a:p>
            <a:r>
              <a:rPr lang="en-IN" dirty="0"/>
              <a:t>When we create any component, any server or any package we install all the files and packages are added here. </a:t>
            </a:r>
          </a:p>
          <a:p>
            <a:r>
              <a:rPr lang="en-IN" dirty="0" err="1"/>
              <a:t>Module.ts</a:t>
            </a:r>
            <a:r>
              <a:rPr lang="en-IN" dirty="0"/>
              <a:t> file is the root file all the files are linked with this file.</a:t>
            </a:r>
          </a:p>
          <a:p>
            <a:endParaRPr lang="en-IN" dirty="0"/>
          </a:p>
        </p:txBody>
      </p:sp>
    </p:spTree>
    <p:extLst>
      <p:ext uri="{BB962C8B-B14F-4D97-AF65-F5344CB8AC3E}">
        <p14:creationId xmlns:p14="http://schemas.microsoft.com/office/powerpoint/2010/main" val="327832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3CCE-FE59-41C2-88AA-49C332C78D14}"/>
              </a:ext>
            </a:extLst>
          </p:cNvPr>
          <p:cNvSpPr>
            <a:spLocks noGrp="1"/>
          </p:cNvSpPr>
          <p:nvPr>
            <p:ph type="title"/>
          </p:nvPr>
        </p:nvSpPr>
        <p:spPr/>
        <p:txBody>
          <a:bodyPr/>
          <a:lstStyle/>
          <a:p>
            <a:r>
              <a:rPr lang="en-IN" dirty="0"/>
              <a:t>Introduction to company</a:t>
            </a:r>
          </a:p>
        </p:txBody>
      </p:sp>
      <p:sp>
        <p:nvSpPr>
          <p:cNvPr id="3" name="Content Placeholder 2">
            <a:extLst>
              <a:ext uri="{FF2B5EF4-FFF2-40B4-BE49-F238E27FC236}">
                <a16:creationId xmlns:a16="http://schemas.microsoft.com/office/drawing/2014/main" id="{414B12CD-E2A4-42D7-9A4F-768097C917F3}"/>
              </a:ext>
            </a:extLst>
          </p:cNvPr>
          <p:cNvSpPr>
            <a:spLocks noGrp="1"/>
          </p:cNvSpPr>
          <p:nvPr>
            <p:ph idx="1"/>
          </p:nvPr>
        </p:nvSpPr>
        <p:spPr/>
        <p:txBody>
          <a:bodyPr/>
          <a:lstStyle/>
          <a:p>
            <a:r>
              <a:rPr lang="en-IN" dirty="0"/>
              <a:t>The company founded in March, 2000. Mr PD Mundra and Mr </a:t>
            </a:r>
            <a:r>
              <a:rPr lang="en-IN" dirty="0" err="1"/>
              <a:t>Anjan</a:t>
            </a:r>
            <a:r>
              <a:rPr lang="en-IN" dirty="0"/>
              <a:t> Malik are the founder of this organisation. </a:t>
            </a:r>
          </a:p>
          <a:p>
            <a:r>
              <a:rPr lang="en-IN" dirty="0"/>
              <a:t>The Company headquarter is in Mumbai, India. There are around 10000 employees working under this organisation. </a:t>
            </a:r>
          </a:p>
          <a:p>
            <a:r>
              <a:rPr lang="en-IN" dirty="0" err="1"/>
              <a:t>eClerx</a:t>
            </a:r>
            <a:r>
              <a:rPr lang="en-IN" dirty="0"/>
              <a:t> is an Indian IT consulting and outsourcing multinational company</a:t>
            </a:r>
          </a:p>
          <a:p>
            <a:endParaRPr lang="en-IN" dirty="0"/>
          </a:p>
        </p:txBody>
      </p:sp>
    </p:spTree>
    <p:extLst>
      <p:ext uri="{BB962C8B-B14F-4D97-AF65-F5344CB8AC3E}">
        <p14:creationId xmlns:p14="http://schemas.microsoft.com/office/powerpoint/2010/main" val="2307256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DE26-ED21-4627-9666-63ABC37BA513}"/>
              </a:ext>
            </a:extLst>
          </p:cNvPr>
          <p:cNvSpPr>
            <a:spLocks noGrp="1"/>
          </p:cNvSpPr>
          <p:nvPr>
            <p:ph type="title"/>
          </p:nvPr>
        </p:nvSpPr>
        <p:spPr/>
        <p:txBody>
          <a:bodyPr/>
          <a:lstStyle/>
          <a:p>
            <a:r>
              <a:rPr lang="en-IN" b="1" dirty="0"/>
              <a:t>Output </a:t>
            </a:r>
            <a:r>
              <a:rPr lang="en-IN" dirty="0"/>
              <a:t>Screenshots</a:t>
            </a:r>
          </a:p>
        </p:txBody>
      </p:sp>
      <p:pic>
        <p:nvPicPr>
          <p:cNvPr id="5" name="Content Placeholder 4">
            <a:extLst>
              <a:ext uri="{FF2B5EF4-FFF2-40B4-BE49-F238E27FC236}">
                <a16:creationId xmlns:a16="http://schemas.microsoft.com/office/drawing/2014/main" id="{7D466D46-D202-4E06-92C5-D634595FD110}"/>
              </a:ext>
            </a:extLst>
          </p:cNvPr>
          <p:cNvPicPr>
            <a:picLocks noGrp="1" noChangeAspect="1"/>
          </p:cNvPicPr>
          <p:nvPr>
            <p:ph idx="1"/>
          </p:nvPr>
        </p:nvPicPr>
        <p:blipFill>
          <a:blip r:embed="rId2"/>
          <a:stretch>
            <a:fillRect/>
          </a:stretch>
        </p:blipFill>
        <p:spPr>
          <a:xfrm>
            <a:off x="1585455" y="2025070"/>
            <a:ext cx="9510767" cy="4450545"/>
          </a:xfrm>
        </p:spPr>
      </p:pic>
    </p:spTree>
    <p:extLst>
      <p:ext uri="{BB962C8B-B14F-4D97-AF65-F5344CB8AC3E}">
        <p14:creationId xmlns:p14="http://schemas.microsoft.com/office/powerpoint/2010/main" val="4136761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5F60-AD29-4EBB-B01C-1C6E6D96D492}"/>
              </a:ext>
            </a:extLst>
          </p:cNvPr>
          <p:cNvSpPr>
            <a:spLocks noGrp="1"/>
          </p:cNvSpPr>
          <p:nvPr>
            <p:ph type="title"/>
          </p:nvPr>
        </p:nvSpPr>
        <p:spPr/>
        <p:txBody>
          <a:bodyPr/>
          <a:lstStyle/>
          <a:p>
            <a:r>
              <a:rPr lang="en-IN" b="1" dirty="0"/>
              <a:t>Output </a:t>
            </a:r>
            <a:r>
              <a:rPr lang="en-IN" dirty="0"/>
              <a:t>Screenshots</a:t>
            </a:r>
          </a:p>
        </p:txBody>
      </p:sp>
      <p:pic>
        <p:nvPicPr>
          <p:cNvPr id="6" name="Content Placeholder 5">
            <a:extLst>
              <a:ext uri="{FF2B5EF4-FFF2-40B4-BE49-F238E27FC236}">
                <a16:creationId xmlns:a16="http://schemas.microsoft.com/office/drawing/2014/main" id="{31B63A97-87E2-415C-9D9A-6936F3B3905E}"/>
              </a:ext>
            </a:extLst>
          </p:cNvPr>
          <p:cNvPicPr>
            <a:picLocks noGrp="1" noChangeAspect="1"/>
          </p:cNvPicPr>
          <p:nvPr>
            <p:ph idx="1"/>
          </p:nvPr>
        </p:nvPicPr>
        <p:blipFill>
          <a:blip r:embed="rId2"/>
          <a:stretch>
            <a:fillRect/>
          </a:stretch>
        </p:blipFill>
        <p:spPr>
          <a:xfrm>
            <a:off x="1378039" y="1777285"/>
            <a:ext cx="9562283" cy="4842456"/>
          </a:xfrm>
        </p:spPr>
      </p:pic>
    </p:spTree>
    <p:extLst>
      <p:ext uri="{BB962C8B-B14F-4D97-AF65-F5344CB8AC3E}">
        <p14:creationId xmlns:p14="http://schemas.microsoft.com/office/powerpoint/2010/main" val="548515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2C16-8CCA-4B46-A781-E6A826259965}"/>
              </a:ext>
            </a:extLst>
          </p:cNvPr>
          <p:cNvSpPr>
            <a:spLocks noGrp="1"/>
          </p:cNvSpPr>
          <p:nvPr>
            <p:ph type="title"/>
          </p:nvPr>
        </p:nvSpPr>
        <p:spPr/>
        <p:txBody>
          <a:bodyPr/>
          <a:lstStyle/>
          <a:p>
            <a:r>
              <a:rPr lang="en-IN" b="1" dirty="0"/>
              <a:t>Output </a:t>
            </a:r>
            <a:r>
              <a:rPr lang="en-IN" dirty="0"/>
              <a:t>Screenshots</a:t>
            </a:r>
          </a:p>
        </p:txBody>
      </p:sp>
      <p:pic>
        <p:nvPicPr>
          <p:cNvPr id="5" name="Content Placeholder 4">
            <a:extLst>
              <a:ext uri="{FF2B5EF4-FFF2-40B4-BE49-F238E27FC236}">
                <a16:creationId xmlns:a16="http://schemas.microsoft.com/office/drawing/2014/main" id="{38692039-F084-4128-8EA5-CF46322D2447}"/>
              </a:ext>
            </a:extLst>
          </p:cNvPr>
          <p:cNvPicPr>
            <a:picLocks noGrp="1" noChangeAspect="1"/>
          </p:cNvPicPr>
          <p:nvPr>
            <p:ph idx="1"/>
          </p:nvPr>
        </p:nvPicPr>
        <p:blipFill>
          <a:blip r:embed="rId2"/>
          <a:stretch>
            <a:fillRect/>
          </a:stretch>
        </p:blipFill>
        <p:spPr>
          <a:xfrm>
            <a:off x="1481070" y="1874517"/>
            <a:ext cx="9459252" cy="4601097"/>
          </a:xfrm>
        </p:spPr>
      </p:pic>
    </p:spTree>
    <p:extLst>
      <p:ext uri="{BB962C8B-B14F-4D97-AF65-F5344CB8AC3E}">
        <p14:creationId xmlns:p14="http://schemas.microsoft.com/office/powerpoint/2010/main" val="3098953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597C-9F31-4D05-A278-F3510115D77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EEA77C3-9734-45A4-BFDD-5AC7CB4DC4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4869" y="1429555"/>
            <a:ext cx="6181858" cy="4726546"/>
          </a:xfrm>
          <a:prstGeom prst="rect">
            <a:avLst/>
          </a:prstGeom>
        </p:spPr>
      </p:pic>
    </p:spTree>
    <p:extLst>
      <p:ext uri="{BB962C8B-B14F-4D97-AF65-F5344CB8AC3E}">
        <p14:creationId xmlns:p14="http://schemas.microsoft.com/office/powerpoint/2010/main" val="225055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A918-95F0-46A1-9C4A-07054A2E4982}"/>
              </a:ext>
            </a:extLst>
          </p:cNvPr>
          <p:cNvSpPr>
            <a:spLocks noGrp="1"/>
          </p:cNvSpPr>
          <p:nvPr>
            <p:ph type="title"/>
          </p:nvPr>
        </p:nvSpPr>
        <p:spPr/>
        <p:txBody>
          <a:bodyPr/>
          <a:lstStyle/>
          <a:p>
            <a:r>
              <a:rPr lang="en-IN" dirty="0"/>
              <a:t>Various Department</a:t>
            </a:r>
          </a:p>
        </p:txBody>
      </p:sp>
      <p:sp>
        <p:nvSpPr>
          <p:cNvPr id="3" name="Content Placeholder 2">
            <a:extLst>
              <a:ext uri="{FF2B5EF4-FFF2-40B4-BE49-F238E27FC236}">
                <a16:creationId xmlns:a16="http://schemas.microsoft.com/office/drawing/2014/main" id="{69DFD828-2E46-4702-836F-63F7305D8CAA}"/>
              </a:ext>
            </a:extLst>
          </p:cNvPr>
          <p:cNvSpPr>
            <a:spLocks noGrp="1"/>
          </p:cNvSpPr>
          <p:nvPr>
            <p:ph idx="1"/>
          </p:nvPr>
        </p:nvSpPr>
        <p:spPr/>
        <p:txBody>
          <a:bodyPr/>
          <a:lstStyle/>
          <a:p>
            <a:r>
              <a:rPr lang="en-IN" b="1" dirty="0"/>
              <a:t>Digital – </a:t>
            </a:r>
            <a:r>
              <a:rPr lang="en-IN" dirty="0" err="1"/>
              <a:t>eClerx</a:t>
            </a:r>
            <a:r>
              <a:rPr lang="en-IN" dirty="0"/>
              <a:t> Digital is the trusted partner of choice to the world’s largest global brands for creative production, eCommerce / web operations, and analytics &amp; insights services</a:t>
            </a:r>
          </a:p>
          <a:p>
            <a:r>
              <a:rPr lang="en-IN" b="1" dirty="0"/>
              <a:t>Financial Markets - </a:t>
            </a:r>
            <a:r>
              <a:rPr lang="en-IN" dirty="0"/>
              <a:t>For financial organizations across the world, </a:t>
            </a:r>
            <a:r>
              <a:rPr lang="en-IN" dirty="0" err="1"/>
              <a:t>eClerx</a:t>
            </a:r>
            <a:r>
              <a:rPr lang="en-IN" dirty="0"/>
              <a:t> Markets, offers consulting, technological innovation, and process management </a:t>
            </a:r>
          </a:p>
          <a:p>
            <a:r>
              <a:rPr lang="en-IN" b="1" dirty="0"/>
              <a:t>Customer Operations - </a:t>
            </a:r>
            <a:r>
              <a:rPr lang="en-IN" dirty="0" err="1"/>
              <a:t>eClerx</a:t>
            </a:r>
            <a:r>
              <a:rPr lang="en-IN" dirty="0"/>
              <a:t> improves customer experience and operational efficiencies by leveraging deep domain knowledge, advanced automation, and data analytics.</a:t>
            </a:r>
          </a:p>
        </p:txBody>
      </p:sp>
    </p:spTree>
    <p:extLst>
      <p:ext uri="{BB962C8B-B14F-4D97-AF65-F5344CB8AC3E}">
        <p14:creationId xmlns:p14="http://schemas.microsoft.com/office/powerpoint/2010/main" val="902647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00B9-0DE9-40DA-9A0B-5EF3BD734BA3}"/>
              </a:ext>
            </a:extLst>
          </p:cNvPr>
          <p:cNvSpPr>
            <a:spLocks noGrp="1"/>
          </p:cNvSpPr>
          <p:nvPr>
            <p:ph type="title"/>
          </p:nvPr>
        </p:nvSpPr>
        <p:spPr/>
        <p:txBody>
          <a:bodyPr/>
          <a:lstStyle/>
          <a:p>
            <a:r>
              <a:rPr lang="en-IN" dirty="0"/>
              <a:t>My profile</a:t>
            </a:r>
          </a:p>
        </p:txBody>
      </p:sp>
      <p:sp>
        <p:nvSpPr>
          <p:cNvPr id="3" name="Content Placeholder 2">
            <a:extLst>
              <a:ext uri="{FF2B5EF4-FFF2-40B4-BE49-F238E27FC236}">
                <a16:creationId xmlns:a16="http://schemas.microsoft.com/office/drawing/2014/main" id="{C650B070-29FE-4F95-919A-99DA251F21C8}"/>
              </a:ext>
            </a:extLst>
          </p:cNvPr>
          <p:cNvSpPr>
            <a:spLocks noGrp="1"/>
          </p:cNvSpPr>
          <p:nvPr>
            <p:ph idx="1"/>
          </p:nvPr>
        </p:nvSpPr>
        <p:spPr/>
        <p:txBody>
          <a:bodyPr/>
          <a:lstStyle/>
          <a:p>
            <a:pPr lvl="0" fontAlgn="base"/>
            <a:r>
              <a:rPr lang="en-IN" b="1" dirty="0"/>
              <a:t>Frontend developer in Angular: - </a:t>
            </a:r>
            <a:r>
              <a:rPr lang="en-IN" dirty="0"/>
              <a:t>Front-end web development is the practice of converting data to a graphical interface, through the use of HTML, CSS, and TypeScript, so that users can view and interact with that data. Angular so that users can view and interact with that data.</a:t>
            </a:r>
          </a:p>
          <a:p>
            <a:r>
              <a:rPr lang="en-IN" dirty="0"/>
              <a:t>Front End Developers are computer programmers who specialize in website design. Front End Developer duties include determining the structure and design of web pages, striking a balance between functional and aesthetic design and ensuring web design is optimized for smartphones</a:t>
            </a:r>
          </a:p>
          <a:p>
            <a:endParaRPr lang="en-IN" dirty="0"/>
          </a:p>
        </p:txBody>
      </p:sp>
    </p:spTree>
    <p:extLst>
      <p:ext uri="{BB962C8B-B14F-4D97-AF65-F5344CB8AC3E}">
        <p14:creationId xmlns:p14="http://schemas.microsoft.com/office/powerpoint/2010/main" val="1359088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A893-317D-4A04-A13C-FB3BED72961B}"/>
              </a:ext>
            </a:extLst>
          </p:cNvPr>
          <p:cNvSpPr>
            <a:spLocks noGrp="1"/>
          </p:cNvSpPr>
          <p:nvPr>
            <p:ph type="title"/>
          </p:nvPr>
        </p:nvSpPr>
        <p:spPr/>
        <p:txBody>
          <a:bodyPr/>
          <a:lstStyle/>
          <a:p>
            <a:r>
              <a:rPr lang="en-IN" dirty="0"/>
              <a:t>What is Angular?</a:t>
            </a:r>
          </a:p>
        </p:txBody>
      </p:sp>
      <p:sp>
        <p:nvSpPr>
          <p:cNvPr id="3" name="Content Placeholder 2">
            <a:extLst>
              <a:ext uri="{FF2B5EF4-FFF2-40B4-BE49-F238E27FC236}">
                <a16:creationId xmlns:a16="http://schemas.microsoft.com/office/drawing/2014/main" id="{CEFE9347-90A1-409C-B615-99DE6D3901F6}"/>
              </a:ext>
            </a:extLst>
          </p:cNvPr>
          <p:cNvSpPr>
            <a:spLocks noGrp="1"/>
          </p:cNvSpPr>
          <p:nvPr>
            <p:ph idx="1"/>
          </p:nvPr>
        </p:nvSpPr>
        <p:spPr/>
        <p:txBody>
          <a:bodyPr>
            <a:normAutofit/>
          </a:bodyPr>
          <a:lstStyle/>
          <a:p>
            <a:r>
              <a:rPr lang="en-US" b="1" dirty="0"/>
              <a:t>Angular</a:t>
            </a:r>
            <a:r>
              <a:rPr lang="en-US" dirty="0"/>
              <a:t> is a TypeScript-based open-source front-end web framework mainly maintained by Google and by a community of individuals and corporations to address many of the challenges encountered in developing single-page applications.</a:t>
            </a:r>
          </a:p>
          <a:p>
            <a:r>
              <a:rPr lang="en-US" dirty="0"/>
              <a:t>Angular is a platform and framework for building client application in HTML and TypeScript. Angular is written in TypeScript. It implements core and optional functionalities as a set of TypeScript libraries that we import into our app. </a:t>
            </a:r>
          </a:p>
          <a:p>
            <a:r>
              <a:rPr lang="en-US" dirty="0"/>
              <a:t>It aims to simplify both the development and the testing of such applications by providing a framework for client-side model–view–controller (MVC) and model–view–</a:t>
            </a:r>
            <a:r>
              <a:rPr lang="en-US" dirty="0" err="1"/>
              <a:t>viewmodel</a:t>
            </a:r>
            <a:r>
              <a:rPr lang="en-US" dirty="0"/>
              <a:t> (MVVM) architectures, along with components commonly used in rich Internet applications. </a:t>
            </a:r>
            <a:endParaRPr lang="en-IN" dirty="0"/>
          </a:p>
        </p:txBody>
      </p:sp>
    </p:spTree>
    <p:extLst>
      <p:ext uri="{BB962C8B-B14F-4D97-AF65-F5344CB8AC3E}">
        <p14:creationId xmlns:p14="http://schemas.microsoft.com/office/powerpoint/2010/main" val="2517437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9D74-B041-4447-A246-3919BEAB1873}"/>
              </a:ext>
            </a:extLst>
          </p:cNvPr>
          <p:cNvSpPr>
            <a:spLocks noGrp="1"/>
          </p:cNvSpPr>
          <p:nvPr>
            <p:ph type="title"/>
          </p:nvPr>
        </p:nvSpPr>
        <p:spPr/>
        <p:txBody>
          <a:bodyPr/>
          <a:lstStyle/>
          <a:p>
            <a:r>
              <a:rPr lang="en-IN" dirty="0"/>
              <a:t>My Project- Car Management</a:t>
            </a:r>
          </a:p>
        </p:txBody>
      </p:sp>
      <p:sp>
        <p:nvSpPr>
          <p:cNvPr id="3" name="Content Placeholder 2">
            <a:extLst>
              <a:ext uri="{FF2B5EF4-FFF2-40B4-BE49-F238E27FC236}">
                <a16:creationId xmlns:a16="http://schemas.microsoft.com/office/drawing/2014/main" id="{2FDF11C5-6A84-4D6A-B679-755949AD154D}"/>
              </a:ext>
            </a:extLst>
          </p:cNvPr>
          <p:cNvSpPr>
            <a:spLocks noGrp="1"/>
          </p:cNvSpPr>
          <p:nvPr>
            <p:ph idx="1"/>
          </p:nvPr>
        </p:nvSpPr>
        <p:spPr/>
        <p:txBody>
          <a:bodyPr/>
          <a:lstStyle/>
          <a:p>
            <a:r>
              <a:rPr lang="en-IN" dirty="0"/>
              <a:t>Cars project is the project that is made by me in the internship in my organisation.</a:t>
            </a:r>
          </a:p>
          <a:p>
            <a:r>
              <a:rPr lang="en-IN" dirty="0"/>
              <a:t>This project is made by angular only. In this project there is json file which act as backend server for the project so this project is the full project in which frontend and backend both are available but the backend is without any server and any backend languages. </a:t>
            </a:r>
          </a:p>
          <a:p>
            <a:r>
              <a:rPr lang="en-IN" dirty="0"/>
              <a:t>Car management system where we can find the details of the car and we also can edit, add, delete car dynamically. We can find the car which has highest price, most used car, most efficient car, oldest car, new car amongst all the cars.  </a:t>
            </a:r>
          </a:p>
          <a:p>
            <a:endParaRPr lang="en-IN" dirty="0"/>
          </a:p>
        </p:txBody>
      </p:sp>
    </p:spTree>
    <p:extLst>
      <p:ext uri="{BB962C8B-B14F-4D97-AF65-F5344CB8AC3E}">
        <p14:creationId xmlns:p14="http://schemas.microsoft.com/office/powerpoint/2010/main" val="386710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3645-3720-4FE5-931D-3E3D289F219A}"/>
              </a:ext>
            </a:extLst>
          </p:cNvPr>
          <p:cNvSpPr>
            <a:spLocks noGrp="1"/>
          </p:cNvSpPr>
          <p:nvPr>
            <p:ph type="title"/>
          </p:nvPr>
        </p:nvSpPr>
        <p:spPr/>
        <p:txBody>
          <a:bodyPr/>
          <a:lstStyle/>
          <a:p>
            <a:r>
              <a:rPr lang="en-IN" dirty="0"/>
              <a:t>Tools and Languages used </a:t>
            </a:r>
          </a:p>
        </p:txBody>
      </p:sp>
      <p:sp>
        <p:nvSpPr>
          <p:cNvPr id="3" name="Content Placeholder 2">
            <a:extLst>
              <a:ext uri="{FF2B5EF4-FFF2-40B4-BE49-F238E27FC236}">
                <a16:creationId xmlns:a16="http://schemas.microsoft.com/office/drawing/2014/main" id="{D52EEE09-30A3-4A73-B19B-CCBA80DF5552}"/>
              </a:ext>
            </a:extLst>
          </p:cNvPr>
          <p:cNvSpPr>
            <a:spLocks noGrp="1"/>
          </p:cNvSpPr>
          <p:nvPr>
            <p:ph idx="1"/>
          </p:nvPr>
        </p:nvSpPr>
        <p:spPr/>
        <p:txBody>
          <a:bodyPr/>
          <a:lstStyle/>
          <a:p>
            <a:pPr marL="0" indent="0">
              <a:buNone/>
            </a:pPr>
            <a:r>
              <a:rPr lang="en-IN" b="1" dirty="0"/>
              <a:t>Visual Studio Code</a:t>
            </a:r>
          </a:p>
          <a:p>
            <a:r>
              <a:rPr lang="en-IN" dirty="0"/>
              <a:t>Vs Code</a:t>
            </a:r>
            <a:r>
              <a:rPr lang="en-IN" b="1" dirty="0"/>
              <a:t> </a:t>
            </a:r>
            <a:r>
              <a:rPr lang="en-IN" dirty="0"/>
              <a:t>is a source-code editor developed by Microsoft for Windows, Linux and macOS. It includes support for debugging, embedded Git control and GitHub, syntax highlighting, intelligent code completion, snippets, and code refactoring. </a:t>
            </a:r>
          </a:p>
          <a:p>
            <a:r>
              <a:rPr lang="en-IN" dirty="0"/>
              <a:t>It is highly customizable, allowing users to change the theme, keyboard shortcuts, preferences, and install extensions that add additional functionality</a:t>
            </a:r>
          </a:p>
          <a:p>
            <a:r>
              <a:rPr lang="en-IN" dirty="0"/>
              <a:t>It also has integrated terminal so no need to open command prompt.</a:t>
            </a:r>
          </a:p>
        </p:txBody>
      </p:sp>
    </p:spTree>
    <p:extLst>
      <p:ext uri="{BB962C8B-B14F-4D97-AF65-F5344CB8AC3E}">
        <p14:creationId xmlns:p14="http://schemas.microsoft.com/office/powerpoint/2010/main" val="176865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D9F-858C-4012-B075-6C68C476EEB6}"/>
              </a:ext>
            </a:extLst>
          </p:cNvPr>
          <p:cNvSpPr>
            <a:spLocks noGrp="1"/>
          </p:cNvSpPr>
          <p:nvPr>
            <p:ph type="title"/>
          </p:nvPr>
        </p:nvSpPr>
        <p:spPr/>
        <p:txBody>
          <a:bodyPr/>
          <a:lstStyle/>
          <a:p>
            <a:r>
              <a:rPr lang="en-IN" dirty="0"/>
              <a:t>Tools and Languages used </a:t>
            </a:r>
          </a:p>
        </p:txBody>
      </p:sp>
      <p:sp>
        <p:nvSpPr>
          <p:cNvPr id="3" name="Content Placeholder 2">
            <a:extLst>
              <a:ext uri="{FF2B5EF4-FFF2-40B4-BE49-F238E27FC236}">
                <a16:creationId xmlns:a16="http://schemas.microsoft.com/office/drawing/2014/main" id="{3865BB84-D1E6-4194-A11B-551292561446}"/>
              </a:ext>
            </a:extLst>
          </p:cNvPr>
          <p:cNvSpPr>
            <a:spLocks noGrp="1"/>
          </p:cNvSpPr>
          <p:nvPr>
            <p:ph idx="1"/>
          </p:nvPr>
        </p:nvSpPr>
        <p:spPr/>
        <p:txBody>
          <a:bodyPr/>
          <a:lstStyle/>
          <a:p>
            <a:pPr marL="0" lvl="0" indent="0">
              <a:buNone/>
            </a:pPr>
            <a:r>
              <a:rPr lang="en-IN" b="1" dirty="0"/>
              <a:t>Angular CLI</a:t>
            </a:r>
            <a:endParaRPr lang="en-IN" dirty="0"/>
          </a:p>
          <a:p>
            <a:r>
              <a:rPr lang="en-IN" dirty="0"/>
              <a:t>The Angular CLI is a command-line interface tool that you use to initialize, develop, scaffold, and maintain Angular applications. You can use the tool directly in a command shell, or indirectly through an interactive UI such as Angular Console.</a:t>
            </a:r>
          </a:p>
          <a:p>
            <a:r>
              <a:rPr lang="en-IN" dirty="0"/>
              <a:t>The ng new command creates an Angular workspace folder and generates a new app skeleton. A workspace can contain multiple apps and libraries. The initial app created by the ng new command is at the top level of the workspace. When you generate an additional app or library in a workspace, it goes into a projects/ subfolder.</a:t>
            </a:r>
          </a:p>
          <a:p>
            <a:endParaRPr lang="en-IN" dirty="0"/>
          </a:p>
        </p:txBody>
      </p:sp>
    </p:spTree>
    <p:extLst>
      <p:ext uri="{BB962C8B-B14F-4D97-AF65-F5344CB8AC3E}">
        <p14:creationId xmlns:p14="http://schemas.microsoft.com/office/powerpoint/2010/main" val="369377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AAB3-A9FB-4140-BD00-8BFC9338A50E}"/>
              </a:ext>
            </a:extLst>
          </p:cNvPr>
          <p:cNvSpPr>
            <a:spLocks noGrp="1"/>
          </p:cNvSpPr>
          <p:nvPr>
            <p:ph type="title"/>
          </p:nvPr>
        </p:nvSpPr>
        <p:spPr/>
        <p:txBody>
          <a:bodyPr/>
          <a:lstStyle/>
          <a:p>
            <a:r>
              <a:rPr lang="en-IN" dirty="0"/>
              <a:t>Why Angular?</a:t>
            </a:r>
          </a:p>
        </p:txBody>
      </p:sp>
      <p:sp>
        <p:nvSpPr>
          <p:cNvPr id="3" name="Content Placeholder 2">
            <a:extLst>
              <a:ext uri="{FF2B5EF4-FFF2-40B4-BE49-F238E27FC236}">
                <a16:creationId xmlns:a16="http://schemas.microsoft.com/office/drawing/2014/main" id="{7AC4675A-4C78-42C6-B037-924E4629B26F}"/>
              </a:ext>
            </a:extLst>
          </p:cNvPr>
          <p:cNvSpPr>
            <a:spLocks noGrp="1"/>
          </p:cNvSpPr>
          <p:nvPr>
            <p:ph idx="1"/>
          </p:nvPr>
        </p:nvSpPr>
        <p:spPr/>
        <p:txBody>
          <a:bodyPr/>
          <a:lstStyle/>
          <a:p>
            <a:r>
              <a:rPr lang="en-IN" dirty="0"/>
              <a:t>Angular was ranked the second most used technology after Node. </a:t>
            </a:r>
            <a:r>
              <a:rPr lang="en-IN" dirty="0" err="1"/>
              <a:t>js</a:t>
            </a:r>
            <a:r>
              <a:rPr lang="en-IN" dirty="0"/>
              <a:t> in the 2018 Stack Overflow survey.</a:t>
            </a:r>
          </a:p>
          <a:p>
            <a:r>
              <a:rPr lang="en-IN" dirty="0"/>
              <a:t>This frontend tool is equipped with robust components to help developers write readable, maintainable, Component-based architecture and easy-to-use code.</a:t>
            </a:r>
          </a:p>
          <a:p>
            <a:r>
              <a:rPr lang="en-IN" dirty="0"/>
              <a:t>Support by Google.</a:t>
            </a:r>
          </a:p>
        </p:txBody>
      </p:sp>
    </p:spTree>
    <p:extLst>
      <p:ext uri="{BB962C8B-B14F-4D97-AF65-F5344CB8AC3E}">
        <p14:creationId xmlns:p14="http://schemas.microsoft.com/office/powerpoint/2010/main" val="245759402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183</TotalTime>
  <Words>1359</Words>
  <Application>Microsoft Office PowerPoint</Application>
  <PresentationFormat>Widescreen</PresentationFormat>
  <Paragraphs>80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Gill Sans MT</vt:lpstr>
      <vt:lpstr>Impact</vt:lpstr>
      <vt:lpstr>Badge</vt:lpstr>
      <vt:lpstr>AnGULAR</vt:lpstr>
      <vt:lpstr>Introduction to company</vt:lpstr>
      <vt:lpstr>Various Department</vt:lpstr>
      <vt:lpstr>My profile</vt:lpstr>
      <vt:lpstr>What is Angular?</vt:lpstr>
      <vt:lpstr>My Project- Car Management</vt:lpstr>
      <vt:lpstr>Tools and Languages used </vt:lpstr>
      <vt:lpstr>Tools and Languages used </vt:lpstr>
      <vt:lpstr>Why Angular?</vt:lpstr>
      <vt:lpstr>Tools and Languages used </vt:lpstr>
      <vt:lpstr>Tools and Languages used </vt:lpstr>
      <vt:lpstr>Tools and Languages used </vt:lpstr>
      <vt:lpstr>Components in projects</vt:lpstr>
      <vt:lpstr>Components in projects</vt:lpstr>
      <vt:lpstr>services in projects</vt:lpstr>
      <vt:lpstr>services in projects</vt:lpstr>
      <vt:lpstr>Class in projects</vt:lpstr>
      <vt:lpstr>Routing</vt:lpstr>
      <vt:lpstr>Module </vt:lpstr>
      <vt:lpstr>Output Screenshots</vt:lpstr>
      <vt:lpstr>Output Screenshots</vt:lpstr>
      <vt:lpstr>Output 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Achin Sharma</dc:creator>
  <cp:lastModifiedBy>Achin Sharma</cp:lastModifiedBy>
  <cp:revision>15</cp:revision>
  <dcterms:created xsi:type="dcterms:W3CDTF">2019-12-12T16:00:51Z</dcterms:created>
  <dcterms:modified xsi:type="dcterms:W3CDTF">2019-12-13T17:05:56Z</dcterms:modified>
</cp:coreProperties>
</file>