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73" r:id="rId14"/>
    <p:sldId id="271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370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22" y="487812"/>
            <a:ext cx="11513127" cy="5595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22" y="1180407"/>
            <a:ext cx="11513127" cy="4729942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BECE8C-CB7D-4E29-8858-6B62DA0E2C30}"/>
              </a:ext>
            </a:extLst>
          </p:cNvPr>
          <p:cNvCxnSpPr/>
          <p:nvPr userDrawn="1"/>
        </p:nvCxnSpPr>
        <p:spPr>
          <a:xfrm>
            <a:off x="340822" y="1047404"/>
            <a:ext cx="11513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97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410130"/>
            <a:ext cx="12192000" cy="45215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907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6BEEA9-97F4-47C8-B0CB-9720FA367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8"/>
            <a:ext cx="12192000" cy="638923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3D1D9-0678-4411-8DB6-96CF54FD3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66" y="1427304"/>
            <a:ext cx="8686800" cy="3722334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Spesifikasi</a:t>
            </a:r>
            <a:r>
              <a:rPr lang="en-US" sz="5400" dirty="0"/>
              <a:t> </a:t>
            </a:r>
            <a:r>
              <a:rPr lang="en-US" sz="5400" dirty="0" err="1"/>
              <a:t>Kebutuhan</a:t>
            </a:r>
            <a:r>
              <a:rPr lang="en-US" sz="5400" dirty="0"/>
              <a:t> </a:t>
            </a:r>
            <a:r>
              <a:rPr lang="en-US" sz="5400" dirty="0" err="1"/>
              <a:t>Sistem</a:t>
            </a:r>
            <a:r>
              <a:rPr lang="en-US" sz="5400" dirty="0"/>
              <a:t> </a:t>
            </a:r>
            <a:r>
              <a:rPr lang="en-US" sz="5400" dirty="0" err="1"/>
              <a:t>Informasi</a:t>
            </a:r>
            <a:r>
              <a:rPr lang="en-US" sz="5400" dirty="0"/>
              <a:t> Angka </a:t>
            </a:r>
            <a:r>
              <a:rPr lang="en-US" sz="5400" dirty="0" err="1"/>
              <a:t>Kredit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3E56D-1C0D-4208-9BDF-BB601728A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966" y="5679808"/>
            <a:ext cx="8686800" cy="63127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06E001-0954-4F7D-A019-BD4A2D457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" t="7249" r="15828" b="37306"/>
          <a:stretch/>
        </p:blipFill>
        <p:spPr>
          <a:xfrm>
            <a:off x="1750608" y="1065831"/>
            <a:ext cx="8689158" cy="153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CC1F01-AE46-4AE3-BA99-4E3B256A7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" t="7249" r="15828" b="37306"/>
          <a:stretch/>
        </p:blipFill>
        <p:spPr>
          <a:xfrm>
            <a:off x="1750608" y="5358070"/>
            <a:ext cx="8689158" cy="153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65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A9F1-2A52-4EC6-B165-6D0CD89F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Asumsi</a:t>
            </a:r>
            <a:r>
              <a:rPr lang="en-US" dirty="0"/>
              <a:t> &amp; </a:t>
            </a:r>
            <a:r>
              <a:rPr lang="en-US" dirty="0" err="1"/>
              <a:t>Dependensi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46C5D-E742-4599-841E-D88AAFF71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1800" dirty="0" err="1">
                <a:effectLst/>
                <a:ea typeface="Times New Roman" panose="02020603050405020304" pitchFamily="18" charset="0"/>
              </a:rPr>
              <a:t>Poin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dikalikan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banyaknya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tahapan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bukti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diunggah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1800" dirty="0" err="1">
                <a:effectLst/>
                <a:ea typeface="Times New Roman" panose="02020603050405020304" pitchFamily="18" charset="0"/>
              </a:rPr>
              <a:t>Ukuran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layar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dioptimalkan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resolusi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1920x1080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1800" dirty="0" err="1">
                <a:ea typeface="Times New Roman" panose="02020603050405020304" pitchFamily="18" charset="0"/>
              </a:rPr>
              <a:t>Rancangan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Antarmuka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atau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ea typeface="Times New Roman" panose="02020603050405020304" pitchFamily="18" charset="0"/>
              </a:rPr>
              <a:t>Wireframe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belum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versi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final dan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berubah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sewaktu-waktu</a:t>
            </a:r>
            <a:endParaRPr lang="en-US" sz="1800" dirty="0"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1800" dirty="0" err="1">
                <a:effectLst/>
                <a:ea typeface="Times New Roman" panose="02020603050405020304" pitchFamily="18" charset="0"/>
              </a:rPr>
              <a:t>Setiap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master data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dimasukkan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persatu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fitur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unggah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master data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berkas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diluar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sistem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1800" dirty="0" err="1">
                <a:effectLst/>
                <a:ea typeface="Times New Roman" panose="02020603050405020304" pitchFamily="18" charset="0"/>
              </a:rPr>
              <a:t>Pengguna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mengakses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browser Chrome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Server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produksi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disediakan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oleh BPN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</a:pPr>
            <a:r>
              <a:rPr lang="en-US" sz="1800" dirty="0" err="1">
                <a:effectLst/>
                <a:ea typeface="Times New Roman" panose="02020603050405020304" pitchFamily="18" charset="0"/>
              </a:rPr>
              <a:t>Koneksi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internet pada server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produksi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disediakan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oleh BPN</a:t>
            </a:r>
          </a:p>
          <a:p>
            <a:pPr>
              <a:buClr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7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4D3E2A-75D0-457A-BA3E-1EF4A1B546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0" b="2478"/>
          <a:stretch/>
        </p:blipFill>
        <p:spPr bwMode="auto">
          <a:xfrm>
            <a:off x="1798963" y="1180407"/>
            <a:ext cx="8594074" cy="51294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1616A4E-C07A-4EA5-A3D0-E47211A3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i="1" dirty="0"/>
              <a:t>(Wireframe) Halaman List </a:t>
            </a:r>
            <a:r>
              <a:rPr lang="en-US" i="1" dirty="0" err="1"/>
              <a:t>Aktivitas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49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4D3E2A-75D0-457A-BA3E-1EF4A1B546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" b="864"/>
          <a:stretch/>
        </p:blipFill>
        <p:spPr bwMode="auto">
          <a:xfrm>
            <a:off x="1798963" y="1180407"/>
            <a:ext cx="8594074" cy="51294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8E9D021-50F5-4573-AEAC-49437BAF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i="1" dirty="0"/>
              <a:t>(Wireframe) Halaman Status </a:t>
            </a:r>
            <a:r>
              <a:rPr lang="en-US" i="1" dirty="0" err="1"/>
              <a:t>Aktivitas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2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AF43D7-D351-4578-8B1A-288917CD63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4" b="3566"/>
          <a:stretch/>
        </p:blipFill>
        <p:spPr bwMode="auto">
          <a:xfrm>
            <a:off x="3146742" y="1142048"/>
            <a:ext cx="5898515" cy="52352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578B7D3-5672-41ED-8C01-9FEDBEBB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i="1" dirty="0"/>
              <a:t>(Wireframe) Halaman </a:t>
            </a:r>
            <a:r>
              <a:rPr lang="en-US" i="1" dirty="0" err="1"/>
              <a:t>Tambah</a:t>
            </a:r>
            <a:r>
              <a:rPr lang="en-US" i="1" dirty="0"/>
              <a:t> </a:t>
            </a:r>
            <a:r>
              <a:rPr lang="en-US" i="1" dirty="0" err="1"/>
              <a:t>Aktivitas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88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8169-61E3-4CD2-A9DF-74DF38D3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801E0-E0B7-40E4-A13E-9C1D773A3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 err="1"/>
              <a:t>Penyimpanan</a:t>
            </a:r>
            <a:r>
              <a:rPr lang="en-US" dirty="0"/>
              <a:t> 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SQL </a:t>
            </a:r>
            <a:r>
              <a:rPr lang="en-US" i="1" dirty="0"/>
              <a:t>Database</a:t>
            </a:r>
          </a:p>
          <a:p>
            <a:r>
              <a:rPr lang="en-US" dirty="0" err="1"/>
              <a:t>Aplikasi</a:t>
            </a:r>
            <a:endParaRPr lang="en-US" dirty="0"/>
          </a:p>
          <a:p>
            <a:pPr lvl="1"/>
            <a:r>
              <a:rPr lang="en-US" sz="1800" dirty="0">
                <a:effectLst/>
                <a:ea typeface="Times New Roman" panose="02020603050405020304" pitchFamily="18" charset="0"/>
              </a:rPr>
              <a:t>Administrator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menambah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master data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aktivitas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KPI</a:t>
            </a:r>
          </a:p>
          <a:p>
            <a:pPr lvl="1"/>
            <a:r>
              <a:rPr lang="en-US" sz="1800" dirty="0">
                <a:effectLst/>
                <a:ea typeface="Times New Roman" panose="02020603050405020304" pitchFamily="18" charset="0"/>
              </a:rPr>
              <a:t>Administrator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memperbarui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master data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aktivitas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KPI</a:t>
            </a:r>
            <a:endParaRPr lang="en-US" dirty="0">
              <a:ea typeface="Times New Roman" panose="02020603050405020304" pitchFamily="18" charset="0"/>
            </a:endParaRPr>
          </a:p>
          <a:p>
            <a:pPr lvl="1"/>
            <a:r>
              <a:rPr lang="en-US" sz="1800" dirty="0">
                <a:effectLst/>
                <a:ea typeface="Times New Roman" panose="02020603050405020304" pitchFamily="18" charset="0"/>
              </a:rPr>
              <a:t>Administrator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menghapus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master data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aktivitas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KPI</a:t>
            </a:r>
          </a:p>
          <a:p>
            <a:pPr lvl="1"/>
            <a:r>
              <a:rPr lang="en-US" sz="1800" dirty="0">
                <a:effectLst/>
                <a:ea typeface="Times New Roman" panose="02020603050405020304" pitchFamily="18" charset="0"/>
              </a:rPr>
              <a:t>Administrator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daftar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pengguna</a:t>
            </a:r>
            <a:endParaRPr lang="en-US" dirty="0">
              <a:ea typeface="Times New Roman" panose="02020603050405020304" pitchFamily="18" charset="0"/>
            </a:endParaRPr>
          </a:p>
          <a:p>
            <a:pPr lvl="1"/>
            <a:r>
              <a:rPr lang="en-US" sz="1800" dirty="0">
                <a:effectLst/>
                <a:ea typeface="Times New Roman" panose="02020603050405020304" pitchFamily="18" charset="0"/>
              </a:rPr>
              <a:t>Administrator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mereset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ea typeface="Times New Roman" panose="02020603050405020304" pitchFamily="18" charset="0"/>
              </a:rPr>
              <a:t>password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pengguna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lvl="1"/>
            <a:r>
              <a:rPr lang="en-US" sz="1800" dirty="0">
                <a:effectLst/>
                <a:ea typeface="Times New Roman" panose="02020603050405020304" pitchFamily="18" charset="0"/>
              </a:rPr>
              <a:t>Administrator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menghapus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pengguna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536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8169-61E3-4CD2-A9DF-74DF38D3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801E0-E0B7-40E4-A13E-9C1D773A3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endParaRPr lang="en-US" dirty="0"/>
          </a:p>
          <a:p>
            <a:pPr lvl="1"/>
            <a:r>
              <a:rPr lang="en-US" sz="1800" dirty="0" err="1">
                <a:effectLst/>
                <a:ea typeface="Times New Roman" panose="02020603050405020304" pitchFamily="18" charset="0"/>
              </a:rPr>
              <a:t>Pegawai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mengajukan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KPI</a:t>
            </a:r>
          </a:p>
          <a:p>
            <a:pPr lvl="1"/>
            <a:r>
              <a:rPr lang="en-US" sz="1800" dirty="0" err="1">
                <a:effectLst/>
                <a:ea typeface="Times New Roman" panose="02020603050405020304" pitchFamily="18" charset="0"/>
              </a:rPr>
              <a:t>Pegawai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mengunggah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bukti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pengajuan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KPI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pribadi</a:t>
            </a:r>
            <a:endParaRPr lang="en-US" dirty="0">
              <a:ea typeface="Times New Roman" panose="02020603050405020304" pitchFamily="18" charset="0"/>
            </a:endParaRPr>
          </a:p>
          <a:p>
            <a:pPr lvl="1"/>
            <a:r>
              <a:rPr lang="en-US" sz="1800" dirty="0" err="1">
                <a:effectLst/>
                <a:ea typeface="Times New Roman" panose="02020603050405020304" pitchFamily="18" charset="0"/>
              </a:rPr>
              <a:t>Pegawai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memperbarui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pengajuan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KPI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pribadi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telah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diajukan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lvl="1"/>
            <a:r>
              <a:rPr lang="en-US" sz="1800" dirty="0" err="1">
                <a:effectLst/>
                <a:ea typeface="Times New Roman" panose="02020603050405020304" pitchFamily="18" charset="0"/>
              </a:rPr>
              <a:t>Pegawai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total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skor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KPI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pribadi</a:t>
            </a:r>
            <a:endParaRPr lang="en-US" dirty="0">
              <a:ea typeface="Times New Roman" panose="02020603050405020304" pitchFamily="18" charset="0"/>
            </a:endParaRPr>
          </a:p>
          <a:p>
            <a:pPr lvl="1"/>
            <a:r>
              <a:rPr lang="en-US" sz="1800" dirty="0" err="1">
                <a:effectLst/>
                <a:ea typeface="Times New Roman" panose="02020603050405020304" pitchFamily="18" charset="0"/>
              </a:rPr>
              <a:t>Atasan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Pegawai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menyetujui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pengajuan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KPI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bawahan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lvl="1"/>
            <a:r>
              <a:rPr lang="en-US" sz="1800" dirty="0" err="1">
                <a:effectLst/>
                <a:ea typeface="Times New Roman" panose="02020603050405020304" pitchFamily="18" charset="0"/>
              </a:rPr>
              <a:t>Atasan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Pegawai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menolak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pengajuan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KPI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bawahan</a:t>
            </a:r>
            <a:endParaRPr lang="en-US" dirty="0">
              <a:ea typeface="Times New Roman" panose="02020603050405020304" pitchFamily="18" charset="0"/>
            </a:endParaRPr>
          </a:p>
          <a:p>
            <a:pPr lvl="1"/>
            <a:r>
              <a:rPr lang="en-US" sz="1800" dirty="0" err="1">
                <a:effectLst/>
                <a:ea typeface="Times New Roman" panose="02020603050405020304" pitchFamily="18" charset="0"/>
              </a:rPr>
              <a:t>Atasan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Pegawai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total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skor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KPI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bawahan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6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A389-2866-4924-98F9-D078CB5F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129B-CB29-43C4-A1EB-B156E82E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err="1"/>
              <a:t>untuk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KPI </a:t>
            </a:r>
            <a:r>
              <a:rPr lang="en-US" dirty="0" err="1"/>
              <a:t>pegawai</a:t>
            </a:r>
            <a:endParaRPr lang="en-US" dirty="0"/>
          </a:p>
          <a:p>
            <a:pPr lvl="1"/>
            <a:r>
              <a:rPr lang="en-US" dirty="0" err="1"/>
              <a:t>Mengunggah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KPI </a:t>
            </a:r>
            <a:r>
              <a:rPr lang="en-US" dirty="0" err="1"/>
              <a:t>pegawai</a:t>
            </a:r>
            <a:endParaRPr lang="en-US" dirty="0"/>
          </a:p>
          <a:p>
            <a:pPr lvl="1"/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perolehan</a:t>
            </a:r>
            <a:r>
              <a:rPr lang="en-US" dirty="0"/>
              <a:t> </a:t>
            </a:r>
            <a:r>
              <a:rPr lang="en-US" dirty="0" err="1"/>
              <a:t>skor</a:t>
            </a:r>
            <a:r>
              <a:rPr lang="en-US" dirty="0"/>
              <a:t> KPI </a:t>
            </a:r>
            <a:r>
              <a:rPr lang="en-US" dirty="0" err="1"/>
              <a:t>pegawai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2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E2B5-6909-4719-9FFB-84681F38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i="1" dirty="0"/>
              <a:t>(Use Case Diagram)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3436A-7970-4710-A758-6503404C38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8805" y="1180869"/>
            <a:ext cx="5914390" cy="4729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468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AD51-543F-473E-AF5E-2E73D4BF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94996-57B3-4719-8092-44B59570F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50" y="1180407"/>
            <a:ext cx="6259500" cy="4809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920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B592-8EC2-4171-8252-F34EA4C4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i="1" dirty="0"/>
              <a:t>(Entity Relationship Diagram)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C18F2-405D-4D3E-BBAA-92FB6689A2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62" y="1392381"/>
            <a:ext cx="11112475" cy="4305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331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87D8-E7D7-4026-AB3D-E9E6C9B4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i="1" dirty="0"/>
              <a:t>(Class Diagram)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92736-FF12-44F2-BDD2-41FF301526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33" y="1950931"/>
            <a:ext cx="10307534" cy="3218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625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E732-91B4-4C48-8429-EF6B33AE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</a:t>
            </a:r>
            <a:r>
              <a:rPr lang="en-US" dirty="0" err="1"/>
              <a:t>Pengguna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289D4-C148-402B-AA51-B0E6D9C7A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Administrator</a:t>
            </a:r>
          </a:p>
          <a:p>
            <a:pPr lvl="1"/>
            <a:r>
              <a:rPr lang="en-US" dirty="0" err="1"/>
              <a:t>Mengelola</a:t>
            </a:r>
            <a:r>
              <a:rPr lang="en-US" dirty="0"/>
              <a:t> data master </a:t>
            </a:r>
            <a:r>
              <a:rPr lang="en-US" dirty="0" err="1"/>
              <a:t>aktivitas</a:t>
            </a:r>
            <a:r>
              <a:rPr lang="en-US" dirty="0"/>
              <a:t> KPI</a:t>
            </a:r>
          </a:p>
          <a:p>
            <a:pPr lvl="1"/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pegawai</a:t>
            </a:r>
            <a:endParaRPr lang="en-US" dirty="0"/>
          </a:p>
          <a:p>
            <a:r>
              <a:rPr lang="en-US" dirty="0" err="1"/>
              <a:t>Pegawai</a:t>
            </a:r>
            <a:endParaRPr lang="en-US" dirty="0"/>
          </a:p>
          <a:p>
            <a:pPr lvl="1"/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KPI </a:t>
            </a:r>
            <a:r>
              <a:rPr lang="en-US" dirty="0" err="1"/>
              <a:t>pribadi</a:t>
            </a:r>
            <a:endParaRPr lang="en-US" dirty="0"/>
          </a:p>
          <a:p>
            <a:pPr lvl="1"/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perolehan</a:t>
            </a:r>
            <a:r>
              <a:rPr lang="en-US" dirty="0"/>
              <a:t> </a:t>
            </a:r>
            <a:r>
              <a:rPr lang="en-US" dirty="0" err="1"/>
              <a:t>skor</a:t>
            </a:r>
            <a:r>
              <a:rPr lang="en-US" dirty="0"/>
              <a:t> </a:t>
            </a:r>
            <a:r>
              <a:rPr lang="en-US" dirty="0" err="1"/>
              <a:t>pribadi</a:t>
            </a:r>
            <a:endParaRPr lang="en-US" dirty="0"/>
          </a:p>
          <a:p>
            <a:r>
              <a:rPr lang="en-US" dirty="0" err="1"/>
              <a:t>Atasan</a:t>
            </a:r>
            <a:r>
              <a:rPr lang="en-US" dirty="0"/>
              <a:t> </a:t>
            </a:r>
            <a:r>
              <a:rPr lang="en-US" dirty="0" err="1"/>
              <a:t>Pegawai</a:t>
            </a:r>
            <a:endParaRPr lang="en-US" dirty="0"/>
          </a:p>
          <a:p>
            <a:pPr lvl="1"/>
            <a:r>
              <a:rPr lang="en-US" dirty="0" err="1"/>
              <a:t>Menyetujui</a:t>
            </a:r>
            <a:r>
              <a:rPr lang="en-US" dirty="0"/>
              <a:t>/</a:t>
            </a:r>
            <a:r>
              <a:rPr lang="en-US" dirty="0" err="1"/>
              <a:t>menolak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KPI </a:t>
            </a:r>
            <a:r>
              <a:rPr lang="en-US" dirty="0" err="1"/>
              <a:t>bawahan</a:t>
            </a:r>
            <a:endParaRPr lang="en-US" dirty="0"/>
          </a:p>
          <a:p>
            <a:pPr lvl="1"/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perolehan</a:t>
            </a:r>
            <a:r>
              <a:rPr lang="en-US" dirty="0"/>
              <a:t> </a:t>
            </a:r>
            <a:r>
              <a:rPr lang="en-US" dirty="0" err="1"/>
              <a:t>skor</a:t>
            </a:r>
            <a:r>
              <a:rPr lang="en-US" dirty="0"/>
              <a:t> </a:t>
            </a:r>
            <a:r>
              <a:rPr lang="en-US" dirty="0" err="1"/>
              <a:t>bawahan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9AF9-9069-48F4-BE26-43A17F36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Lingkungan Operasi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E1E18-7D5E-4DF1-8FDA-AD117888D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330" y="1455727"/>
            <a:ext cx="11135340" cy="3090272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14C91B9-D3B7-463F-A14D-741FEC165704}"/>
              </a:ext>
            </a:extLst>
          </p:cNvPr>
          <p:cNvSpPr txBox="1">
            <a:spLocks/>
          </p:cNvSpPr>
          <p:nvPr/>
        </p:nvSpPr>
        <p:spPr>
          <a:xfrm>
            <a:off x="340822" y="1180407"/>
            <a:ext cx="11513127" cy="47299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i="1" dirty="0"/>
              <a:t>Disk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yang </a:t>
            </a:r>
            <a:r>
              <a:rPr lang="en-US" dirty="0" err="1"/>
              <a:t>diunggah</a:t>
            </a:r>
            <a:r>
              <a:rPr lang="en-US" dirty="0"/>
              <a:t>, dan </a:t>
            </a:r>
            <a:r>
              <a:rPr lang="en-US" dirty="0" err="1"/>
              <a:t>kebijakan</a:t>
            </a:r>
            <a:r>
              <a:rPr lang="en-US" dirty="0"/>
              <a:t> data </a:t>
            </a:r>
            <a:r>
              <a:rPr lang="en-US" dirty="0" err="1"/>
              <a:t>retensi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1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2B39-7CAB-498D-818D-0A250348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Batasan </a:t>
            </a:r>
            <a:r>
              <a:rPr lang="en-US" dirty="0" err="1"/>
              <a:t>Proyek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72AC-A62E-4210-8626-4BCE3C2D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1800" dirty="0" err="1">
                <a:effectLst/>
                <a:ea typeface="Times New Roman" panose="02020603050405020304" pitchFamily="18" charset="0"/>
              </a:rPr>
              <a:t>Jumlah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pengguna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melebihi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100 orang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1800" dirty="0" err="1">
                <a:effectLst/>
                <a:ea typeface="Times New Roman" panose="02020603050405020304" pitchFamily="18" charset="0"/>
              </a:rPr>
              <a:t>Koneksi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protokol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http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1800" dirty="0" err="1">
                <a:effectLst/>
                <a:ea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integrasi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apapun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diluar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aplikasi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1800" dirty="0" err="1">
                <a:effectLst/>
                <a:ea typeface="Times New Roman" panose="02020603050405020304" pitchFamily="18" charset="0"/>
              </a:rPr>
              <a:t>Berkas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diunggah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berupa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dokumen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(.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xls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.doc, .docx, .pdf) dan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gambar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(.jpg, .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png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) dan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bukan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video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1800" dirty="0" err="1">
                <a:effectLst/>
                <a:ea typeface="Times New Roman" panose="02020603050405020304" pitchFamily="18" charset="0"/>
              </a:rPr>
              <a:t>Tiap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berkas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maksimal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ukuran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10 MB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</a:pPr>
            <a:r>
              <a:rPr lang="en-US" sz="1800" dirty="0" err="1">
                <a:effectLst/>
                <a:ea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pengembangan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lain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diluar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disebutkan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proyek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ini</a:t>
            </a:r>
            <a:endParaRPr lang="en-US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0449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1201</TotalTime>
  <Words>379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Times</vt:lpstr>
      <vt:lpstr>Gallery</vt:lpstr>
      <vt:lpstr>Spesifikasi Kebutuhan Sistem Informasi Angka Kredit</vt:lpstr>
      <vt:lpstr>Tujuan Proyek</vt:lpstr>
      <vt:lpstr>Diagram Kasus Penggunaan (Use Case Diagram)</vt:lpstr>
      <vt:lpstr>Diagram Arsitektur Sistem</vt:lpstr>
      <vt:lpstr>Diagram Relasi Entitas (Entity Relationship Diagram)</vt:lpstr>
      <vt:lpstr>Diagram Kelas (Class Diagram)</vt:lpstr>
      <vt:lpstr>Daftar Pengguna</vt:lpstr>
      <vt:lpstr>Lingkungan Operasi</vt:lpstr>
      <vt:lpstr>Batasan Proyek</vt:lpstr>
      <vt:lpstr>Asumsi &amp; Dependensi</vt:lpstr>
      <vt:lpstr>Rancangan Antarmuka (Wireframe) Halaman List Aktivitas</vt:lpstr>
      <vt:lpstr>Rancangan Antarmuka (Wireframe) Halaman Status Aktivitas</vt:lpstr>
      <vt:lpstr>Rancangan Antarmuka (Wireframe) Halaman Tambah Aktivitas</vt:lpstr>
      <vt:lpstr>Kebutuhan Fungsional (1/2)</vt:lpstr>
      <vt:lpstr>Kebutuhan Fungsional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 Azif</dc:creator>
  <cp:lastModifiedBy>Fais Azif</cp:lastModifiedBy>
  <cp:revision>33</cp:revision>
  <dcterms:created xsi:type="dcterms:W3CDTF">2022-04-13T09:49:51Z</dcterms:created>
  <dcterms:modified xsi:type="dcterms:W3CDTF">2022-04-14T05:51:51Z</dcterms:modified>
</cp:coreProperties>
</file>