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p:nvPr>
            <p:ph type="title" hasCustomPrompt="1"/>
          </p:nvPr>
        </p:nvSpPr>
        <p:spPr>
          <a:xfrm>
            <a:off x="4833937" y="2303859"/>
            <a:ext cx="14716126" cy="4643438"/>
          </a:xfrm>
          <a:prstGeom prst="rect">
            <a:avLst/>
          </a:prstGeom>
        </p:spPr>
        <p:txBody>
          <a:bodyPr anchor="b"/>
          <a:lstStyle/>
          <a:p>
            <a:r>
              <a:t>Title Text</a:t>
            </a:r>
          </a:p>
        </p:txBody>
      </p:sp>
      <p:sp>
        <p:nvSpPr>
          <p:cNvPr id="12" name="Body Level One…"/>
          <p:cNvSpPr txBox="1"/>
          <p:nvPr>
            <p:ph type="body" sz="quarter" idx="1" hasCustomPrompt="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p:nvPr>
            <p:ph type="body" sz="quarter" idx="13" hasCustomPrompt="1"/>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p:nvPr>
            <p:ph type="body" sz="quarter" idx="14" hasCustomPrompt="1"/>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p:nvPr>
            <p:ph type="pic" idx="13"/>
          </p:nvPr>
        </p:nvSpPr>
        <p:spPr>
          <a:xfrm>
            <a:off x="3048000" y="0"/>
            <a:ext cx="18288000" cy="13716000"/>
          </a:xfrm>
          <a:prstGeom prst="rect">
            <a:avLst/>
          </a:prstGeom>
        </p:spPr>
        <p:txBody>
          <a:bodyPr lIns="91439" tIns="45719" rIns="91439" bIns="45719" anchor="t">
            <a:noAutofit/>
          </a:bodyPr>
          <a:lstStyle/>
          <a:p/>
        </p:txBody>
      </p:sp>
      <p:sp>
        <p:nvSpPr>
          <p:cNvPr id="10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5334000" y="946546"/>
            <a:ext cx="13716000" cy="8304611"/>
          </a:xfrm>
          <a:prstGeom prst="rect">
            <a:avLst/>
          </a:prstGeom>
        </p:spPr>
        <p:txBody>
          <a:bodyPr lIns="91439" tIns="45719" rIns="91439" bIns="45719" anchor="t">
            <a:noAutofit/>
          </a:bodyPr>
          <a:lstStyle/>
          <a:p/>
        </p:txBody>
      </p:sp>
      <p:sp>
        <p:nvSpPr>
          <p:cNvPr id="21" name="Title Text"/>
          <p:cNvSpPr txBox="1"/>
          <p:nvPr>
            <p:ph type="title" hasCustomPrompt="1"/>
          </p:nvPr>
        </p:nvSpPr>
        <p:spPr>
          <a:xfrm>
            <a:off x="4833937" y="9447609"/>
            <a:ext cx="14716126" cy="2000251"/>
          </a:xfrm>
          <a:prstGeom prst="rect">
            <a:avLst/>
          </a:prstGeom>
        </p:spPr>
        <p:txBody>
          <a:bodyPr anchor="b"/>
          <a:lstStyle/>
          <a:p>
            <a:r>
              <a:t>Title Text</a:t>
            </a:r>
          </a:p>
        </p:txBody>
      </p:sp>
      <p:sp>
        <p:nvSpPr>
          <p:cNvPr id="22" name="Body Level One…"/>
          <p:cNvSpPr txBox="1"/>
          <p:nvPr>
            <p:ph type="body" sz="quarter" idx="1" hasCustomPrompt="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p:nvPr>
            <p:ph type="title" hasCustomPrompt="1"/>
          </p:nvPr>
        </p:nvSpPr>
        <p:spPr>
          <a:xfrm>
            <a:off x="4833937" y="4536281"/>
            <a:ext cx="14716126" cy="4643438"/>
          </a:xfrm>
          <a:prstGeom prst="rect">
            <a:avLst/>
          </a:prstGeom>
        </p:spPr>
        <p:txBody>
          <a:bodyPr/>
          <a:lstStyle/>
          <a:p>
            <a:r>
              <a:t>Title Text</a:t>
            </a:r>
          </a:p>
        </p:txBody>
      </p:sp>
      <p:sp>
        <p:nvSpPr>
          <p:cNvPr id="3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2495609" y="892968"/>
            <a:ext cx="7500938" cy="11555017"/>
          </a:xfrm>
          <a:prstGeom prst="rect">
            <a:avLst/>
          </a:prstGeom>
        </p:spPr>
        <p:txBody>
          <a:bodyPr lIns="91439" tIns="45719" rIns="91439" bIns="45719" anchor="t">
            <a:noAutofit/>
          </a:bodyPr>
          <a:lstStyle/>
          <a:p/>
        </p:txBody>
      </p:sp>
      <p:sp>
        <p:nvSpPr>
          <p:cNvPr id="39" name="Title Text"/>
          <p:cNvSpPr txBox="1"/>
          <p:nvPr>
            <p:ph type="title" hasCustomPrompt="1"/>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p:nvPr>
            <p:ph type="body" sz="quarter" idx="1" hasCustomPrompt="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p:nvPr>
            <p:ph type="title" hasCustomPrompt="1"/>
          </p:nvPr>
        </p:nvSpPr>
        <p:spPr>
          <a:prstGeom prst="rect">
            <a:avLst/>
          </a:prstGeom>
        </p:spPr>
        <p:txBody>
          <a:bodyPr/>
          <a:lstStyle/>
          <a:p>
            <a:r>
              <a:t>Title Text</a:t>
            </a:r>
          </a:p>
        </p:txBody>
      </p:sp>
      <p:sp>
        <p:nvSpPr>
          <p:cNvPr id="49"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p:nvPr>
            <p:ph type="title" hasCustomPrompt="1"/>
          </p:nvPr>
        </p:nvSpPr>
        <p:spPr>
          <a:prstGeom prst="rect">
            <a:avLst/>
          </a:prstGeom>
        </p:spPr>
        <p:txBody>
          <a:bodyPr/>
          <a:lstStyle/>
          <a:p>
            <a:r>
              <a:t>Title Text</a:t>
            </a:r>
          </a:p>
        </p:txBody>
      </p:sp>
      <p:sp>
        <p:nvSpPr>
          <p:cNvPr id="57"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12495609" y="3643312"/>
            <a:ext cx="7500938" cy="8840392"/>
          </a:xfrm>
          <a:prstGeom prst="rect">
            <a:avLst/>
          </a:prstGeom>
        </p:spPr>
        <p:txBody>
          <a:bodyPr lIns="91439" tIns="45719" rIns="91439" bIns="45719" anchor="t">
            <a:noAutofit/>
          </a:bodyPr>
          <a:lstStyle/>
          <a:p/>
        </p:txBody>
      </p:sp>
      <p:sp>
        <p:nvSpPr>
          <p:cNvPr id="66" name="Title Text"/>
          <p:cNvSpPr txBox="1"/>
          <p:nvPr>
            <p:ph type="title" hasCustomPrompt="1"/>
          </p:nvPr>
        </p:nvSpPr>
        <p:spPr>
          <a:prstGeom prst="rect">
            <a:avLst/>
          </a:prstGeom>
        </p:spPr>
        <p:txBody>
          <a:bodyPr/>
          <a:lstStyle/>
          <a:p>
            <a:r>
              <a:t>Title Text</a:t>
            </a:r>
          </a:p>
        </p:txBody>
      </p:sp>
      <p:sp>
        <p:nvSpPr>
          <p:cNvPr id="67" name="Body Level One…"/>
          <p:cNvSpPr txBox="1"/>
          <p:nvPr>
            <p:ph type="body" sz="quarter" idx="1" hasCustomPrompt="1"/>
          </p:nvPr>
        </p:nvSpPr>
        <p:spPr>
          <a:xfrm>
            <a:off x="4387453" y="3643312"/>
            <a:ext cx="7500938" cy="8840392"/>
          </a:xfrm>
          <a:prstGeom prst="rect">
            <a:avLst/>
          </a:prstGeom>
        </p:spPr>
        <p:txBody>
          <a:bodyPr/>
          <a:lstStyle>
            <a:lvl1pPr marL="465455" indent="-465455">
              <a:spcBef>
                <a:spcPts val="4500"/>
              </a:spcBef>
              <a:defRPr sz="3800"/>
            </a:lvl1pPr>
            <a:lvl2pPr marL="808355" indent="-465455">
              <a:spcBef>
                <a:spcPts val="4500"/>
              </a:spcBef>
              <a:defRPr sz="3800"/>
            </a:lvl2pPr>
            <a:lvl3pPr marL="1151255" indent="-465455">
              <a:spcBef>
                <a:spcPts val="4500"/>
              </a:spcBef>
              <a:defRPr sz="3800"/>
            </a:lvl3pPr>
            <a:lvl4pPr marL="1494155" indent="-465455">
              <a:spcBef>
                <a:spcPts val="4500"/>
              </a:spcBef>
              <a:defRPr sz="3800"/>
            </a:lvl4pPr>
            <a:lvl5pPr marL="1837055" indent="-465455">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p:nvPr>
            <p:ph type="body" idx="1" hasCustomPrompt="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495609" y="7161609"/>
            <a:ext cx="7500938" cy="5304235"/>
          </a:xfrm>
          <a:prstGeom prst="rect">
            <a:avLst/>
          </a:prstGeom>
        </p:spPr>
        <p:txBody>
          <a:bodyPr lIns="91439" tIns="45719" rIns="91439" bIns="45719" anchor="t">
            <a:noAutofit/>
          </a:bodyPr>
          <a:lstStyle/>
          <a:p/>
        </p:txBody>
      </p:sp>
      <p:sp>
        <p:nvSpPr>
          <p:cNvPr id="84" name="Image"/>
          <p:cNvSpPr/>
          <p:nvPr>
            <p:ph type="pic" sz="quarter" idx="14"/>
          </p:nvPr>
        </p:nvSpPr>
        <p:spPr>
          <a:xfrm>
            <a:off x="12495609" y="1250156"/>
            <a:ext cx="7500938" cy="5304235"/>
          </a:xfrm>
          <a:prstGeom prst="rect">
            <a:avLst/>
          </a:prstGeom>
        </p:spPr>
        <p:txBody>
          <a:bodyPr lIns="91439" tIns="45719" rIns="91439" bIns="45719" anchor="t">
            <a:noAutofit/>
          </a:bodyPr>
          <a:lstStyle/>
          <a:p/>
        </p:txBody>
      </p:sp>
      <p:sp>
        <p:nvSpPr>
          <p:cNvPr id="85" name="Image"/>
          <p:cNvSpPr/>
          <p:nvPr>
            <p:ph type="pic" sz="half" idx="15"/>
          </p:nvPr>
        </p:nvSpPr>
        <p:spPr>
          <a:xfrm>
            <a:off x="4387453" y="1250156"/>
            <a:ext cx="7500938" cy="11215688"/>
          </a:xfrm>
          <a:prstGeom prst="rect">
            <a:avLst/>
          </a:prstGeom>
        </p:spPr>
        <p:txBody>
          <a:bodyPr lIns="91439" tIns="45719" rIns="91439" bIns="45719" anchor="t">
            <a:noAutofit/>
          </a:bodyPr>
          <a:lstStyle/>
          <a:p/>
        </p:txBody>
      </p:sp>
      <p:sp>
        <p:nvSpPr>
          <p:cNvPr id="8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Title Text</a:t>
            </a:r>
          </a:p>
        </p:txBody>
      </p:sp>
      <p:sp>
        <p:nvSpPr>
          <p:cNvPr id="3" name="Body Level One…"/>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055"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9pPr>
    </p:titleStyle>
    <p:bodyStyle>
      <a:lvl1pPr marL="610870" marR="0" indent="-610870" algn="l" defTabSz="821055" rtl="0" latinLnBrk="0">
        <a:lnSpc>
          <a:spcPct val="100000"/>
        </a:lnSpc>
        <a:spcBef>
          <a:spcPts val="5900"/>
        </a:spcBef>
        <a:spcAft>
          <a:spcPts val="0"/>
        </a:spcAft>
        <a:buClrTx/>
        <a:buSzPct val="145000"/>
        <a:buFontTx/>
        <a:buChar char="•"/>
        <a:defRPr sz="4400" b="0" i="0" u="none" strike="noStrike" cap="none" spc="0" baseline="0">
          <a:ln>
            <a:noFill/>
          </a:ln>
          <a:solidFill>
            <a:srgbClr val="000000"/>
          </a:solidFill>
          <a:uFillTx/>
          <a:latin typeface="Helvetica Neue"/>
          <a:ea typeface="Helvetica Neue"/>
          <a:cs typeface="Helvetica Neue"/>
          <a:sym typeface="Helvetica Neue"/>
        </a:defRPr>
      </a:lvl1pPr>
      <a:lvl2pPr marL="1055370" marR="0" indent="-610870" algn="l" defTabSz="821055" rtl="0" latinLnBrk="0">
        <a:lnSpc>
          <a:spcPct val="100000"/>
        </a:lnSpc>
        <a:spcBef>
          <a:spcPts val="5900"/>
        </a:spcBef>
        <a:spcAft>
          <a:spcPts val="0"/>
        </a:spcAft>
        <a:buClrTx/>
        <a:buSzPct val="145000"/>
        <a:buFontTx/>
        <a:buChar char="•"/>
        <a:defRPr sz="4400" b="0" i="0" u="none" strike="noStrike" cap="none" spc="0" baseline="0">
          <a:ln>
            <a:noFill/>
          </a:ln>
          <a:solidFill>
            <a:srgbClr val="000000"/>
          </a:solidFill>
          <a:uFillTx/>
          <a:latin typeface="Helvetica Neue"/>
          <a:ea typeface="Helvetica Neue"/>
          <a:cs typeface="Helvetica Neue"/>
          <a:sym typeface="Helvetica Neue"/>
        </a:defRPr>
      </a:lvl2pPr>
      <a:lvl3pPr marL="1499870" marR="0" indent="-610870" algn="l" defTabSz="821055" rtl="0" latinLnBrk="0">
        <a:lnSpc>
          <a:spcPct val="100000"/>
        </a:lnSpc>
        <a:spcBef>
          <a:spcPts val="5900"/>
        </a:spcBef>
        <a:spcAft>
          <a:spcPts val="0"/>
        </a:spcAft>
        <a:buClrTx/>
        <a:buSzPct val="145000"/>
        <a:buFontTx/>
        <a:buChar char="•"/>
        <a:defRPr sz="4400" b="0" i="0" u="none" strike="noStrike" cap="none" spc="0" baseline="0">
          <a:ln>
            <a:noFill/>
          </a:ln>
          <a:solidFill>
            <a:srgbClr val="000000"/>
          </a:solidFill>
          <a:uFillTx/>
          <a:latin typeface="Helvetica Neue"/>
          <a:ea typeface="Helvetica Neue"/>
          <a:cs typeface="Helvetica Neue"/>
          <a:sym typeface="Helvetica Neue"/>
        </a:defRPr>
      </a:lvl3pPr>
      <a:lvl4pPr marL="1944370" marR="0" indent="-610870" algn="l" defTabSz="821055" rtl="0" latinLnBrk="0">
        <a:lnSpc>
          <a:spcPct val="100000"/>
        </a:lnSpc>
        <a:spcBef>
          <a:spcPts val="5900"/>
        </a:spcBef>
        <a:spcAft>
          <a:spcPts val="0"/>
        </a:spcAft>
        <a:buClrTx/>
        <a:buSzPct val="145000"/>
        <a:buFontTx/>
        <a:buChar char="•"/>
        <a:defRPr sz="4400" b="0" i="0" u="none" strike="noStrike" cap="none" spc="0" baseline="0">
          <a:ln>
            <a:noFill/>
          </a:ln>
          <a:solidFill>
            <a:srgbClr val="000000"/>
          </a:solidFill>
          <a:uFillTx/>
          <a:latin typeface="Helvetica Neue"/>
          <a:ea typeface="Helvetica Neue"/>
          <a:cs typeface="Helvetica Neue"/>
          <a:sym typeface="Helvetica Neue"/>
        </a:defRPr>
      </a:lvl4pPr>
      <a:lvl5pPr marL="2388870" marR="0" indent="-610870" algn="l" defTabSz="821055" rtl="0" latinLnBrk="0">
        <a:lnSpc>
          <a:spcPct val="100000"/>
        </a:lnSpc>
        <a:spcBef>
          <a:spcPts val="5900"/>
        </a:spcBef>
        <a:spcAft>
          <a:spcPts val="0"/>
        </a:spcAft>
        <a:buClrTx/>
        <a:buSzPct val="145000"/>
        <a:buFontTx/>
        <a:buChar char="•"/>
        <a:defRPr sz="4400" b="0" i="0" u="none" strike="noStrike" cap="none" spc="0" baseline="0">
          <a:ln>
            <a:noFill/>
          </a:ln>
          <a:solidFill>
            <a:srgbClr val="000000"/>
          </a:solidFill>
          <a:uFillTx/>
          <a:latin typeface="Helvetica Neue"/>
          <a:ea typeface="Helvetica Neue"/>
          <a:cs typeface="Helvetica Neue"/>
          <a:sym typeface="Helvetica Neue"/>
        </a:defRPr>
      </a:lvl5pPr>
      <a:lvl6pPr marL="2833370" marR="0" indent="-610870" algn="l" defTabSz="821055" rtl="0" latinLnBrk="0">
        <a:lnSpc>
          <a:spcPct val="100000"/>
        </a:lnSpc>
        <a:spcBef>
          <a:spcPts val="5900"/>
        </a:spcBef>
        <a:spcAft>
          <a:spcPts val="0"/>
        </a:spcAft>
        <a:buClrTx/>
        <a:buSzPct val="145000"/>
        <a:buFontTx/>
        <a:buChar char="•"/>
        <a:defRPr sz="4400" b="0" i="0" u="none" strike="noStrike" cap="none" spc="0" baseline="0">
          <a:ln>
            <a:noFill/>
          </a:ln>
          <a:solidFill>
            <a:srgbClr val="000000"/>
          </a:solidFill>
          <a:uFillTx/>
          <a:latin typeface="Helvetica Neue"/>
          <a:ea typeface="Helvetica Neue"/>
          <a:cs typeface="Helvetica Neue"/>
          <a:sym typeface="Helvetica Neue"/>
        </a:defRPr>
      </a:lvl6pPr>
      <a:lvl7pPr marL="3277870" marR="0" indent="-610870" algn="l" defTabSz="821055" rtl="0" latinLnBrk="0">
        <a:lnSpc>
          <a:spcPct val="100000"/>
        </a:lnSpc>
        <a:spcBef>
          <a:spcPts val="5900"/>
        </a:spcBef>
        <a:spcAft>
          <a:spcPts val="0"/>
        </a:spcAft>
        <a:buClrTx/>
        <a:buSzPct val="145000"/>
        <a:buFontTx/>
        <a:buChar char="•"/>
        <a:defRPr sz="4400" b="0" i="0" u="none" strike="noStrike" cap="none" spc="0" baseline="0">
          <a:ln>
            <a:noFill/>
          </a:ln>
          <a:solidFill>
            <a:srgbClr val="000000"/>
          </a:solidFill>
          <a:uFillTx/>
          <a:latin typeface="Helvetica Neue"/>
          <a:ea typeface="Helvetica Neue"/>
          <a:cs typeface="Helvetica Neue"/>
          <a:sym typeface="Helvetica Neue"/>
        </a:defRPr>
      </a:lvl7pPr>
      <a:lvl8pPr marL="3722370" marR="0" indent="-610870" algn="l" defTabSz="821055" rtl="0" latinLnBrk="0">
        <a:lnSpc>
          <a:spcPct val="100000"/>
        </a:lnSpc>
        <a:spcBef>
          <a:spcPts val="5900"/>
        </a:spcBef>
        <a:spcAft>
          <a:spcPts val="0"/>
        </a:spcAft>
        <a:buClrTx/>
        <a:buSzPct val="145000"/>
        <a:buFontTx/>
        <a:buChar char="•"/>
        <a:defRPr sz="4400" b="0" i="0" u="none" strike="noStrike" cap="none" spc="0" baseline="0">
          <a:ln>
            <a:noFill/>
          </a:ln>
          <a:solidFill>
            <a:srgbClr val="000000"/>
          </a:solidFill>
          <a:uFillTx/>
          <a:latin typeface="Helvetica Neue"/>
          <a:ea typeface="Helvetica Neue"/>
          <a:cs typeface="Helvetica Neue"/>
          <a:sym typeface="Helvetica Neue"/>
        </a:defRPr>
      </a:lvl8pPr>
      <a:lvl9pPr marL="4166870" marR="0" indent="-610870" algn="l" defTabSz="821055" rtl="0" latinLnBrk="0">
        <a:lnSpc>
          <a:spcPct val="100000"/>
        </a:lnSpc>
        <a:spcBef>
          <a:spcPts val="5900"/>
        </a:spcBef>
        <a:spcAft>
          <a:spcPts val="0"/>
        </a:spcAft>
        <a:buClrTx/>
        <a:buSzPct val="145000"/>
        <a:buFontTx/>
        <a:buChar char="•"/>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055"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AM ARIA PRESENTS"/>
          <p:cNvSpPr txBox="1"/>
          <p:nvPr/>
        </p:nvSpPr>
        <p:spPr>
          <a:xfrm>
            <a:off x="1231163" y="5627478"/>
            <a:ext cx="21921674" cy="2461044"/>
          </a:xfrm>
          <a:prstGeom prst="rect">
            <a:avLst/>
          </a:prstGeom>
          <a:ln w="12700">
            <a:miter lim="400000"/>
          </a:ln>
        </p:spPr>
        <p:txBody>
          <a:bodyPr wrap="none" lIns="71437" tIns="71437" rIns="71437" bIns="71437" anchor="ctr">
            <a:spAutoFit/>
          </a:bodyPr>
          <a:lstStyle/>
          <a:p>
            <a:pPr>
              <a:defRPr sz="15400">
                <a:solidFill>
                  <a:srgbClr val="6B6B6B"/>
                </a:solidFill>
              </a:defRPr>
            </a:pPr>
            <a:r>
              <a:t>TEAM </a:t>
            </a:r>
            <a:r>
              <a:rPr>
                <a:solidFill>
                  <a:srgbClr val="363636"/>
                </a:solidFill>
              </a:rPr>
              <a:t>ARIA</a:t>
            </a:r>
            <a:r>
              <a:t> PRESENTS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uture ventures and improvements of DAVA:"/>
          <p:cNvSpPr txBox="1"/>
          <p:nvPr>
            <p:ph type="ctrTitle"/>
          </p:nvPr>
        </p:nvSpPr>
        <p:spPr>
          <a:xfrm>
            <a:off x="4584065" y="321310"/>
            <a:ext cx="14716125" cy="4258310"/>
          </a:xfrm>
          <a:prstGeom prst="rect">
            <a:avLst/>
          </a:prstGeom>
        </p:spPr>
        <p:txBody>
          <a:bodyPr>
            <a:normAutofit/>
          </a:bodyPr>
          <a:lstStyle>
            <a:lvl1pPr defTabSz="772160">
              <a:defRPr sz="10530"/>
            </a:lvl1pPr>
          </a:lstStyle>
          <a:p>
            <a:r>
              <a:t>Future ventures of DAVA:</a:t>
            </a:r>
          </a:p>
        </p:txBody>
      </p:sp>
      <p:sp>
        <p:nvSpPr>
          <p:cNvPr id="161" name="Implementation boundaries will be increased and DAVA will be available to serve other affected masses also.…"/>
          <p:cNvSpPr txBox="1"/>
          <p:nvPr>
            <p:ph type="subTitle" sz="half" idx="1"/>
          </p:nvPr>
        </p:nvSpPr>
        <p:spPr>
          <a:xfrm>
            <a:off x="249555" y="4907280"/>
            <a:ext cx="23385145" cy="6670040"/>
          </a:xfrm>
          <a:prstGeom prst="rect">
            <a:avLst/>
          </a:prstGeom>
        </p:spPr>
        <p:txBody>
          <a:bodyPr/>
          <a:lstStyle/>
          <a:p>
            <a:pPr marL="685800" indent="-685800" defTabSz="796290">
              <a:buFont typeface="Wingdings" panose="05000000000000000000" charset="0"/>
              <a:buChar char="v"/>
              <a:defRPr sz="5045"/>
            </a:pPr>
            <a:r>
              <a:t>Implementation boundaries will be increased and DAVA will be available to serve other affected masses also.</a:t>
            </a:r>
          </a:p>
          <a:p>
            <a:pPr marL="685800" indent="-685800" defTabSz="796290">
              <a:buFont typeface="Wingdings" panose="05000000000000000000" charset="0"/>
              <a:buChar char="v"/>
              <a:defRPr sz="5045"/>
            </a:pPr>
            <a:r>
              <a:t>It will auto generate a complete route map with strategies to be followed by rescue teams who go to ground zero for rescue operations.</a:t>
            </a:r>
          </a:p>
          <a:p>
            <a:pPr marL="685800" indent="-685800" defTabSz="796290">
              <a:buFont typeface="Wingdings" panose="05000000000000000000" charset="0"/>
              <a:buChar char="v"/>
              <a:defRPr sz="5045"/>
            </a:pPr>
            <a:r>
              <a:rPr lang="en-US"/>
              <a:t>It will also be able to identify suitable public and private structures which can accomodate large number of people.</a:t>
            </a:r>
            <a:endParaRPr lang="en-US"/>
          </a:p>
        </p:txBody>
      </p:sp>
      <p:sp>
        <p:nvSpPr>
          <p:cNvPr id="3" name="Text Box 2"/>
          <p:cNvSpPr txBox="1"/>
          <p:nvPr/>
        </p:nvSpPr>
        <p:spPr>
          <a:xfrm>
            <a:off x="17355820" y="12052300"/>
            <a:ext cx="6706870" cy="1205865"/>
          </a:xfrm>
          <a:prstGeom prst="rect">
            <a:avLst/>
          </a:prstGeom>
          <a:noFill/>
        </p:spPr>
        <p:txBody>
          <a:bodyPr wrap="square" rtlCol="0">
            <a:spAutoFit/>
          </a:bodyPr>
          <a:p>
            <a:pPr marL="0" marR="0" indent="0" algn="ctr" defTabSz="821055" rtl="0" fontAlgn="auto" latinLnBrk="0" hangingPunct="0">
              <a:lnSpc>
                <a:spcPct val="100000"/>
              </a:lnSpc>
              <a:spcBef>
                <a:spcPts val="0"/>
              </a:spcBef>
              <a:spcAft>
                <a:spcPts val="0"/>
              </a:spcAft>
              <a:buClrTx/>
              <a:buSzTx/>
              <a:buFontTx/>
              <a:buNone/>
            </a:pPr>
            <a:r>
              <a:rPr lang="en-US" sz="7200">
                <a:solidFill>
                  <a:srgbClr val="FF0000"/>
                </a:solidFill>
                <a:latin typeface="Ink Free" panose="03080402000500000000" charset="0"/>
                <a:sym typeface="Helvetica Neue"/>
              </a:rPr>
              <a:t>THANK  YOU</a:t>
            </a:r>
            <a:endParaRPr kumimoji="0" lang="en-US" sz="7200" b="1" i="0" u="none" strike="noStrike" cap="none" spc="0" normalizeH="0" baseline="0">
              <a:ln>
                <a:noFill/>
              </a:ln>
              <a:solidFill>
                <a:srgbClr val="FF0000"/>
              </a:solidFill>
              <a:effectLst/>
              <a:uFillTx/>
              <a:latin typeface="Ink Free" panose="03080402000500000000" charset="0"/>
              <a:ea typeface="Helvetica Neue"/>
              <a:cs typeface="Helvetica Neue"/>
              <a:sym typeface="Helvetica Neue"/>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Digital…"/>
          <p:cNvSpPr txBox="1"/>
          <p:nvPr/>
        </p:nvSpPr>
        <p:spPr>
          <a:xfrm>
            <a:off x="558000" y="2087562"/>
            <a:ext cx="12596715" cy="9540876"/>
          </a:xfrm>
          <a:prstGeom prst="rect">
            <a:avLst/>
          </a:prstGeom>
          <a:ln w="12700">
            <a:miter lim="400000"/>
          </a:ln>
        </p:spPr>
        <p:txBody>
          <a:bodyPr wrap="none" lIns="71437" tIns="71437" rIns="71437" bIns="71437" anchor="ctr">
            <a:spAutoFit/>
          </a:bodyPr>
          <a:lstStyle/>
          <a:p>
            <a:pPr algn="l" defTabSz="642620">
              <a:lnSpc>
                <a:spcPts val="25300"/>
              </a:lnSpc>
              <a:defRPr sz="12600" b="0">
                <a:solidFill>
                  <a:srgbClr val="595959"/>
                </a:solidFill>
                <a:latin typeface="Helvetica"/>
                <a:ea typeface="Helvetica"/>
                <a:cs typeface="Helvetica"/>
                <a:sym typeface="Helvetica"/>
              </a:defRPr>
            </a:pPr>
            <a:r>
              <a:rPr sz="15400" b="1">
                <a:solidFill>
                  <a:srgbClr val="000000"/>
                </a:solidFill>
              </a:rPr>
              <a:t>D</a:t>
            </a:r>
            <a:r>
              <a:t>igital</a:t>
            </a:r>
          </a:p>
          <a:p>
            <a:pPr algn="l" defTabSz="642620">
              <a:lnSpc>
                <a:spcPts val="25300"/>
              </a:lnSpc>
              <a:defRPr sz="12600" b="0">
                <a:solidFill>
                  <a:srgbClr val="595959"/>
                </a:solidFill>
                <a:latin typeface="Helvetica"/>
                <a:ea typeface="Helvetica"/>
                <a:cs typeface="Helvetica"/>
                <a:sym typeface="Helvetica"/>
              </a:defRPr>
            </a:pPr>
            <a:r>
              <a:rPr sz="15400" b="1">
                <a:solidFill>
                  <a:srgbClr val="000000"/>
                </a:solidFill>
              </a:rPr>
              <a:t>A</a:t>
            </a:r>
            <a:r>
              <a:t>ssimilation and</a:t>
            </a:r>
          </a:p>
          <a:p>
            <a:pPr algn="l" defTabSz="642620">
              <a:lnSpc>
                <a:spcPts val="25300"/>
              </a:lnSpc>
              <a:defRPr sz="12600" b="0">
                <a:solidFill>
                  <a:srgbClr val="595959"/>
                </a:solidFill>
                <a:latin typeface="Helvetica"/>
                <a:ea typeface="Helvetica"/>
                <a:cs typeface="Helvetica"/>
                <a:sym typeface="Helvetica"/>
              </a:defRPr>
            </a:pPr>
            <a:r>
              <a:rPr sz="15400" b="1">
                <a:solidFill>
                  <a:srgbClr val="000000"/>
                </a:solidFill>
              </a:rPr>
              <a:t>V</a:t>
            </a:r>
            <a:r>
              <a:t>irtual</a:t>
            </a:r>
          </a:p>
          <a:p>
            <a:pPr algn="l" defTabSz="642620">
              <a:lnSpc>
                <a:spcPts val="25300"/>
              </a:lnSpc>
              <a:defRPr sz="12600" b="0">
                <a:solidFill>
                  <a:srgbClr val="595959"/>
                </a:solidFill>
                <a:latin typeface="Helvetica"/>
                <a:ea typeface="Helvetica"/>
                <a:cs typeface="Helvetica"/>
                <a:sym typeface="Helvetica"/>
              </a:defRPr>
            </a:pPr>
            <a:r>
              <a:rPr sz="15400" b="1">
                <a:solidFill>
                  <a:srgbClr val="000000"/>
                </a:solidFill>
              </a:rPr>
              <a:t>A</a:t>
            </a:r>
            <a:r>
              <a:t>ssistant</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type="lt">
                                    <p:tmAbs val="0"/>
                                  </p:iterate>
                                  <p:childTnLst>
                                    <p:set>
                                      <p:cBhvr>
                                        <p:cTn id="6" dur="indefinite" fill="hold"/>
                                        <p:tgtEl>
                                          <p:spTgt spid="121"/>
                                        </p:tgtEl>
                                        <p:attrNameLst>
                                          <p:attrName>style.visibility</p:attrName>
                                        </p:attrNameLst>
                                      </p:cBhvr>
                                      <p:to>
                                        <p:strVal val="visible"/>
                                      </p:to>
                                    </p:set>
                                    <p:anim calcmode="lin" valueType="num">
                                      <p:cBhvr>
                                        <p:cTn id="7" dur="2000" fill="hold"/>
                                        <p:tgtEl>
                                          <p:spTgt spid="121"/>
                                        </p:tgtEl>
                                        <p:attrNameLst>
                                          <p:attrName>ppt_x</p:attrName>
                                        </p:attrNameLst>
                                      </p:cBhvr>
                                      <p:tavLst>
                                        <p:tav tm="0">
                                          <p:val>
                                            <p:strVal val="0-#ppt_w/2"/>
                                          </p:val>
                                        </p:tav>
                                        <p:tav tm="100000">
                                          <p:val>
                                            <p:strVal val="#ppt_x"/>
                                          </p:val>
                                        </p:tav>
                                      </p:tavLst>
                                    </p:anim>
                                    <p:anim calcmode="lin" valueType="num">
                                      <p:cBhvr>
                                        <p:cTn id="8" dur="2000" fill="hold"/>
                                        <p:tgtEl>
                                          <p:spTgt spid="121"/>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9" presetClass="exit" presetSubtype="0" fill="hold" grpId="2" nodeType="afterEffect">
                                  <p:stCondLst>
                                    <p:cond delay="2000"/>
                                  </p:stCondLst>
                                  <p:iterate type="el">
                                    <p:tmAbs val="0"/>
                                  </p:iterate>
                                  <p:childTnLst>
                                    <p:animEffect transition="out" filter="dissolve">
                                      <p:cBhvr>
                                        <p:cTn id="11" dur="1500" fill="hold"/>
                                        <p:tgtEl>
                                          <p:spTgt spid="121"/>
                                        </p:tgtEl>
                                      </p:cBhvr>
                                    </p:animEffect>
                                    <p:set>
                                      <p:cBhvr>
                                        <p:cTn id="12" dur="indefinite" fill="hold">
                                          <p:stCondLst>
                                            <p:cond delay="1499"/>
                                          </p:stCondLst>
                                        </p:cTn>
                                        <p:tgtEl>
                                          <p:spTgt spid="12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21" grpId="1" animBg="1" advAuto="0"/>
      <p:bldP spid="121" grpId="2"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reated By:…"/>
          <p:cNvSpPr txBox="1"/>
          <p:nvPr/>
        </p:nvSpPr>
        <p:spPr>
          <a:xfrm>
            <a:off x="606551" y="1559560"/>
            <a:ext cx="11621135" cy="10596880"/>
          </a:xfrm>
          <a:prstGeom prst="rect">
            <a:avLst/>
          </a:prstGeom>
          <a:ln w="12700">
            <a:miter lim="400000"/>
          </a:ln>
        </p:spPr>
        <p:txBody>
          <a:bodyPr wrap="none" lIns="71437" tIns="71437" rIns="71437" bIns="71437" anchor="ctr">
            <a:spAutoFit/>
          </a:bodyPr>
          <a:lstStyle/>
          <a:p>
            <a:pPr algn="l">
              <a:defRPr sz="9800">
                <a:solidFill>
                  <a:srgbClr val="363636"/>
                </a:solidFill>
              </a:defRPr>
            </a:pPr>
            <a:r>
              <a:t>Created By:</a:t>
            </a:r>
          </a:p>
          <a:p>
            <a:pPr algn="l">
              <a:defRPr sz="9800">
                <a:solidFill>
                  <a:srgbClr val="363636"/>
                </a:solidFill>
              </a:defRPr>
            </a:pPr>
          </a:p>
          <a:p>
            <a:pPr algn="l">
              <a:defRPr sz="9800">
                <a:solidFill>
                  <a:srgbClr val="363636"/>
                </a:solidFill>
              </a:defRPr>
            </a:pPr>
            <a:r>
              <a:rPr>
                <a:sym typeface="+mn-ea"/>
              </a:rPr>
              <a:t>Faisal Manzer</a:t>
            </a:r>
          </a:p>
          <a:p>
            <a:pPr algn="l">
              <a:defRPr sz="9800">
                <a:solidFill>
                  <a:srgbClr val="363636"/>
                </a:solidFill>
              </a:defRPr>
            </a:pPr>
          </a:p>
          <a:p>
            <a:pPr algn="l">
              <a:defRPr sz="9800">
                <a:solidFill>
                  <a:srgbClr val="363636"/>
                </a:solidFill>
              </a:defRPr>
            </a:pPr>
            <a:r>
              <a:t>Prakash Mishra</a:t>
            </a:r>
          </a:p>
          <a:p>
            <a:pPr algn="l">
              <a:defRPr sz="9800">
                <a:solidFill>
                  <a:srgbClr val="363636"/>
                </a:solidFill>
              </a:defRPr>
            </a:pPr>
            <a:r>
              <a:t>Anant Garg</a:t>
            </a:r>
          </a:p>
          <a:p>
            <a:pPr algn="l">
              <a:defRPr sz="9800">
                <a:solidFill>
                  <a:srgbClr val="363636"/>
                </a:solidFill>
              </a:defRPr>
            </a:pPr>
            <a:r>
              <a:rPr lang="en-US"/>
              <a:t>Mohammad Ahmad</a:t>
            </a:r>
            <a:endParaRPr lang="en-US"/>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type="el">
                                    <p:tmAbs val="0"/>
                                  </p:iterate>
                                  <p:childTnLst>
                                    <p:set>
                                      <p:cBhvr>
                                        <p:cTn id="6" dur="indefinite" fill="hold"/>
                                        <p:tgtEl>
                                          <p:spTgt spid="124"/>
                                        </p:tgtEl>
                                        <p:attrNameLst>
                                          <p:attrName>style.visibility</p:attrName>
                                        </p:attrNameLst>
                                      </p:cBhvr>
                                      <p:to>
                                        <p:strVal val="visible"/>
                                      </p:to>
                                    </p:set>
                                    <p:anim calcmode="lin" valueType="num">
                                      <p:cBhvr>
                                        <p:cTn id="7" dur="1750" fill="hold"/>
                                        <p:tgtEl>
                                          <p:spTgt spid="124"/>
                                        </p:tgtEl>
                                        <p:attrNameLst>
                                          <p:attrName>ppt_w</p:attrName>
                                        </p:attrNameLst>
                                      </p:cBhvr>
                                      <p:tavLst>
                                        <p:tav tm="0">
                                          <p:val>
                                            <p:fltVal val="0"/>
                                          </p:val>
                                        </p:tav>
                                        <p:tav tm="100000">
                                          <p:val>
                                            <p:strVal val="#ppt_w"/>
                                          </p:val>
                                        </p:tav>
                                      </p:tavLst>
                                    </p:anim>
                                    <p:anim calcmode="lin" valueType="num">
                                      <p:cBhvr>
                                        <p:cTn id="8" dur="1750" fill="hold"/>
                                        <p:tgtEl>
                                          <p:spTgt spid="1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24"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roblems faced:…"/>
          <p:cNvSpPr txBox="1"/>
          <p:nvPr/>
        </p:nvSpPr>
        <p:spPr>
          <a:xfrm>
            <a:off x="108311" y="254635"/>
            <a:ext cx="22278975" cy="13206730"/>
          </a:xfrm>
          <a:prstGeom prst="rect">
            <a:avLst/>
          </a:prstGeom>
          <a:ln w="12700">
            <a:miter lim="400000"/>
          </a:ln>
        </p:spPr>
        <p:txBody>
          <a:bodyPr wrap="none" lIns="71437" tIns="71437" rIns="71437" bIns="71437" anchor="ctr">
            <a:spAutoFit/>
          </a:bodyPr>
          <a:lstStyle/>
          <a:p>
            <a:pPr algn="l">
              <a:defRPr sz="6300" b="0">
                <a:solidFill>
                  <a:srgbClr val="363636"/>
                </a:solidFill>
                <a:latin typeface="+mn-lt"/>
                <a:ea typeface="+mn-ea"/>
                <a:cs typeface="+mn-cs"/>
                <a:sym typeface="Helvetica Neue Medium"/>
              </a:defRPr>
            </a:pPr>
            <a:r>
              <a:rPr sz="6000">
                <a:latin typeface="Arial Black" panose="020B0A04020102020204" charset="0"/>
                <a:ea typeface="Microsoft YaHei UI" panose="020B0503020204020204" charset="-122"/>
              </a:rPr>
              <a:t>Problems faced </a:t>
            </a:r>
            <a:r>
              <a:rPr lang="en-US" sz="6000">
                <a:latin typeface="Arial Black" panose="020B0A04020102020204" charset="0"/>
                <a:ea typeface="Microsoft YaHei UI" panose="020B0503020204020204" charset="-122"/>
              </a:rPr>
              <a:t>during disaster management</a:t>
            </a:r>
            <a:r>
              <a:rPr sz="6000">
                <a:latin typeface="Arial Black" panose="020B0A04020102020204" charset="0"/>
                <a:ea typeface="Microsoft YaHei UI" panose="020B0503020204020204" charset="-122"/>
              </a:rPr>
              <a:t>:</a:t>
            </a:r>
            <a:endParaRPr sz="6000">
              <a:latin typeface="Arial Black" panose="020B0A04020102020204" charset="0"/>
              <a:ea typeface="Microsoft YaHei UI" panose="020B0503020204020204" charset="-122"/>
            </a:endParaRPr>
          </a:p>
          <a:p>
            <a:pPr algn="l">
              <a:defRPr sz="6300" b="0">
                <a:solidFill>
                  <a:srgbClr val="363636"/>
                </a:solidFill>
                <a:latin typeface="+mn-lt"/>
                <a:ea typeface="+mn-ea"/>
                <a:cs typeface="+mn-cs"/>
                <a:sym typeface="Helvetica Neue Medium"/>
              </a:defRPr>
            </a:pPr>
            <a:endParaRPr sz="4800">
              <a:latin typeface="Microsoft YaHei UI" panose="020B0503020204020204" charset="-122"/>
              <a:ea typeface="Microsoft YaHei UI" panose="020B0503020204020204" charset="-122"/>
            </a:endParaRPr>
          </a:p>
          <a:p>
            <a:pPr algn="l">
              <a:defRPr sz="6300" b="0">
                <a:solidFill>
                  <a:srgbClr val="363636"/>
                </a:solidFill>
                <a:latin typeface="+mn-lt"/>
                <a:ea typeface="+mn-ea"/>
                <a:cs typeface="+mn-cs"/>
                <a:sym typeface="Helvetica Neue Medium"/>
              </a:defRPr>
            </a:pPr>
            <a:r>
              <a:rPr sz="5400"/>
              <a:t>Generally, we are unable to rescue people swiftly and </a:t>
            </a:r>
            <a:endParaRPr sz="5400"/>
          </a:p>
          <a:p>
            <a:pPr algn="l">
              <a:defRPr sz="6300" b="0">
                <a:solidFill>
                  <a:srgbClr val="363636"/>
                </a:solidFill>
                <a:latin typeface="+mn-lt"/>
                <a:ea typeface="+mn-ea"/>
                <a:cs typeface="+mn-cs"/>
                <a:sym typeface="Helvetica Neue Medium"/>
              </a:defRPr>
            </a:pPr>
            <a:r>
              <a:rPr sz="5400"/>
              <a:t>speedily because of simple reasons like:-</a:t>
            </a:r>
            <a:endParaRPr sz="5400"/>
          </a:p>
          <a:p>
            <a:pPr algn="l">
              <a:defRPr sz="6300" b="0">
                <a:solidFill>
                  <a:srgbClr val="363636"/>
                </a:solidFill>
                <a:latin typeface="+mn-lt"/>
                <a:ea typeface="+mn-ea"/>
                <a:cs typeface="+mn-cs"/>
                <a:sym typeface="Helvetica Neue Medium"/>
              </a:defRPr>
            </a:pPr>
            <a:endParaRPr sz="4800"/>
          </a:p>
          <a:p>
            <a:pPr marL="228600" indent="-228600" algn="l">
              <a:buSzPct val="100000"/>
              <a:buChar char="•"/>
              <a:defRPr sz="6300" b="0">
                <a:solidFill>
                  <a:srgbClr val="363636"/>
                </a:solidFill>
                <a:latin typeface="+mn-lt"/>
                <a:ea typeface="+mn-ea"/>
                <a:cs typeface="+mn-cs"/>
                <a:sym typeface="Helvetica Neue Medium"/>
              </a:defRPr>
            </a:pPr>
            <a:r>
              <a:rPr sz="5400"/>
              <a:t>Unavailability of data in organised manner.</a:t>
            </a:r>
            <a:endParaRPr sz="5400"/>
          </a:p>
          <a:p>
            <a:pPr marL="228600" indent="-228600" algn="l">
              <a:buSzPct val="100000"/>
              <a:buChar char="•"/>
              <a:defRPr sz="6300" b="0">
                <a:solidFill>
                  <a:srgbClr val="363636"/>
                </a:solidFill>
                <a:latin typeface="+mn-lt"/>
                <a:ea typeface="+mn-ea"/>
                <a:cs typeface="+mn-cs"/>
                <a:sym typeface="Helvetica Neue Medium"/>
              </a:defRPr>
            </a:pPr>
            <a:r>
              <a:rPr sz="5400"/>
              <a:t>Transportation and detection of the medical conditions</a:t>
            </a:r>
            <a:endParaRPr sz="5400"/>
          </a:p>
          <a:p>
            <a:pPr marL="457200" lvl="1" indent="0" algn="l">
              <a:buSzPct val="100000"/>
              <a:defRPr sz="6300" b="0">
                <a:solidFill>
                  <a:srgbClr val="363636"/>
                </a:solidFill>
                <a:latin typeface="+mn-lt"/>
                <a:ea typeface="+mn-ea"/>
                <a:cs typeface="+mn-cs"/>
                <a:sym typeface="Helvetica Neue Medium"/>
              </a:defRPr>
            </a:pPr>
            <a:r>
              <a:rPr sz="5400"/>
              <a:t>of patients is a cause of major concern.</a:t>
            </a:r>
            <a:endParaRPr sz="5400"/>
          </a:p>
          <a:p>
            <a:pPr marL="228600" indent="-228600" algn="l">
              <a:buSzPct val="100000"/>
              <a:buChar char="•"/>
              <a:defRPr sz="6300" b="0">
                <a:solidFill>
                  <a:srgbClr val="363636"/>
                </a:solidFill>
                <a:latin typeface="+mn-lt"/>
                <a:ea typeface="+mn-ea"/>
                <a:cs typeface="+mn-cs"/>
                <a:sym typeface="Helvetica Neue Medium"/>
              </a:defRPr>
            </a:pPr>
            <a:r>
              <a:rPr sz="5400"/>
              <a:t>Hospitals also get affected and patients with serious</a:t>
            </a:r>
            <a:endParaRPr sz="5400"/>
          </a:p>
          <a:p>
            <a:pPr algn="l">
              <a:buSzPct val="100000"/>
              <a:defRPr sz="6300" b="0">
                <a:solidFill>
                  <a:srgbClr val="363636"/>
                </a:solidFill>
                <a:latin typeface="+mn-lt"/>
                <a:ea typeface="+mn-ea"/>
                <a:cs typeface="+mn-cs"/>
                <a:sym typeface="Helvetica Neue Medium"/>
              </a:defRPr>
            </a:pPr>
            <a:r>
              <a:rPr sz="5400"/>
              <a:t>ailments being immobile and dependant become a cause of</a:t>
            </a:r>
            <a:endParaRPr sz="5400"/>
          </a:p>
          <a:p>
            <a:pPr algn="l">
              <a:buSzPct val="100000"/>
              <a:defRPr sz="6300" b="0">
                <a:solidFill>
                  <a:srgbClr val="363636"/>
                </a:solidFill>
                <a:latin typeface="+mn-lt"/>
                <a:ea typeface="+mn-ea"/>
                <a:cs typeface="+mn-cs"/>
                <a:sym typeface="Helvetica Neue Medium"/>
              </a:defRPr>
            </a:pPr>
            <a:r>
              <a:rPr sz="5400"/>
              <a:t> major concern.</a:t>
            </a:r>
            <a:endParaRPr sz="5400"/>
          </a:p>
          <a:p>
            <a:pPr marL="228600" indent="-228600" algn="l">
              <a:buSzPct val="100000"/>
              <a:buChar char="•"/>
              <a:defRPr sz="6300" b="0">
                <a:solidFill>
                  <a:srgbClr val="363636"/>
                </a:solidFill>
                <a:latin typeface="+mn-lt"/>
                <a:ea typeface="+mn-ea"/>
                <a:cs typeface="+mn-cs"/>
                <a:sym typeface="Helvetica Neue Medium"/>
              </a:defRPr>
            </a:pPr>
            <a:r>
              <a:rPr sz="5400"/>
              <a:t>Communication channels, electricity and other basic </a:t>
            </a:r>
            <a:endParaRPr sz="5400"/>
          </a:p>
          <a:p>
            <a:pPr algn="l">
              <a:buSzPct val="100000"/>
              <a:defRPr sz="6300" b="0">
                <a:solidFill>
                  <a:srgbClr val="363636"/>
                </a:solidFill>
                <a:latin typeface="+mn-lt"/>
                <a:ea typeface="+mn-ea"/>
                <a:cs typeface="+mn-cs"/>
                <a:sym typeface="Helvetica Neue Medium"/>
              </a:defRPr>
            </a:pPr>
            <a:r>
              <a:rPr sz="5400"/>
              <a:t>amenities also get affected.</a:t>
            </a:r>
            <a:endParaRPr sz="5400"/>
          </a:p>
          <a:p>
            <a:pPr algn="l">
              <a:buSzPct val="100000"/>
              <a:defRPr sz="6300" b="0">
                <a:solidFill>
                  <a:srgbClr val="363636"/>
                </a:solidFill>
                <a:latin typeface="+mn-lt"/>
                <a:ea typeface="+mn-ea"/>
                <a:cs typeface="+mn-cs"/>
                <a:sym typeface="Helvetica Neue Medium"/>
              </a:defRPr>
            </a:pPr>
            <a:endParaRPr sz="4800"/>
          </a:p>
          <a:p>
            <a:pPr algn="l">
              <a:defRPr sz="6300" b="0">
                <a:solidFill>
                  <a:srgbClr val="363636"/>
                </a:solidFill>
                <a:latin typeface="+mn-lt"/>
                <a:ea typeface="+mn-ea"/>
                <a:cs typeface="+mn-cs"/>
                <a:sym typeface="Helvetica Neue Medium"/>
              </a:defRPr>
            </a:pPr>
            <a:r>
              <a:rPr sz="5400"/>
              <a:t>These all things eventually prove fatal for already sensitive sick </a:t>
            </a:r>
            <a:endParaRPr sz="5400"/>
          </a:p>
          <a:p>
            <a:pPr algn="l">
              <a:defRPr sz="6300" b="0">
                <a:solidFill>
                  <a:srgbClr val="363636"/>
                </a:solidFill>
                <a:latin typeface="+mn-lt"/>
                <a:ea typeface="+mn-ea"/>
                <a:cs typeface="+mn-cs"/>
                <a:sym typeface="Helvetica Neue Medium"/>
              </a:defRPr>
            </a:pPr>
            <a:r>
              <a:rPr sz="5400"/>
              <a:t>people.</a:t>
            </a:r>
            <a:endParaRPr sz="540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 descr="Image"/>
          <p:cNvPicPr>
            <a:picLocks noChangeAspect="1"/>
          </p:cNvPicPr>
          <p:nvPr/>
        </p:nvPicPr>
        <p:blipFill>
          <a:blip r:embed="rId1"/>
          <a:srcRect b="6808"/>
          <a:stretch>
            <a:fillRect/>
          </a:stretch>
        </p:blipFill>
        <p:spPr>
          <a:xfrm>
            <a:off x="-33655" y="-28575"/>
            <a:ext cx="14778355" cy="8094345"/>
          </a:xfrm>
          <a:prstGeom prst="rect">
            <a:avLst/>
          </a:prstGeom>
          <a:ln w="12700">
            <a:miter lim="400000"/>
            <a:headEnd/>
            <a:tailEnd/>
          </a:ln>
        </p:spPr>
      </p:pic>
      <p:sp>
        <p:nvSpPr>
          <p:cNvPr id="129" name="Text"/>
          <p:cNvSpPr txBox="1"/>
          <p:nvPr/>
        </p:nvSpPr>
        <p:spPr>
          <a:xfrm>
            <a:off x="11715330" y="6544806"/>
            <a:ext cx="953340" cy="626388"/>
          </a:xfrm>
          <a:prstGeom prst="rect">
            <a:avLst/>
          </a:prstGeom>
          <a:ln w="12700">
            <a:miter lim="400000"/>
          </a:ln>
        </p:spPr>
        <p:txBody>
          <a:bodyPr wrap="none" lIns="71437" tIns="71437" rIns="71437" bIns="71437" anchor="ctr">
            <a:spAutoFit/>
          </a:bodyPr>
          <a:lstStyle/>
          <a:p/>
        </p:txBody>
      </p:sp>
      <p:sp>
        <p:nvSpPr>
          <p:cNvPr id="130" name="Over a span of time there has been a considerable rise in disasters all over the world, be it man-made or natural. Every year natural disasters kill around 90,000 people and affect close to 160 million people worldwide. In the last 17 years, India alone has faced more than 300 natural disasters which include drought, earthquake, epidemics, extreme temperature, floods, landslides and storms."/>
          <p:cNvSpPr txBox="1"/>
          <p:nvPr/>
        </p:nvSpPr>
        <p:spPr>
          <a:xfrm>
            <a:off x="86032" y="7739380"/>
            <a:ext cx="24213185" cy="5793740"/>
          </a:xfrm>
          <a:prstGeom prst="rect">
            <a:avLst/>
          </a:prstGeom>
          <a:ln w="12700">
            <a:miter lim="400000"/>
          </a:ln>
        </p:spPr>
        <p:txBody>
          <a:bodyPr wrap="none" lIns="71437" tIns="71437" rIns="71437" bIns="71437" anchor="ctr">
            <a:spAutoFit/>
          </a:bodyPr>
          <a:lstStyle>
            <a:lvl1pPr algn="l" defTabSz="457200">
              <a:lnSpc>
                <a:spcPts val="8900"/>
              </a:lnSpc>
              <a:defRPr sz="5000" b="0">
                <a:latin typeface="Helvetica"/>
                <a:ea typeface="Helvetica"/>
                <a:cs typeface="Helvetica"/>
                <a:sym typeface="Helvetica"/>
              </a:defRPr>
            </a:lvl1pPr>
          </a:lstStyle>
          <a:p>
            <a:r>
              <a:t>Over a span of time there has been a considerable rise in disasters all over the world,</a:t>
            </a:r>
          </a:p>
          <a:p>
            <a:r>
              <a:t> be it man-made or natural. Every year natural disasters kill around 90,000 people </a:t>
            </a:r>
          </a:p>
          <a:p>
            <a:r>
              <a:t>and affect close to 160 million people worldwide. In the last 17 years, India alone has</a:t>
            </a:r>
          </a:p>
          <a:p>
            <a:r>
              <a:t> faced more than 300 natural disasters which include drought, earthquake, epidemics,</a:t>
            </a:r>
          </a:p>
          <a:p>
            <a:r>
              <a:t> extreme temperature, floods, landslides and storms.</a:t>
            </a:r>
            <a:endParaRPr>
              <a:latin typeface="Times"/>
              <a:ea typeface="Times"/>
              <a:cs typeface="Times"/>
              <a:sym typeface="Times"/>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hings needed to be exercised during different disaster rescue operations:…"/>
          <p:cNvSpPr txBox="1"/>
          <p:nvPr/>
        </p:nvSpPr>
        <p:spPr>
          <a:xfrm>
            <a:off x="255905" y="294323"/>
            <a:ext cx="23810595" cy="13531850"/>
          </a:xfrm>
          <a:prstGeom prst="rect">
            <a:avLst/>
          </a:prstGeom>
          <a:ln w="12700">
            <a:miter lim="400000"/>
          </a:ln>
        </p:spPr>
        <p:txBody>
          <a:bodyPr wrap="square" lIns="71437" tIns="71437" rIns="71437" bIns="71437" anchor="ctr">
            <a:spAutoFit/>
          </a:bodyPr>
          <a:lstStyle/>
          <a:p>
            <a:pPr>
              <a:defRPr sz="6000" b="0">
                <a:solidFill>
                  <a:srgbClr val="363636"/>
                </a:solidFill>
                <a:latin typeface="+mn-lt"/>
                <a:ea typeface="+mn-ea"/>
                <a:cs typeface="+mn-cs"/>
                <a:sym typeface="Helvetica Neue Medium"/>
              </a:defRPr>
            </a:pPr>
            <a:r>
              <a:rPr>
                <a:latin typeface="Arial Black" panose="020B0A04020102020204" charset="0"/>
              </a:rPr>
              <a:t>Things needed to be exercised during different disaster rescue operations:</a:t>
            </a:r>
            <a:endParaRPr>
              <a:latin typeface="Arial Black" panose="020B0A04020102020204" charset="0"/>
            </a:endParaRPr>
          </a:p>
          <a:p>
            <a:pPr marL="775970" indent="-775970" algn="l" defTabSz="457200">
              <a:lnSpc>
                <a:spcPts val="11300"/>
              </a:lnSpc>
              <a:buSzPct val="100000"/>
              <a:buChar char="✓"/>
              <a:defRPr sz="6000" b="0">
                <a:solidFill>
                  <a:srgbClr val="363636"/>
                </a:solidFill>
                <a:latin typeface="+mn-lt"/>
                <a:ea typeface="+mn-ea"/>
                <a:cs typeface="+mn-cs"/>
                <a:sym typeface="Helvetica Neue Medium"/>
              </a:defRPr>
            </a:pPr>
            <a:r>
              <a:t>Scene safety (self and casualties) </a:t>
            </a:r>
          </a:p>
          <a:p>
            <a:pPr marL="775970" indent="-775970" algn="l" defTabSz="457200">
              <a:lnSpc>
                <a:spcPts val="11300"/>
              </a:lnSpc>
              <a:buSzPct val="100000"/>
              <a:buChar char="✓"/>
              <a:defRPr sz="6000" b="0">
                <a:solidFill>
                  <a:srgbClr val="363636"/>
                </a:solidFill>
                <a:latin typeface="+mn-lt"/>
                <a:ea typeface="+mn-ea"/>
                <a:cs typeface="+mn-cs"/>
                <a:sym typeface="Helvetica Neue Medium"/>
              </a:defRPr>
            </a:pPr>
            <a:r>
              <a:t>Effective strategy</a:t>
            </a:r>
          </a:p>
          <a:p>
            <a:pPr marL="775970" indent="-775970" algn="l" defTabSz="457200">
              <a:lnSpc>
                <a:spcPts val="11300"/>
              </a:lnSpc>
              <a:buSzPct val="100000"/>
              <a:buChar char="✓"/>
              <a:defRPr sz="6000" b="0">
                <a:solidFill>
                  <a:srgbClr val="363636"/>
                </a:solidFill>
                <a:latin typeface="+mn-lt"/>
                <a:ea typeface="+mn-ea"/>
                <a:cs typeface="+mn-cs"/>
                <a:sym typeface="Helvetica Neue Medium"/>
              </a:defRPr>
            </a:pPr>
            <a:r>
              <a:t>Accurate triage </a:t>
            </a:r>
          </a:p>
          <a:p>
            <a:pPr marL="775970" indent="-775970" algn="l" defTabSz="457200">
              <a:lnSpc>
                <a:spcPts val="11300"/>
              </a:lnSpc>
              <a:buSzPct val="100000"/>
              <a:buChar char="✓"/>
              <a:defRPr sz="6000" b="0">
                <a:solidFill>
                  <a:srgbClr val="363636"/>
                </a:solidFill>
                <a:latin typeface="+mn-lt"/>
                <a:ea typeface="+mn-ea"/>
                <a:cs typeface="+mn-cs"/>
                <a:sym typeface="Helvetica Neue Medium"/>
              </a:defRPr>
            </a:pPr>
            <a:r>
              <a:t>Selective clinical management </a:t>
            </a:r>
          </a:p>
          <a:p>
            <a:pPr marL="775970" indent="-775970" algn="l" defTabSz="457200">
              <a:lnSpc>
                <a:spcPts val="11300"/>
              </a:lnSpc>
              <a:buSzPct val="100000"/>
              <a:buChar char="✓"/>
              <a:defRPr sz="6000" b="0">
                <a:solidFill>
                  <a:srgbClr val="363636"/>
                </a:solidFill>
                <a:latin typeface="+mn-lt"/>
                <a:ea typeface="+mn-ea"/>
                <a:cs typeface="+mn-cs"/>
                <a:sym typeface="Helvetica Neue Medium"/>
              </a:defRPr>
            </a:pPr>
            <a:r>
              <a:t>Transport resource maximisation </a:t>
            </a:r>
          </a:p>
          <a:p>
            <a:pPr marL="775970" indent="-775970" algn="l" defTabSz="457200">
              <a:lnSpc>
                <a:spcPts val="11300"/>
              </a:lnSpc>
              <a:buSzPct val="100000"/>
              <a:buChar char="✓"/>
              <a:defRPr sz="6000" b="0">
                <a:solidFill>
                  <a:srgbClr val="363636"/>
                </a:solidFill>
                <a:latin typeface="+mn-lt"/>
                <a:ea typeface="+mn-ea"/>
                <a:cs typeface="+mn-cs"/>
                <a:sym typeface="Helvetica Neue Medium"/>
              </a:defRPr>
            </a:pPr>
            <a:r>
              <a:t>Appropriate patient distribution</a:t>
            </a:r>
          </a:p>
          <a:p>
            <a:pPr algn="l" defTabSz="457200">
              <a:lnSpc>
                <a:spcPts val="11300"/>
              </a:lnSpc>
              <a:defRPr sz="6000" b="0">
                <a:solidFill>
                  <a:srgbClr val="363636"/>
                </a:solidFill>
                <a:latin typeface="+mn-lt"/>
                <a:ea typeface="+mn-ea"/>
                <a:cs typeface="+mn-cs"/>
                <a:sym typeface="Helvetica Neue Medium"/>
              </a:defRPr>
            </a:pPr>
            <a:r>
              <a:rPr>
                <a:solidFill>
                  <a:srgbClr val="000000"/>
                </a:solidFill>
              </a:rPr>
              <a:t>DAVA helps in solving all these issues single handedly and very efficiently.</a:t>
            </a:r>
            <a:r>
              <a:t>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p:cNvSpPr/>
          <p:nvPr/>
        </p:nvSpPr>
        <p:spPr>
          <a:xfrm>
            <a:off x="1246187" y="1235862"/>
            <a:ext cx="12154639" cy="9672651"/>
          </a:xfrm>
          <a:prstGeom prst="rect">
            <a:avLst/>
          </a:prstGeom>
          <a:solidFill>
            <a:schemeClr val="accent5">
              <a:alpha val="34520"/>
            </a:scheme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35" name="Circle"/>
          <p:cNvSpPr/>
          <p:nvPr/>
        </p:nvSpPr>
        <p:spPr>
          <a:xfrm>
            <a:off x="8509000" y="3222625"/>
            <a:ext cx="1270000" cy="1270000"/>
          </a:xfrm>
          <a:prstGeom prst="roundRect">
            <a:avLst>
              <a:gd name="adj" fmla="val 50000"/>
            </a:avLst>
          </a:prstGeom>
          <a:solidFill>
            <a:schemeClr val="accent5">
              <a:hueOff val="-82419"/>
              <a:satOff val="-9512"/>
              <a:lumOff val="-16342"/>
            </a:scheme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36" name="Circle"/>
          <p:cNvSpPr/>
          <p:nvPr/>
        </p:nvSpPr>
        <p:spPr>
          <a:xfrm>
            <a:off x="2222500" y="4437062"/>
            <a:ext cx="1270000" cy="1270001"/>
          </a:xfrm>
          <a:prstGeom prst="roundRect">
            <a:avLst>
              <a:gd name="adj" fmla="val 50000"/>
            </a:avLst>
          </a:prstGeom>
          <a:solidFill>
            <a:schemeClr val="accent5">
              <a:hueOff val="-82419"/>
              <a:satOff val="-9512"/>
              <a:lumOff val="-16342"/>
            </a:scheme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37" name="Circle"/>
          <p:cNvSpPr/>
          <p:nvPr/>
        </p:nvSpPr>
        <p:spPr>
          <a:xfrm>
            <a:off x="11247437" y="8294687"/>
            <a:ext cx="1270001" cy="1270001"/>
          </a:xfrm>
          <a:prstGeom prst="roundRect">
            <a:avLst>
              <a:gd name="adj" fmla="val 50000"/>
            </a:avLst>
          </a:prstGeom>
          <a:solidFill>
            <a:schemeClr val="accent5">
              <a:hueOff val="-82419"/>
              <a:satOff val="-9512"/>
              <a:lumOff val="-16342"/>
            </a:scheme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38" name="10 critical patients"/>
          <p:cNvSpPr/>
          <p:nvPr/>
        </p:nvSpPr>
        <p:spPr>
          <a:xfrm>
            <a:off x="4056062" y="4437062"/>
            <a:ext cx="3402336" cy="1270001"/>
          </a:xfrm>
          <a:prstGeom prst="rect">
            <a:avLst/>
          </a:prstGeom>
          <a:solidFill>
            <a:srgbClr val="FFFFFF"/>
          </a:solidFill>
          <a:ln w="12700">
            <a:miter lim="400000"/>
          </a:ln>
        </p:spPr>
        <p:txBody>
          <a:bodyPr lIns="71437" tIns="71437" rIns="71437" bIns="71437" anchor="ctr"/>
          <a:lstStyle>
            <a:lvl1pPr>
              <a:defRPr sz="3000" b="0">
                <a:solidFill>
                  <a:srgbClr val="FF2600"/>
                </a:solidFill>
                <a:latin typeface="+mn-lt"/>
                <a:ea typeface="+mn-ea"/>
                <a:cs typeface="+mn-cs"/>
                <a:sym typeface="Helvetica Neue Medium"/>
              </a:defRPr>
            </a:lvl1pPr>
          </a:lstStyle>
          <a:p>
            <a:r>
              <a:t>10 critical patients</a:t>
            </a:r>
          </a:p>
        </p:txBody>
      </p:sp>
      <p:sp>
        <p:nvSpPr>
          <p:cNvPr id="139" name="1 critical patients"/>
          <p:cNvSpPr/>
          <p:nvPr/>
        </p:nvSpPr>
        <p:spPr>
          <a:xfrm>
            <a:off x="8802687" y="1635125"/>
            <a:ext cx="3402336" cy="1270000"/>
          </a:xfrm>
          <a:prstGeom prst="rect">
            <a:avLst/>
          </a:prstGeom>
          <a:solidFill>
            <a:srgbClr val="FFFFFF"/>
          </a:solidFill>
          <a:ln w="12700">
            <a:miter lim="400000"/>
          </a:ln>
        </p:spPr>
        <p:txBody>
          <a:bodyPr lIns="71437" tIns="71437" rIns="71437" bIns="71437" anchor="ctr"/>
          <a:lstStyle>
            <a:lvl1pPr>
              <a:defRPr sz="3000" b="0">
                <a:solidFill>
                  <a:srgbClr val="FF2600"/>
                </a:solidFill>
                <a:latin typeface="+mn-lt"/>
                <a:ea typeface="+mn-ea"/>
                <a:cs typeface="+mn-cs"/>
                <a:sym typeface="Helvetica Neue Medium"/>
              </a:defRPr>
            </a:lvl1pPr>
          </a:lstStyle>
          <a:p>
            <a:r>
              <a:t>1 critical patients</a:t>
            </a:r>
          </a:p>
        </p:txBody>
      </p:sp>
      <p:sp>
        <p:nvSpPr>
          <p:cNvPr id="140" name="3 patients"/>
          <p:cNvSpPr/>
          <p:nvPr/>
        </p:nvSpPr>
        <p:spPr>
          <a:xfrm>
            <a:off x="7442832" y="8294687"/>
            <a:ext cx="3402336" cy="1270001"/>
          </a:xfrm>
          <a:prstGeom prst="rect">
            <a:avLst/>
          </a:prstGeom>
          <a:solidFill>
            <a:srgbClr val="FFFFFF"/>
          </a:solidFill>
          <a:ln w="12700">
            <a:miter lim="400000"/>
          </a:ln>
        </p:spPr>
        <p:txBody>
          <a:bodyPr lIns="71437" tIns="71437" rIns="71437" bIns="71437" anchor="ctr"/>
          <a:lstStyle>
            <a:lvl1pPr>
              <a:defRPr sz="3000" b="0">
                <a:latin typeface="+mn-lt"/>
                <a:ea typeface="+mn-ea"/>
                <a:cs typeface="+mn-cs"/>
                <a:sym typeface="Helvetica Neue Medium"/>
              </a:defRPr>
            </a:lvl1pPr>
          </a:lstStyle>
          <a:p>
            <a:r>
              <a:t>3 patients</a:t>
            </a:r>
          </a:p>
        </p:txBody>
      </p:sp>
      <p:sp>
        <p:nvSpPr>
          <p:cNvPr id="141" name="Circle"/>
          <p:cNvSpPr/>
          <p:nvPr/>
        </p:nvSpPr>
        <p:spPr>
          <a:xfrm>
            <a:off x="20058062" y="1412875"/>
            <a:ext cx="1270001" cy="1270000"/>
          </a:xfrm>
          <a:prstGeom prst="roundRect">
            <a:avLst>
              <a:gd name="adj" fmla="val 50000"/>
            </a:avLst>
          </a:prstGeom>
          <a:solidFill>
            <a:schemeClr val="accent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42" name="4 Vacancy"/>
          <p:cNvSpPr/>
          <p:nvPr/>
        </p:nvSpPr>
        <p:spPr>
          <a:xfrm>
            <a:off x="15105062" y="1412875"/>
            <a:ext cx="4418739" cy="1270000"/>
          </a:xfrm>
          <a:prstGeom prst="rect">
            <a:avLst/>
          </a:prstGeom>
          <a:solidFill>
            <a:srgbClr val="000000"/>
          </a:solidFill>
          <a:ln w="12700">
            <a:miter lim="400000"/>
          </a:ln>
        </p:spPr>
        <p:txBody>
          <a:bodyPr lIns="71437" tIns="71437" rIns="71437" bIns="71437" anchor="ctr"/>
          <a:lstStyle>
            <a:lvl1pPr>
              <a:defRPr sz="3000" b="0">
                <a:solidFill>
                  <a:srgbClr val="FFFFFF"/>
                </a:solidFill>
                <a:latin typeface="+mn-lt"/>
                <a:ea typeface="+mn-ea"/>
                <a:cs typeface="+mn-cs"/>
                <a:sym typeface="Helvetica Neue Medium"/>
              </a:defRPr>
            </a:lvl1pPr>
          </a:lstStyle>
          <a:p>
            <a:r>
              <a:t>4 Vacancy</a:t>
            </a:r>
          </a:p>
        </p:txBody>
      </p:sp>
      <p:sp>
        <p:nvSpPr>
          <p:cNvPr id="143" name="Circle"/>
          <p:cNvSpPr/>
          <p:nvPr/>
        </p:nvSpPr>
        <p:spPr>
          <a:xfrm>
            <a:off x="16679431" y="11612562"/>
            <a:ext cx="1270001" cy="1270001"/>
          </a:xfrm>
          <a:prstGeom prst="roundRect">
            <a:avLst>
              <a:gd name="adj" fmla="val 50000"/>
            </a:avLst>
          </a:prstGeom>
          <a:solidFill>
            <a:schemeClr val="accent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44" name="7 Vacancy"/>
          <p:cNvSpPr/>
          <p:nvPr/>
        </p:nvSpPr>
        <p:spPr>
          <a:xfrm>
            <a:off x="18303875" y="11612562"/>
            <a:ext cx="4418739" cy="1270001"/>
          </a:xfrm>
          <a:prstGeom prst="rect">
            <a:avLst/>
          </a:prstGeom>
          <a:solidFill>
            <a:srgbClr val="000000"/>
          </a:solidFill>
          <a:ln w="12700">
            <a:miter lim="400000"/>
          </a:ln>
        </p:spPr>
        <p:txBody>
          <a:bodyPr lIns="71437" tIns="71437" rIns="71437" bIns="71437" anchor="ctr"/>
          <a:lstStyle>
            <a:lvl1pPr>
              <a:defRPr sz="3000" b="0">
                <a:solidFill>
                  <a:srgbClr val="FFFFFF"/>
                </a:solidFill>
                <a:latin typeface="+mn-lt"/>
                <a:ea typeface="+mn-ea"/>
                <a:cs typeface="+mn-cs"/>
                <a:sym typeface="Helvetica Neue Medium"/>
              </a:defRPr>
            </a:lvl1pPr>
          </a:lstStyle>
          <a:p>
            <a:r>
              <a:t>7 Vacancy</a:t>
            </a:r>
          </a:p>
        </p:txBody>
      </p:sp>
      <p:sp>
        <p:nvSpPr>
          <p:cNvPr id="145" name="Circle"/>
          <p:cNvSpPr/>
          <p:nvPr/>
        </p:nvSpPr>
        <p:spPr>
          <a:xfrm>
            <a:off x="661556" y="11612562"/>
            <a:ext cx="1270001" cy="1270001"/>
          </a:xfrm>
          <a:prstGeom prst="roundRect">
            <a:avLst>
              <a:gd name="adj" fmla="val 50000"/>
            </a:avLst>
          </a:prstGeom>
          <a:solidFill>
            <a:schemeClr val="accent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p>
        </p:txBody>
      </p:sp>
      <p:sp>
        <p:nvSpPr>
          <p:cNvPr id="146" name="10 Vacancy"/>
          <p:cNvSpPr/>
          <p:nvPr/>
        </p:nvSpPr>
        <p:spPr>
          <a:xfrm>
            <a:off x="2286000" y="11612562"/>
            <a:ext cx="4418739" cy="1270001"/>
          </a:xfrm>
          <a:prstGeom prst="rect">
            <a:avLst/>
          </a:prstGeom>
          <a:solidFill>
            <a:srgbClr val="000000"/>
          </a:solidFill>
          <a:ln w="12700">
            <a:miter lim="400000"/>
          </a:ln>
        </p:spPr>
        <p:txBody>
          <a:bodyPr lIns="71437" tIns="71437" rIns="71437" bIns="71437" anchor="ctr"/>
          <a:lstStyle>
            <a:lvl1pPr>
              <a:defRPr sz="3000" b="0">
                <a:solidFill>
                  <a:srgbClr val="FFFFFF"/>
                </a:solidFill>
                <a:latin typeface="+mn-lt"/>
                <a:ea typeface="+mn-ea"/>
                <a:cs typeface="+mn-cs"/>
                <a:sym typeface="Helvetica Neue Medium"/>
              </a:defRPr>
            </a:lvl1pPr>
          </a:lstStyle>
          <a:p>
            <a:r>
              <a:t>10 Vacancy</a:t>
            </a:r>
          </a:p>
        </p:txBody>
      </p:sp>
      <p:pic>
        <p:nvPicPr>
          <p:cNvPr id="147" name="Line" descr="Line"/>
          <p:cNvPicPr/>
          <p:nvPr/>
        </p:nvPicPr>
        <p:blipFill>
          <a:blip r:embed="rId1"/>
          <a:stretch>
            <a:fillRect/>
          </a:stretch>
        </p:blipFill>
        <p:spPr>
          <a:xfrm rot="10396658">
            <a:off x="9030489" y="2851138"/>
            <a:ext cx="11780242" cy="1137224"/>
          </a:xfrm>
          <a:prstGeom prst="rect">
            <a:avLst/>
          </a:prstGeom>
        </p:spPr>
      </p:pic>
      <p:pic>
        <p:nvPicPr>
          <p:cNvPr id="149" name="Line" descr="Line"/>
          <p:cNvPicPr/>
          <p:nvPr/>
        </p:nvPicPr>
        <p:blipFill>
          <a:blip r:embed="rId2"/>
          <a:stretch>
            <a:fillRect/>
          </a:stretch>
        </p:blipFill>
        <p:spPr>
          <a:xfrm rot="12627033">
            <a:off x="11104440" y="9918540"/>
            <a:ext cx="6482970" cy="1137224"/>
          </a:xfrm>
          <a:prstGeom prst="rect">
            <a:avLst/>
          </a:prstGeom>
        </p:spPr>
      </p:pic>
      <p:pic>
        <p:nvPicPr>
          <p:cNvPr id="151" name="Line" descr="Line"/>
          <p:cNvPicPr/>
          <p:nvPr/>
        </p:nvPicPr>
        <p:blipFill>
          <a:blip r:embed="rId3"/>
          <a:stretch>
            <a:fillRect/>
          </a:stretch>
        </p:blipFill>
        <p:spPr>
          <a:xfrm rot="16834345">
            <a:off x="-2064523" y="8251469"/>
            <a:ext cx="7885017" cy="1137224"/>
          </a:xfrm>
          <a:prstGeom prst="rect">
            <a:avLst/>
          </a:prstGeom>
        </p:spPr>
      </p:pic>
      <p:sp>
        <p:nvSpPr>
          <p:cNvPr id="153" name="DAVA"/>
          <p:cNvSpPr txBox="1"/>
          <p:nvPr/>
        </p:nvSpPr>
        <p:spPr>
          <a:xfrm>
            <a:off x="11179810" y="160337"/>
            <a:ext cx="2024381" cy="917576"/>
          </a:xfrm>
          <a:prstGeom prst="rect">
            <a:avLst/>
          </a:prstGeom>
          <a:ln w="12700">
            <a:miter lim="400000"/>
          </a:ln>
        </p:spPr>
        <p:txBody>
          <a:bodyPr wrap="none" lIns="71437" tIns="71437" rIns="71437" bIns="71437" anchor="ctr">
            <a:spAutoFit/>
          </a:bodyPr>
          <a:lstStyle>
            <a:lvl1pPr>
              <a:defRPr sz="5000" u="sng">
                <a:latin typeface="American Typewriter"/>
                <a:ea typeface="American Typewriter"/>
                <a:cs typeface="American Typewriter"/>
                <a:sym typeface="American Typewriter"/>
              </a:defRPr>
            </a:lvl1pPr>
          </a:lstStyle>
          <a:p>
            <a:r>
              <a:t>DAVA</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1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type="el">
                                    <p:tmAbs val="0"/>
                                  </p:iterate>
                                  <p:childTnLst>
                                    <p:set>
                                      <p:cBhvr>
                                        <p:cTn id="14" dur="indefinite" fill="hold"/>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51" grpId="2" animBg="1" advAuto="0"/>
      <p:bldP spid="149" grpId="3" animBg="1" advAuto="0"/>
      <p:bldP spid="147" grpId="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asks performed by DAVA"/>
          <p:cNvSpPr txBox="1"/>
          <p:nvPr/>
        </p:nvSpPr>
        <p:spPr>
          <a:xfrm>
            <a:off x="2625852" y="336173"/>
            <a:ext cx="17384777" cy="1804154"/>
          </a:xfrm>
          <a:prstGeom prst="rect">
            <a:avLst/>
          </a:prstGeom>
          <a:ln w="12700">
            <a:miter lim="400000"/>
          </a:ln>
        </p:spPr>
        <p:txBody>
          <a:bodyPr wrap="none" lIns="71437" tIns="71437" rIns="71437" bIns="71437" anchor="ctr">
            <a:spAutoFit/>
          </a:bodyPr>
          <a:lstStyle>
            <a:lvl1pPr algn="l">
              <a:defRPr sz="11000">
                <a:solidFill>
                  <a:srgbClr val="5E5E5E"/>
                </a:solidFill>
              </a:defRPr>
            </a:lvl1pPr>
          </a:lstStyle>
          <a:p>
            <a:r>
              <a:t>Tasks performed by DAVA</a:t>
            </a:r>
          </a:p>
        </p:txBody>
      </p:sp>
      <p:sp>
        <p:nvSpPr>
          <p:cNvPr id="156" name="Collect data of all the patients admitted in the hospitals of the affected areas.…"/>
          <p:cNvSpPr txBox="1"/>
          <p:nvPr/>
        </p:nvSpPr>
        <p:spPr>
          <a:xfrm>
            <a:off x="465104" y="3103880"/>
            <a:ext cx="23454360" cy="9194800"/>
          </a:xfrm>
          <a:prstGeom prst="rect">
            <a:avLst/>
          </a:prstGeom>
          <a:ln w="12700">
            <a:miter lim="400000"/>
          </a:ln>
        </p:spPr>
        <p:txBody>
          <a:bodyPr wrap="square" lIns="71437" tIns="71437" rIns="71437" bIns="71437" anchor="ctr">
            <a:spAutoFit/>
          </a:bodyPr>
          <a:lstStyle/>
          <a:p>
            <a:pPr marL="228600" indent="-228600" algn="l">
              <a:lnSpc>
                <a:spcPct val="150000"/>
              </a:lnSpc>
              <a:buSzPct val="100000"/>
              <a:buChar char="✴"/>
            </a:pPr>
            <a:r>
              <a:rPr sz="3600"/>
              <a:t>Collect data of all the patients admitted in the hospitals of the affected areas.</a:t>
            </a:r>
            <a:endParaRPr sz="3600"/>
          </a:p>
          <a:p>
            <a:pPr marL="228600" indent="-228600" algn="l">
              <a:lnSpc>
                <a:spcPct val="150000"/>
              </a:lnSpc>
              <a:buSzPct val="100000"/>
              <a:buChar char="✴"/>
            </a:pPr>
            <a:r>
              <a:rPr sz="3600"/>
              <a:t>This data includes their personal details along with guardian details and most importantly the medical condition of the patient.</a:t>
            </a:r>
            <a:endParaRPr sz="3600"/>
          </a:p>
          <a:p>
            <a:pPr marL="228600" indent="-228600" algn="l">
              <a:lnSpc>
                <a:spcPct val="150000"/>
              </a:lnSpc>
              <a:buSzPct val="100000"/>
              <a:buChar char="✴"/>
            </a:pPr>
            <a:r>
              <a:rPr sz="3600"/>
              <a:t>Collect data of all the affected hospitals and nearby unaffected hospitals and other health care centres.</a:t>
            </a:r>
            <a:endParaRPr sz="3600"/>
          </a:p>
          <a:p>
            <a:pPr marL="228600" indent="-228600" algn="l">
              <a:lnSpc>
                <a:spcPct val="150000"/>
              </a:lnSpc>
              <a:buSzPct val="100000"/>
              <a:buChar char="✴"/>
            </a:pPr>
            <a:r>
              <a:rPr sz="3600"/>
              <a:t>This data comprises of their complete postal address along with their geographical coordinates for air borne rescue ops. It also contains info about the number of patients present along with the number of patients with critical health condition and the accommodation capacity of the hospital.</a:t>
            </a:r>
            <a:endParaRPr sz="3600"/>
          </a:p>
          <a:p>
            <a:pPr marL="228600" indent="-228600" algn="l">
              <a:lnSpc>
                <a:spcPct val="150000"/>
              </a:lnSpc>
              <a:buSzPct val="100000"/>
              <a:buChar char="✴"/>
            </a:pPr>
            <a:r>
              <a:rPr sz="3600"/>
              <a:t>It then automatically calculates and presents the most feasible unaffected hospital where the patients from the nearby affected hospital can be transported. Thus saving precious time and money during the rescue ops which are otherwise wasted in manually formulating rescue techniques.</a:t>
            </a:r>
            <a:endParaRPr sz="3600"/>
          </a:p>
          <a:p>
            <a:pPr marL="228600" indent="-228600" algn="l">
              <a:lnSpc>
                <a:spcPct val="150000"/>
              </a:lnSpc>
              <a:buSzPct val="100000"/>
              <a:buChar char="✴"/>
            </a:pPr>
            <a:r>
              <a:rPr sz="3600"/>
              <a:t>An added advantage of this website is that all the tracking ops are done in real time.</a:t>
            </a:r>
            <a:endParaRPr sz="360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92075" y="91440"/>
            <a:ext cx="13223240" cy="2993390"/>
          </a:xfrm>
        </p:spPr>
        <p:txBody>
          <a:bodyPr/>
          <a:p>
            <a:r>
              <a:rPr lang="en-US"/>
              <a:t>Conclusion</a:t>
            </a:r>
            <a:endParaRPr lang="en-US"/>
          </a:p>
        </p:txBody>
      </p:sp>
      <p:sp>
        <p:nvSpPr>
          <p:cNvPr id="158" name="Thus DAVA takes up all the manual work done by various operators in control room and hands over the result with maximum efficiency and ease thereby saving precious time during the disaster rescue and also large money.…"/>
          <p:cNvSpPr txBox="1"/>
          <p:nvPr>
            <p:ph type="body" sz="quarter" idx="1"/>
          </p:nvPr>
        </p:nvSpPr>
        <p:spPr>
          <a:xfrm>
            <a:off x="1918335" y="4755515"/>
            <a:ext cx="21617940" cy="6962775"/>
          </a:xfrm>
          <a:prstGeom prst="rect">
            <a:avLst/>
          </a:prstGeom>
        </p:spPr>
        <p:txBody>
          <a:bodyPr>
            <a:normAutofit/>
          </a:bodyPr>
          <a:lstStyle/>
          <a:p>
            <a:pPr defTabSz="812800">
              <a:defRPr sz="5150"/>
            </a:pPr>
            <a:r>
              <a:t>Thus</a:t>
            </a:r>
            <a:r>
              <a:rPr lang="en-US"/>
              <a:t>,</a:t>
            </a:r>
            <a:r>
              <a:t> DAVA takes up all the manual work done by various operators in control room and hands over the result with maximum efficiency and ease thereby saving precious time during the disaster rescue and also large money.</a:t>
            </a:r>
          </a:p>
          <a:p>
            <a:pPr defTabSz="812800">
              <a:defRPr sz="5150"/>
            </a:pPr>
            <a:r>
              <a:t>Most importantly it works to save hundreds of critical lives which could otherwise be lost due to slow and faulty manual processing.</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3208</Words>
  <Application>WPS Presentation</Application>
  <PresentationFormat/>
  <Paragraphs>83</Paragraphs>
  <Slides>10</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vt:i4>
      </vt:variant>
    </vt:vector>
  </HeadingPairs>
  <TitlesOfParts>
    <vt:vector size="31" baseType="lpstr">
      <vt:lpstr>Arial</vt:lpstr>
      <vt:lpstr>SimSun</vt:lpstr>
      <vt:lpstr>Wingdings</vt:lpstr>
      <vt:lpstr>Helvetica Neue</vt:lpstr>
      <vt:lpstr>Helvetica Neue Medium</vt:lpstr>
      <vt:lpstr>Helvetica Neue Light</vt:lpstr>
      <vt:lpstr>Helvetica Neue Thin</vt:lpstr>
      <vt:lpstr>Helvetica Light</vt:lpstr>
      <vt:lpstr>Helvetica</vt:lpstr>
      <vt:lpstr>Times</vt:lpstr>
      <vt:lpstr>American Typewriter</vt:lpstr>
      <vt:lpstr>Microsoft YaHei</vt:lpstr>
      <vt:lpstr>Helvetica Neue Medium</vt:lpstr>
      <vt:lpstr>Segoe Print</vt:lpstr>
      <vt:lpstr>Times New Roman</vt:lpstr>
      <vt:lpstr>Wingdings</vt:lpstr>
      <vt:lpstr>Calibri Light</vt:lpstr>
      <vt:lpstr>Ink Free</vt:lpstr>
      <vt:lpstr>Microsoft YaHei UI</vt:lpstr>
      <vt:lpstr>Arial Black</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Future ventures and improvements of DAVA: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ASUS</cp:lastModifiedBy>
  <cp:revision>12</cp:revision>
  <dcterms:created xsi:type="dcterms:W3CDTF">2018-09-29T03:09:05Z</dcterms:created>
  <dcterms:modified xsi:type="dcterms:W3CDTF">2018-09-29T03:42:04Z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1033-10.2.0.5824</vt:lpwstr>
  </property>
</Properties>
</file>