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 id="2147483672" r:id="rId4"/>
  </p:sldMasterIdLst>
  <p:notesMasterIdLst>
    <p:notesMasterId r:id="rId6"/>
  </p:notesMasterIdLst>
  <p:sldIdLst>
    <p:sldId id="256" r:id="rId5"/>
  </p:sldIdLst>
  <p:sldSz cx="30274895" cy="42803445"/>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73"/>
  </p:normalViewPr>
  <p:slideViewPr>
    <p:cSldViewPr snapToGrid="0" snapToObjects="1">
      <p:cViewPr>
        <p:scale>
          <a:sx n="35" d="100"/>
          <a:sy n="35" d="100"/>
        </p:scale>
        <p:origin x="114" y="-6222"/>
      </p:cViewPr>
      <p:guideLst>
        <p:guide orient="horz" pos="5453"/>
        <p:guide orient="horz" pos="24328"/>
        <p:guide pos="-1317"/>
        <p:guide pos="5663"/>
        <p:guide pos="6027"/>
        <p:guide pos="20354"/>
        <p:guide pos="13008"/>
        <p:guide pos="1337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a:defRPr/>
            </a:pPr>
            <a:fld id="{7832CAE1-871D-724B-8DA6-E5F8E71A52FC}" type="slidenum">
              <a:rPr lang="en-US" altLang="fr-FR"/>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FD84132-6096-D248-A56C-D4BD8511ACFB}" type="slidenum">
              <a:rPr lang="en-US" altLang="fr-FR"/>
            </a:fld>
            <a:endParaRPr lang="en-US" altLang="fr-F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fr-FR"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51618" y="1655375"/>
            <a:ext cx="7229364" cy="4021216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2191" y="1655375"/>
            <a:ext cx="21561260" cy="4021216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46170" y="6247763"/>
            <a:ext cx="337503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4149374" y="6247763"/>
            <a:ext cx="337637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47613" y="1655375"/>
            <a:ext cx="7233369"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6170" y="1655375"/>
            <a:ext cx="21573276" cy="4021783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77954" y="6247763"/>
            <a:ext cx="1448676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15092882" y="6247763"/>
            <a:ext cx="1448809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06224" y="1655375"/>
            <a:ext cx="7274756"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77954" y="1655375"/>
            <a:ext cx="21700106" cy="4021783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2194" y="6236439"/>
            <a:ext cx="4587275"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5377632" y="6236439"/>
            <a:ext cx="4588610"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1026" name="Rectangle 36"/>
          <p:cNvSpPr>
            <a:spLocks noChangeArrowheads="1"/>
          </p:cNvSpPr>
          <p:nvPr/>
        </p:nvSpPr>
        <p:spPr bwMode="auto">
          <a:xfrm>
            <a:off x="0" y="0"/>
            <a:ext cx="30275213" cy="5291138"/>
          </a:xfrm>
          <a:prstGeom prst="rect">
            <a:avLst/>
          </a:prstGeom>
          <a:solidFill>
            <a:schemeClr val="tx1"/>
          </a:solid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27" name="Rectangle 33"/>
          <p:cNvSpPr>
            <a:spLocks noChangeArrowheads="1"/>
          </p:cNvSpPr>
          <p:nvPr/>
        </p:nvSpPr>
        <p:spPr bwMode="auto">
          <a:xfrm>
            <a:off x="644525" y="6242050"/>
            <a:ext cx="9321800" cy="35625088"/>
          </a:xfrm>
          <a:prstGeom prst="rect">
            <a:avLst/>
          </a:prstGeom>
          <a:solidFill>
            <a:schemeClr val="bg2"/>
          </a:solidFill>
          <a:ln w="9525">
            <a:solidFill>
              <a:schemeClr val="tx1"/>
            </a:solidFill>
            <a:miter lim="800000"/>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28" name="Rectangle 15"/>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lstStyle/>
          <a:p>
            <a:pPr lvl="0"/>
            <a:r>
              <a:rPr lang="en-US" altLang="fr-FR"/>
              <a:t>Click to edit Master title style</a:t>
            </a:r>
            <a:endParaRPr lang="en-US" altLang="fr-FR"/>
          </a:p>
        </p:txBody>
      </p:sp>
      <p:sp>
        <p:nvSpPr>
          <p:cNvPr id="1029" name="Rectangle 16"/>
          <p:cNvSpPr>
            <a:spLocks noGrp="1" noChangeArrowheads="1"/>
          </p:cNvSpPr>
          <p:nvPr>
            <p:ph type="body" idx="1"/>
          </p:nvPr>
        </p:nvSpPr>
        <p:spPr bwMode="auto">
          <a:xfrm>
            <a:off x="661988" y="6243638"/>
            <a:ext cx="9304337" cy="3563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lstStyle/>
          <a:p>
            <a:pPr lvl="0"/>
            <a:r>
              <a:rPr lang="en-US" altLang="fr-FR"/>
              <a:t>Click to edit Master text styles</a:t>
            </a:r>
            <a:endParaRPr lang="en-US" altLang="fr-FR"/>
          </a:p>
          <a:p>
            <a:pPr lvl="1"/>
            <a:r>
              <a:rPr lang="en-US" altLang="fr-FR"/>
              <a:t>Second level</a:t>
            </a:r>
            <a:endParaRPr lang="en-US" altLang="fr-FR"/>
          </a:p>
        </p:txBody>
      </p:sp>
      <p:sp>
        <p:nvSpPr>
          <p:cNvPr id="1030" name="Rectangle 25"/>
          <p:cNvSpPr>
            <a:spLocks noChangeArrowheads="1"/>
          </p:cNvSpPr>
          <p:nvPr/>
        </p:nvSpPr>
        <p:spPr bwMode="auto">
          <a:xfrm>
            <a:off x="0" y="0"/>
            <a:ext cx="30275213" cy="42803763"/>
          </a:xfrm>
          <a:prstGeom prst="rect">
            <a:avLst/>
          </a:prstGeom>
          <a:no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1" name="Rectangle 40"/>
          <p:cNvSpPr>
            <a:spLocks noChangeArrowheads="1"/>
          </p:cNvSpPr>
          <p:nvPr/>
        </p:nvSpPr>
        <p:spPr bwMode="auto">
          <a:xfrm>
            <a:off x="20259675" y="6242050"/>
            <a:ext cx="9321800" cy="35625088"/>
          </a:xfrm>
          <a:prstGeom prst="rect">
            <a:avLst/>
          </a:prstGeom>
          <a:solidFill>
            <a:schemeClr val="bg2"/>
          </a:solidFill>
          <a:ln w="12700">
            <a:solidFill>
              <a:schemeClr val="tx1"/>
            </a:solidFill>
            <a:miter lim="800000"/>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2" name="Rectangle 41"/>
          <p:cNvSpPr>
            <a:spLocks noChangeArrowheads="1"/>
          </p:cNvSpPr>
          <p:nvPr/>
        </p:nvSpPr>
        <p:spPr bwMode="auto">
          <a:xfrm>
            <a:off x="10452100" y="6242050"/>
            <a:ext cx="9320213" cy="35625088"/>
          </a:xfrm>
          <a:prstGeom prst="rect">
            <a:avLst/>
          </a:prstGeom>
          <a:solidFill>
            <a:schemeClr val="bg2"/>
          </a:solidFill>
          <a:ln w="12700">
            <a:solidFill>
              <a:schemeClr val="tx1"/>
            </a:solidFill>
            <a:miter lim="800000"/>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3" name="Text Box 14"/>
          <p:cNvSpPr txBox="1">
            <a:spLocks noChangeArrowheads="1"/>
          </p:cNvSpPr>
          <p:nvPr/>
        </p:nvSpPr>
        <p:spPr bwMode="auto">
          <a:xfrm>
            <a:off x="560388" y="42244963"/>
            <a:ext cx="3308350" cy="163512"/>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1pPr>
            <a:lvl2pPr marL="742950" indent="-28575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2pPr>
            <a:lvl3pPr marL="1143000" indent="-22860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3pPr>
            <a:lvl4pPr marL="1600200" indent="-22860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4pPr>
            <a:lvl5pPr marL="2057400" indent="-22860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9pPr>
          </a:lstStyle>
          <a:p>
            <a:pPr>
              <a:lnSpc>
                <a:spcPct val="65000"/>
              </a:lnSpc>
              <a:spcBef>
                <a:spcPct val="50000"/>
              </a:spcBef>
              <a:defRPr/>
            </a:pPr>
            <a:r>
              <a:rPr lang="en-US" sz="800" b="1" dirty="0" err="1">
                <a:latin typeface="Arial" panose="020B0604020202020204" pitchFamily="34" charset="0"/>
              </a:rPr>
              <a:t>www.meteconferences.org</a:t>
            </a:r>
            <a:endParaRPr lang="en-US" sz="800" b="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49300" rtl="0" eaLnBrk="0" fontAlgn="base" hangingPunct="0">
        <a:spcBef>
          <a:spcPct val="0"/>
        </a:spcBef>
        <a:spcAft>
          <a:spcPct val="0"/>
        </a:spcAft>
        <a:defRPr sz="7200">
          <a:solidFill>
            <a:srgbClr val="FFFFFF"/>
          </a:solidFill>
          <a:latin typeface="+mj-lt"/>
          <a:ea typeface="MS PGothic" panose="020B0600070205080204" pitchFamily="34" charset="-128"/>
          <a:cs typeface="MS PGothic" panose="020B0600070205080204" pitchFamily="34" charset="-128"/>
        </a:defRPr>
      </a:lvl1pPr>
      <a:lvl2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2pPr>
      <a:lvl3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3pPr>
      <a:lvl4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4pPr>
      <a:lvl5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5pPr>
      <a:lvl6pPr marL="457200" algn="ctr" defTabSz="749300" rtl="0" fontAlgn="base">
        <a:spcBef>
          <a:spcPct val="0"/>
        </a:spcBef>
        <a:spcAft>
          <a:spcPct val="0"/>
        </a:spcAft>
        <a:defRPr sz="7200">
          <a:solidFill>
            <a:schemeClr val="tx2"/>
          </a:solidFill>
          <a:latin typeface="Arial Black" panose="020B0A04020102020204" charset="0"/>
        </a:defRPr>
      </a:lvl6pPr>
      <a:lvl7pPr marL="914400" algn="ctr" defTabSz="749300" rtl="0" fontAlgn="base">
        <a:spcBef>
          <a:spcPct val="0"/>
        </a:spcBef>
        <a:spcAft>
          <a:spcPct val="0"/>
        </a:spcAft>
        <a:defRPr sz="7200">
          <a:solidFill>
            <a:schemeClr val="tx2"/>
          </a:solidFill>
          <a:latin typeface="Arial Black" panose="020B0A04020102020204" charset="0"/>
        </a:defRPr>
      </a:lvl7pPr>
      <a:lvl8pPr marL="1371600" algn="ctr" defTabSz="749300" rtl="0" fontAlgn="base">
        <a:spcBef>
          <a:spcPct val="0"/>
        </a:spcBef>
        <a:spcAft>
          <a:spcPct val="0"/>
        </a:spcAft>
        <a:defRPr sz="7200">
          <a:solidFill>
            <a:schemeClr val="tx2"/>
          </a:solidFill>
          <a:latin typeface="Arial Black" panose="020B0A04020102020204" charset="0"/>
        </a:defRPr>
      </a:lvl8pPr>
      <a:lvl9pPr marL="1828800" algn="ctr" defTabSz="749300" rtl="0" fontAlgn="base">
        <a:spcBef>
          <a:spcPct val="0"/>
        </a:spcBef>
        <a:spcAft>
          <a:spcPct val="0"/>
        </a:spcAft>
        <a:defRPr sz="7200">
          <a:solidFill>
            <a:schemeClr val="tx2"/>
          </a:solidFill>
          <a:latin typeface="Arial Black" panose="020B0A04020102020204" charset="0"/>
        </a:defRPr>
      </a:lvl9pPr>
    </p:titleStyle>
    <p:bodyStyle>
      <a:lvl1pPr marL="281305" indent="-281305" algn="l" defTabSz="749300" rtl="0" eaLnBrk="0" fontAlgn="base" hangingPunct="0">
        <a:spcBef>
          <a:spcPct val="20000"/>
        </a:spcBef>
        <a:spcAft>
          <a:spcPct val="0"/>
        </a:spcAft>
        <a:buChar char="•"/>
        <a:defRPr sz="2400">
          <a:solidFill>
            <a:schemeClr val="tx2"/>
          </a:solidFill>
          <a:latin typeface="+mn-lt"/>
          <a:ea typeface="MS PGothic" panose="020B0600070205080204" pitchFamily="34" charset="-128"/>
          <a:cs typeface="MS PGothic" panose="020B0600070205080204" pitchFamily="34" charset="-128"/>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anose="020B0600070205080204" pitchFamily="34" charset="-128"/>
          <a:cs typeface="MS PGothic" panose="020B0600070205080204" pitchFamily="34" charset="-128"/>
        </a:defRPr>
      </a:lvl2pPr>
      <a:lvl3pPr marL="938530" indent="-189230" algn="l" defTabSz="749300"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panose="020B0600070205080204" pitchFamily="34" charset="-128"/>
        </a:defRPr>
      </a:lvl3pPr>
      <a:lvl4pPr marL="1313180" indent="-187325" algn="l" defTabSz="749300"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panose="020B0600070205080204" pitchFamily="34" charset="-128"/>
        </a:defRPr>
      </a:lvl4pPr>
      <a:lvl5pPr marL="1687830" indent="-187325" algn="l" defTabSz="749300"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panose="020B0600070205080204" pitchFamily="34" charset="-128"/>
        </a:defRPr>
      </a:lvl5pPr>
      <a:lvl6pPr marL="21450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6pPr>
      <a:lvl7pPr marL="26022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7pPr>
      <a:lvl8pPr marL="30594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8pPr>
      <a:lvl9pPr marL="35166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30275213" cy="5473700"/>
          </a:xfrm>
          <a:prstGeom prst="rect">
            <a:avLst/>
          </a:prstGeom>
          <a:solidFill>
            <a:schemeClr val="tx1"/>
          </a:solid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1" name="Rectangle 3"/>
          <p:cNvSpPr>
            <a:spLocks noChangeArrowheads="1"/>
          </p:cNvSpPr>
          <p:nvPr/>
        </p:nvSpPr>
        <p:spPr bwMode="auto">
          <a:xfrm>
            <a:off x="646113" y="6248400"/>
            <a:ext cx="6880225" cy="35625088"/>
          </a:xfrm>
          <a:prstGeom prst="rect">
            <a:avLst/>
          </a:prstGeom>
          <a:solidFill>
            <a:schemeClr val="bg2"/>
          </a:solidFill>
          <a:ln w="9525">
            <a:solidFill>
              <a:schemeClr val="tx1"/>
            </a:solidFill>
            <a:miter lim="800000"/>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2" name="Rectangle 6"/>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lstStyle/>
          <a:p>
            <a:pPr lvl="0"/>
            <a:r>
              <a:rPr lang="en-US" altLang="fr-FR"/>
              <a:t>Click to edit Master title style</a:t>
            </a:r>
            <a:endParaRPr lang="en-US" altLang="fr-FR"/>
          </a:p>
        </p:txBody>
      </p:sp>
      <p:sp>
        <p:nvSpPr>
          <p:cNvPr id="2053" name="Rectangle 7"/>
          <p:cNvSpPr>
            <a:spLocks noGrp="1" noChangeArrowheads="1"/>
          </p:cNvSpPr>
          <p:nvPr>
            <p:ph type="body" idx="1"/>
          </p:nvPr>
        </p:nvSpPr>
        <p:spPr bwMode="auto">
          <a:xfrm>
            <a:off x="646113" y="6264275"/>
            <a:ext cx="6880225"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lstStyle/>
          <a:p>
            <a:pPr lvl="0"/>
            <a:r>
              <a:rPr lang="en-US" altLang="fr-FR"/>
              <a:t>Click to edit Master text styles</a:t>
            </a:r>
            <a:endParaRPr lang="en-US" altLang="fr-FR"/>
          </a:p>
          <a:p>
            <a:pPr lvl="1"/>
            <a:r>
              <a:rPr lang="en-US" altLang="fr-FR"/>
              <a:t>Second level</a:t>
            </a:r>
            <a:endParaRPr lang="en-US" altLang="fr-FR"/>
          </a:p>
        </p:txBody>
      </p:sp>
      <p:sp>
        <p:nvSpPr>
          <p:cNvPr id="2054" name="Rectangle 8"/>
          <p:cNvSpPr>
            <a:spLocks noChangeArrowheads="1"/>
          </p:cNvSpPr>
          <p:nvPr/>
        </p:nvSpPr>
        <p:spPr bwMode="auto">
          <a:xfrm>
            <a:off x="0" y="0"/>
            <a:ext cx="30275213" cy="42803763"/>
          </a:xfrm>
          <a:prstGeom prst="rect">
            <a:avLst/>
          </a:prstGeom>
          <a:no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5" name="Rectangle 9"/>
          <p:cNvSpPr>
            <a:spLocks noChangeArrowheads="1"/>
          </p:cNvSpPr>
          <p:nvPr/>
        </p:nvSpPr>
        <p:spPr bwMode="auto">
          <a:xfrm>
            <a:off x="7926388" y="6248400"/>
            <a:ext cx="14322425" cy="35625088"/>
          </a:xfrm>
          <a:prstGeom prst="rect">
            <a:avLst/>
          </a:prstGeom>
          <a:solidFill>
            <a:schemeClr val="bg2"/>
          </a:solidFill>
          <a:ln w="9525">
            <a:solidFill>
              <a:schemeClr val="tx1"/>
            </a:solidFill>
            <a:miter lim="800000"/>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6" name="Rectangle 11"/>
          <p:cNvSpPr>
            <a:spLocks noChangeArrowheads="1"/>
          </p:cNvSpPr>
          <p:nvPr/>
        </p:nvSpPr>
        <p:spPr bwMode="auto">
          <a:xfrm>
            <a:off x="22696488" y="6248400"/>
            <a:ext cx="6884987" cy="35625088"/>
          </a:xfrm>
          <a:prstGeom prst="rect">
            <a:avLst/>
          </a:prstGeom>
          <a:solidFill>
            <a:schemeClr val="bg2"/>
          </a:solidFill>
          <a:ln w="9525">
            <a:solidFill>
              <a:schemeClr val="tx1"/>
            </a:solidFill>
            <a:miter lim="800000"/>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7" name="Text Box 14"/>
          <p:cNvSpPr txBox="1">
            <a:spLocks noChangeArrowheads="1"/>
          </p:cNvSpPr>
          <p:nvPr userDrawn="1"/>
        </p:nvSpPr>
        <p:spPr bwMode="auto">
          <a:xfrm>
            <a:off x="646113" y="42260838"/>
            <a:ext cx="3308350" cy="155575"/>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1pPr>
            <a:lvl2pPr marL="742950" indent="-28575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2pPr>
            <a:lvl3pPr marL="1143000" indent="-22860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3pPr>
            <a:lvl4pPr marL="1600200" indent="-22860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4pPr>
            <a:lvl5pPr marL="2057400" indent="-22860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9pPr>
          </a:lstStyle>
          <a:p>
            <a:pPr>
              <a:lnSpc>
                <a:spcPct val="65000"/>
              </a:lnSpc>
              <a:spcBef>
                <a:spcPct val="50000"/>
              </a:spcBef>
              <a:defRPr/>
            </a:pPr>
            <a:r>
              <a:rPr lang="en-US" sz="800" b="1">
                <a:latin typeface="Arial" panose="020B0604020202020204" pitchFamily="34" charset="0"/>
              </a:rPr>
              <a:t>Poster template by ResearchPosters.co.za</a:t>
            </a:r>
            <a:endParaRPr lang="en-US" sz="800" b="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749300" rtl="0" eaLnBrk="0" fontAlgn="base" hangingPunct="0">
        <a:spcBef>
          <a:spcPct val="0"/>
        </a:spcBef>
        <a:spcAft>
          <a:spcPct val="0"/>
        </a:spcAft>
        <a:defRPr sz="7100">
          <a:solidFill>
            <a:schemeClr val="bg1"/>
          </a:solidFill>
          <a:latin typeface="+mj-lt"/>
          <a:ea typeface="MS PGothic" panose="020B0600070205080204" pitchFamily="34" charset="-128"/>
          <a:cs typeface="MS PGothic" panose="020B0600070205080204" pitchFamily="34" charset="-128"/>
        </a:defRPr>
      </a:lvl1pPr>
      <a:lvl2pPr algn="ctr" defTabSz="749300" rtl="0" eaLnBrk="0" fontAlgn="base" hangingPunct="0">
        <a:spcBef>
          <a:spcPct val="0"/>
        </a:spcBef>
        <a:spcAft>
          <a:spcPct val="0"/>
        </a:spcAft>
        <a:defRPr sz="7100">
          <a:solidFill>
            <a:schemeClr val="bg1"/>
          </a:solidFill>
          <a:latin typeface="Arial Black" panose="020B0A04020102020204" charset="0"/>
          <a:ea typeface="MS PGothic" panose="020B0600070205080204" pitchFamily="34" charset="-128"/>
          <a:cs typeface="MS PGothic" panose="020B0600070205080204" pitchFamily="34" charset="-128"/>
        </a:defRPr>
      </a:lvl2pPr>
      <a:lvl3pPr algn="ctr" defTabSz="749300" rtl="0" eaLnBrk="0" fontAlgn="base" hangingPunct="0">
        <a:spcBef>
          <a:spcPct val="0"/>
        </a:spcBef>
        <a:spcAft>
          <a:spcPct val="0"/>
        </a:spcAft>
        <a:defRPr sz="7100">
          <a:solidFill>
            <a:schemeClr val="bg1"/>
          </a:solidFill>
          <a:latin typeface="Arial Black" panose="020B0A04020102020204" charset="0"/>
          <a:ea typeface="MS PGothic" panose="020B0600070205080204" pitchFamily="34" charset="-128"/>
          <a:cs typeface="MS PGothic" panose="020B0600070205080204" pitchFamily="34" charset="-128"/>
        </a:defRPr>
      </a:lvl3pPr>
      <a:lvl4pPr algn="ctr" defTabSz="749300" rtl="0" eaLnBrk="0" fontAlgn="base" hangingPunct="0">
        <a:spcBef>
          <a:spcPct val="0"/>
        </a:spcBef>
        <a:spcAft>
          <a:spcPct val="0"/>
        </a:spcAft>
        <a:defRPr sz="7100">
          <a:solidFill>
            <a:schemeClr val="bg1"/>
          </a:solidFill>
          <a:latin typeface="Arial Black" panose="020B0A04020102020204" charset="0"/>
          <a:ea typeface="MS PGothic" panose="020B0600070205080204" pitchFamily="34" charset="-128"/>
          <a:cs typeface="MS PGothic" panose="020B0600070205080204" pitchFamily="34" charset="-128"/>
        </a:defRPr>
      </a:lvl4pPr>
      <a:lvl5pPr algn="ctr" defTabSz="749300" rtl="0" eaLnBrk="0" fontAlgn="base" hangingPunct="0">
        <a:spcBef>
          <a:spcPct val="0"/>
        </a:spcBef>
        <a:spcAft>
          <a:spcPct val="0"/>
        </a:spcAft>
        <a:defRPr sz="7100">
          <a:solidFill>
            <a:schemeClr val="bg1"/>
          </a:solidFill>
          <a:latin typeface="Arial Black" panose="020B0A04020102020204" charset="0"/>
          <a:ea typeface="MS PGothic" panose="020B0600070205080204" pitchFamily="34" charset="-128"/>
          <a:cs typeface="MS PGothic" panose="020B0600070205080204" pitchFamily="34" charset="-128"/>
        </a:defRPr>
      </a:lvl5pPr>
      <a:lvl6pPr marL="457200" algn="ctr" defTabSz="749300" rtl="0" fontAlgn="base">
        <a:spcBef>
          <a:spcPct val="0"/>
        </a:spcBef>
        <a:spcAft>
          <a:spcPct val="0"/>
        </a:spcAft>
        <a:defRPr sz="7100">
          <a:solidFill>
            <a:schemeClr val="tx2"/>
          </a:solidFill>
          <a:latin typeface="Arial Black" panose="020B0A04020102020204" charset="0"/>
        </a:defRPr>
      </a:lvl6pPr>
      <a:lvl7pPr marL="914400" algn="ctr" defTabSz="749300" rtl="0" fontAlgn="base">
        <a:spcBef>
          <a:spcPct val="0"/>
        </a:spcBef>
        <a:spcAft>
          <a:spcPct val="0"/>
        </a:spcAft>
        <a:defRPr sz="7100">
          <a:solidFill>
            <a:schemeClr val="tx2"/>
          </a:solidFill>
          <a:latin typeface="Arial Black" panose="020B0A04020102020204" charset="0"/>
        </a:defRPr>
      </a:lvl7pPr>
      <a:lvl8pPr marL="1371600" algn="ctr" defTabSz="749300" rtl="0" fontAlgn="base">
        <a:spcBef>
          <a:spcPct val="0"/>
        </a:spcBef>
        <a:spcAft>
          <a:spcPct val="0"/>
        </a:spcAft>
        <a:defRPr sz="7100">
          <a:solidFill>
            <a:schemeClr val="tx2"/>
          </a:solidFill>
          <a:latin typeface="Arial Black" panose="020B0A04020102020204" charset="0"/>
        </a:defRPr>
      </a:lvl8pPr>
      <a:lvl9pPr marL="1828800" algn="ctr" defTabSz="749300" rtl="0" fontAlgn="base">
        <a:spcBef>
          <a:spcPct val="0"/>
        </a:spcBef>
        <a:spcAft>
          <a:spcPct val="0"/>
        </a:spcAft>
        <a:defRPr sz="7100">
          <a:solidFill>
            <a:schemeClr val="tx2"/>
          </a:solidFill>
          <a:latin typeface="Arial Black" panose="020B0A04020102020204" charset="0"/>
        </a:defRPr>
      </a:lvl9pPr>
    </p:titleStyle>
    <p:bodyStyle>
      <a:lvl1pPr marL="281305" indent="-281305" algn="l" defTabSz="749300" rtl="0" eaLnBrk="0" fontAlgn="base" hangingPunct="0">
        <a:spcBef>
          <a:spcPct val="20000"/>
        </a:spcBef>
        <a:spcAft>
          <a:spcPct val="0"/>
        </a:spcAft>
        <a:buChar char="•"/>
        <a:defRPr sz="2400">
          <a:solidFill>
            <a:schemeClr val="tx2"/>
          </a:solidFill>
          <a:latin typeface="+mn-lt"/>
          <a:ea typeface="MS PGothic" panose="020B0600070205080204" pitchFamily="34" charset="-128"/>
          <a:cs typeface="MS PGothic" panose="020B0600070205080204" pitchFamily="34" charset="-128"/>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anose="020B0600070205080204" pitchFamily="34" charset="-128"/>
          <a:cs typeface="MS PGothic" panose="020B0600070205080204" pitchFamily="34" charset="-128"/>
        </a:defRPr>
      </a:lvl2pPr>
      <a:lvl3pPr marL="938530" indent="-189230" algn="l" defTabSz="749300"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panose="020B0600070205080204" pitchFamily="34" charset="-128"/>
        </a:defRPr>
      </a:lvl3pPr>
      <a:lvl4pPr marL="1313180" indent="-187325" algn="l" defTabSz="749300"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panose="020B0600070205080204" pitchFamily="34" charset="-128"/>
        </a:defRPr>
      </a:lvl4pPr>
      <a:lvl5pPr marL="1687830" indent="-187325" algn="l" defTabSz="749300"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panose="020B0600070205080204" pitchFamily="34" charset="-128"/>
        </a:defRPr>
      </a:lvl5pPr>
      <a:lvl6pPr marL="21450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6pPr>
      <a:lvl7pPr marL="26022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7pPr>
      <a:lvl8pPr marL="30594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8pPr>
      <a:lvl9pPr marL="35166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30275213" cy="5473700"/>
          </a:xfrm>
          <a:prstGeom prst="rect">
            <a:avLst/>
          </a:prstGeom>
          <a:solidFill>
            <a:schemeClr val="tx1"/>
          </a:solid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5" name="Rectangle 3"/>
          <p:cNvSpPr>
            <a:spLocks noChangeArrowheads="1"/>
          </p:cNvSpPr>
          <p:nvPr/>
        </p:nvSpPr>
        <p:spPr bwMode="auto">
          <a:xfrm>
            <a:off x="477838" y="6248400"/>
            <a:ext cx="29224287" cy="35625088"/>
          </a:xfrm>
          <a:prstGeom prst="rect">
            <a:avLst/>
          </a:prstGeom>
          <a:solidFill>
            <a:schemeClr val="bg2"/>
          </a:solidFill>
          <a:ln w="9525">
            <a:solidFill>
              <a:schemeClr val="tx1"/>
            </a:solidFill>
            <a:miter lim="800000"/>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6" name="Rectangle 6"/>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lstStyle/>
          <a:p>
            <a:pPr lvl="0"/>
            <a:r>
              <a:rPr lang="en-US" altLang="fr-FR"/>
              <a:t>Click to edit Master title style</a:t>
            </a:r>
            <a:endParaRPr lang="en-US" altLang="fr-FR"/>
          </a:p>
        </p:txBody>
      </p:sp>
      <p:sp>
        <p:nvSpPr>
          <p:cNvPr id="3077" name="Rectangle 7"/>
          <p:cNvSpPr>
            <a:spLocks noGrp="1" noChangeArrowheads="1"/>
          </p:cNvSpPr>
          <p:nvPr>
            <p:ph type="body" idx="1"/>
          </p:nvPr>
        </p:nvSpPr>
        <p:spPr bwMode="auto">
          <a:xfrm>
            <a:off x="477838" y="6248400"/>
            <a:ext cx="29103637"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lstStyle/>
          <a:p>
            <a:pPr lvl="0"/>
            <a:r>
              <a:rPr lang="en-US" altLang="fr-FR"/>
              <a:t>Click to edit Master text styles</a:t>
            </a:r>
            <a:endParaRPr lang="en-US" altLang="fr-FR"/>
          </a:p>
          <a:p>
            <a:pPr lvl="1"/>
            <a:r>
              <a:rPr lang="en-US" altLang="fr-FR"/>
              <a:t>Second level</a:t>
            </a:r>
            <a:endParaRPr lang="en-US" altLang="fr-FR"/>
          </a:p>
        </p:txBody>
      </p:sp>
      <p:sp>
        <p:nvSpPr>
          <p:cNvPr id="3078" name="Rectangle 8"/>
          <p:cNvSpPr>
            <a:spLocks noChangeArrowheads="1"/>
          </p:cNvSpPr>
          <p:nvPr/>
        </p:nvSpPr>
        <p:spPr bwMode="auto">
          <a:xfrm>
            <a:off x="0" y="0"/>
            <a:ext cx="30275213" cy="42803763"/>
          </a:xfrm>
          <a:prstGeom prst="rect">
            <a:avLst/>
          </a:prstGeom>
          <a:no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9" name="Text Box 14"/>
          <p:cNvSpPr txBox="1">
            <a:spLocks noChangeArrowheads="1"/>
          </p:cNvSpPr>
          <p:nvPr userDrawn="1"/>
        </p:nvSpPr>
        <p:spPr bwMode="auto">
          <a:xfrm>
            <a:off x="477838" y="42244963"/>
            <a:ext cx="3308350" cy="158750"/>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1pPr>
            <a:lvl2pPr marL="742950" indent="-28575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2pPr>
            <a:lvl3pPr marL="1143000" indent="-22860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3pPr>
            <a:lvl4pPr marL="1600200" indent="-22860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4pPr>
            <a:lvl5pPr marL="2057400" indent="-228600" defTabSz="749300" eaLnBrk="0" hangingPunct="0">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cs typeface="MS PGothic" panose="020B0600070205080204" pitchFamily="34" charset="-128"/>
              </a:defRPr>
            </a:lvl9pPr>
          </a:lstStyle>
          <a:p>
            <a:pPr>
              <a:lnSpc>
                <a:spcPct val="65000"/>
              </a:lnSpc>
              <a:spcBef>
                <a:spcPct val="50000"/>
              </a:spcBef>
              <a:defRPr/>
            </a:pPr>
            <a:r>
              <a:rPr lang="en-US" sz="800" b="1">
                <a:latin typeface="Arial" panose="020B0604020202020204" pitchFamily="34" charset="0"/>
              </a:rPr>
              <a:t>Poster template by ResearchPosters.co.za</a:t>
            </a:r>
            <a:endParaRPr lang="en-US" sz="800" b="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749300" rtl="0" eaLnBrk="0" fontAlgn="base" hangingPunct="0">
        <a:spcBef>
          <a:spcPct val="0"/>
        </a:spcBef>
        <a:spcAft>
          <a:spcPct val="0"/>
        </a:spcAft>
        <a:defRPr sz="7100">
          <a:solidFill>
            <a:schemeClr val="bg1"/>
          </a:solidFill>
          <a:latin typeface="+mj-lt"/>
          <a:ea typeface="MS PGothic" panose="020B0600070205080204" pitchFamily="34" charset="-128"/>
          <a:cs typeface="MS PGothic" panose="020B0600070205080204" pitchFamily="34" charset="-128"/>
        </a:defRPr>
      </a:lvl1pPr>
      <a:lvl2pPr algn="ctr" defTabSz="749300" rtl="0" eaLnBrk="0" fontAlgn="base" hangingPunct="0">
        <a:spcBef>
          <a:spcPct val="0"/>
        </a:spcBef>
        <a:spcAft>
          <a:spcPct val="0"/>
        </a:spcAft>
        <a:defRPr sz="7100">
          <a:solidFill>
            <a:schemeClr val="bg1"/>
          </a:solidFill>
          <a:latin typeface="Arial Black" panose="020B0A04020102020204" charset="0"/>
          <a:ea typeface="MS PGothic" panose="020B0600070205080204" pitchFamily="34" charset="-128"/>
          <a:cs typeface="MS PGothic" panose="020B0600070205080204" pitchFamily="34" charset="-128"/>
        </a:defRPr>
      </a:lvl2pPr>
      <a:lvl3pPr algn="ctr" defTabSz="749300" rtl="0" eaLnBrk="0" fontAlgn="base" hangingPunct="0">
        <a:spcBef>
          <a:spcPct val="0"/>
        </a:spcBef>
        <a:spcAft>
          <a:spcPct val="0"/>
        </a:spcAft>
        <a:defRPr sz="7100">
          <a:solidFill>
            <a:schemeClr val="bg1"/>
          </a:solidFill>
          <a:latin typeface="Arial Black" panose="020B0A04020102020204" charset="0"/>
          <a:ea typeface="MS PGothic" panose="020B0600070205080204" pitchFamily="34" charset="-128"/>
          <a:cs typeface="MS PGothic" panose="020B0600070205080204" pitchFamily="34" charset="-128"/>
        </a:defRPr>
      </a:lvl3pPr>
      <a:lvl4pPr algn="ctr" defTabSz="749300" rtl="0" eaLnBrk="0" fontAlgn="base" hangingPunct="0">
        <a:spcBef>
          <a:spcPct val="0"/>
        </a:spcBef>
        <a:spcAft>
          <a:spcPct val="0"/>
        </a:spcAft>
        <a:defRPr sz="7100">
          <a:solidFill>
            <a:schemeClr val="bg1"/>
          </a:solidFill>
          <a:latin typeface="Arial Black" panose="020B0A04020102020204" charset="0"/>
          <a:ea typeface="MS PGothic" panose="020B0600070205080204" pitchFamily="34" charset="-128"/>
          <a:cs typeface="MS PGothic" panose="020B0600070205080204" pitchFamily="34" charset="-128"/>
        </a:defRPr>
      </a:lvl4pPr>
      <a:lvl5pPr algn="ctr" defTabSz="749300" rtl="0" eaLnBrk="0" fontAlgn="base" hangingPunct="0">
        <a:spcBef>
          <a:spcPct val="0"/>
        </a:spcBef>
        <a:spcAft>
          <a:spcPct val="0"/>
        </a:spcAft>
        <a:defRPr sz="7100">
          <a:solidFill>
            <a:schemeClr val="bg1"/>
          </a:solidFill>
          <a:latin typeface="Arial Black" panose="020B0A04020102020204" charset="0"/>
          <a:ea typeface="MS PGothic" panose="020B0600070205080204" pitchFamily="34" charset="-128"/>
          <a:cs typeface="MS PGothic" panose="020B0600070205080204" pitchFamily="34" charset="-128"/>
        </a:defRPr>
      </a:lvl5pPr>
      <a:lvl6pPr marL="457200" algn="ctr" defTabSz="749300" rtl="0" fontAlgn="base">
        <a:spcBef>
          <a:spcPct val="0"/>
        </a:spcBef>
        <a:spcAft>
          <a:spcPct val="0"/>
        </a:spcAft>
        <a:defRPr sz="7100">
          <a:solidFill>
            <a:schemeClr val="tx2"/>
          </a:solidFill>
          <a:latin typeface="Arial Black" panose="020B0A04020102020204" charset="0"/>
        </a:defRPr>
      </a:lvl6pPr>
      <a:lvl7pPr marL="914400" algn="ctr" defTabSz="749300" rtl="0" fontAlgn="base">
        <a:spcBef>
          <a:spcPct val="0"/>
        </a:spcBef>
        <a:spcAft>
          <a:spcPct val="0"/>
        </a:spcAft>
        <a:defRPr sz="7100">
          <a:solidFill>
            <a:schemeClr val="tx2"/>
          </a:solidFill>
          <a:latin typeface="Arial Black" panose="020B0A04020102020204" charset="0"/>
        </a:defRPr>
      </a:lvl7pPr>
      <a:lvl8pPr marL="1371600" algn="ctr" defTabSz="749300" rtl="0" fontAlgn="base">
        <a:spcBef>
          <a:spcPct val="0"/>
        </a:spcBef>
        <a:spcAft>
          <a:spcPct val="0"/>
        </a:spcAft>
        <a:defRPr sz="7100">
          <a:solidFill>
            <a:schemeClr val="tx2"/>
          </a:solidFill>
          <a:latin typeface="Arial Black" panose="020B0A04020102020204" charset="0"/>
        </a:defRPr>
      </a:lvl8pPr>
      <a:lvl9pPr marL="1828800" algn="ctr" defTabSz="749300" rtl="0" fontAlgn="base">
        <a:spcBef>
          <a:spcPct val="0"/>
        </a:spcBef>
        <a:spcAft>
          <a:spcPct val="0"/>
        </a:spcAft>
        <a:defRPr sz="7100">
          <a:solidFill>
            <a:schemeClr val="tx2"/>
          </a:solidFill>
          <a:latin typeface="Arial Black" panose="020B0A04020102020204" charset="0"/>
        </a:defRPr>
      </a:lvl9pPr>
    </p:titleStyle>
    <p:bodyStyle>
      <a:lvl1pPr marL="281305" indent="-281305" algn="l" defTabSz="749300" rtl="0" eaLnBrk="0" fontAlgn="base" hangingPunct="0">
        <a:spcBef>
          <a:spcPct val="20000"/>
        </a:spcBef>
        <a:spcAft>
          <a:spcPct val="0"/>
        </a:spcAft>
        <a:buChar char="•"/>
        <a:defRPr sz="2400">
          <a:solidFill>
            <a:schemeClr val="tx2"/>
          </a:solidFill>
          <a:latin typeface="+mn-lt"/>
          <a:ea typeface="MS PGothic" panose="020B0600070205080204" pitchFamily="34" charset="-128"/>
          <a:cs typeface="MS PGothic" panose="020B0600070205080204" pitchFamily="34" charset="-128"/>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anose="020B0600070205080204" pitchFamily="34" charset="-128"/>
          <a:cs typeface="MS PGothic" panose="020B0600070205080204" pitchFamily="34" charset="-128"/>
        </a:defRPr>
      </a:lvl2pPr>
      <a:lvl3pPr marL="938530" indent="-189230" algn="l" defTabSz="749300"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panose="020B0600070205080204" pitchFamily="34" charset="-128"/>
        </a:defRPr>
      </a:lvl3pPr>
      <a:lvl4pPr marL="1313180" indent="-187325" algn="l" defTabSz="749300"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panose="020B0600070205080204" pitchFamily="34" charset="-128"/>
        </a:defRPr>
      </a:lvl4pPr>
      <a:lvl5pPr marL="1687830" indent="-187325" algn="l" defTabSz="749300"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panose="020B0600070205080204" pitchFamily="34" charset="-128"/>
        </a:defRPr>
      </a:lvl5pPr>
      <a:lvl6pPr marL="21450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6pPr>
      <a:lvl7pPr marL="26022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7pPr>
      <a:lvl8pPr marL="30594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8pPr>
      <a:lvl9pPr marL="3516630" indent="-187325" algn="l" defTabSz="749300" rtl="0" fontAlgn="base">
        <a:spcBef>
          <a:spcPct val="20000"/>
        </a:spcBef>
        <a:spcAft>
          <a:spcPct val="0"/>
        </a:spcAft>
        <a:buChar char="»"/>
        <a:defRPr sz="1600">
          <a:solidFill>
            <a:schemeClr val="tx1"/>
          </a:solidFill>
          <a:latin typeface="+mn-lt"/>
          <a:ea typeface="MS PGothic" panose="020B0600070205080204" pitchFamily="34"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microsoft.com/office/2007/relationships/hdphoto" Target="../media/image6.wdp"/><Relationship Id="rId6" Type="http://schemas.microsoft.com/office/2007/relationships/hdphoto" Target="../media/image5.wdp"/><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3" Type="http://schemas.openxmlformats.org/officeDocument/2006/relationships/notesSlide" Target="../notesSlides/notesSlide1.xml"/><Relationship Id="rId12" Type="http://schemas.openxmlformats.org/officeDocument/2006/relationships/slideLayout" Target="../slideLayouts/slideLayout6.xml"/><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hyperlink" Target="https://github.com/Faisal-Zulfiqar786/Applied-Data-Science-Assignment-3.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0899776" y="9279467"/>
            <a:ext cx="7893050" cy="235373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3600450" rtl="0" eaLnBrk="1" fontAlgn="base" latinLnBrk="0" hangingPunct="1">
              <a:lnSpc>
                <a:spcPct val="100000"/>
              </a:lnSpc>
              <a:spcBef>
                <a:spcPct val="0"/>
              </a:spcBef>
              <a:spcAft>
                <a:spcPct val="0"/>
              </a:spcAft>
              <a:buClrTx/>
              <a:buSzTx/>
              <a:buFontTx/>
              <a:buNone/>
            </a:pPr>
            <a:endParaRPr kumimoji="0" lang="en-US" sz="2400" i="0" u="none" strike="noStrike" normalizeH="0" baseline="0" dirty="0">
              <a:ln w="0"/>
              <a:solidFill>
                <a:schemeClr val="accent1"/>
              </a:solidFill>
              <a:effectLst>
                <a:outerShdw blurRad="38100" dist="25400" dir="5400000" algn="ctr" rotWithShape="0">
                  <a:srgbClr val="6E747A">
                    <a:alpha val="43000"/>
                  </a:srgbClr>
                </a:outerShdw>
              </a:effectLst>
              <a:latin typeface="Times" pitchFamily="2" charset="0"/>
              <a:cs typeface="Calibri" panose="020F0502020204030204" pitchFamily="34" charset="0"/>
            </a:endParaRPr>
          </a:p>
          <a:p>
            <a:pPr marL="0" marR="0" indent="0" algn="l" defTabSz="3600450" rtl="0" eaLnBrk="1" fontAlgn="base" latinLnBrk="0" hangingPunct="1">
              <a:lnSpc>
                <a:spcPct val="100000"/>
              </a:lnSpc>
              <a:spcBef>
                <a:spcPct val="0"/>
              </a:spcBef>
              <a:spcAft>
                <a:spcPct val="0"/>
              </a:spcAft>
              <a:buClrTx/>
              <a:buSzTx/>
              <a:buFontTx/>
              <a:buNone/>
            </a:pPr>
            <a:endParaRPr lang="en-US" dirty="0">
              <a:ln w="0"/>
              <a:solidFill>
                <a:schemeClr val="accent1"/>
              </a:solidFill>
              <a:effectLst>
                <a:outerShdw blurRad="38100" dist="25400" dir="5400000" algn="ctr" rotWithShape="0">
                  <a:srgbClr val="6E747A">
                    <a:alpha val="43000"/>
                  </a:srgbClr>
                </a:outerShdw>
              </a:effectLst>
              <a:latin typeface="Times" pitchFamily="2" charset="0"/>
              <a:cs typeface="Calibri" panose="020F0502020204030204" pitchFamily="34" charset="0"/>
            </a:endParaRPr>
          </a:p>
          <a:p>
            <a:pPr marL="0" marR="0" indent="0" algn="l" defTabSz="3600450" rtl="0" eaLnBrk="1" fontAlgn="base" latinLnBrk="0" hangingPunct="1">
              <a:lnSpc>
                <a:spcPct val="100000"/>
              </a:lnSpc>
              <a:spcBef>
                <a:spcPct val="0"/>
              </a:spcBef>
              <a:spcAft>
                <a:spcPct val="0"/>
              </a:spcAft>
              <a:buClrTx/>
              <a:buSzTx/>
              <a:buFontTx/>
              <a:buNone/>
            </a:pPr>
            <a:endParaRPr kumimoji="0" lang="en-US" sz="2400" i="0" u="none" strike="noStrike" normalizeH="0" baseline="0" dirty="0">
              <a:ln w="0"/>
              <a:solidFill>
                <a:schemeClr val="accent1"/>
              </a:solidFill>
              <a:effectLst>
                <a:outerShdw blurRad="38100" dist="25400" dir="5400000" algn="ctr" rotWithShape="0">
                  <a:srgbClr val="6E747A">
                    <a:alpha val="43000"/>
                  </a:srgbClr>
                </a:outerShdw>
              </a:effectLst>
              <a:latin typeface="Times" pitchFamily="2" charset="0"/>
              <a:cs typeface="Calibri" panose="020F0502020204030204" pitchFamily="34" charset="0"/>
            </a:endParaRPr>
          </a:p>
          <a:p>
            <a:pPr marL="0" marR="0" indent="0" algn="l" defTabSz="3600450" rtl="0" eaLnBrk="1" fontAlgn="base" latinLnBrk="0" hangingPunct="1">
              <a:lnSpc>
                <a:spcPct val="100000"/>
              </a:lnSpc>
              <a:spcBef>
                <a:spcPct val="0"/>
              </a:spcBef>
              <a:spcAft>
                <a:spcPct val="0"/>
              </a:spcAft>
              <a:buClrTx/>
              <a:buSzTx/>
              <a:buFontTx/>
              <a:buNone/>
            </a:pPr>
            <a:endParaRPr lang="en-US" dirty="0">
              <a:ln w="0"/>
              <a:solidFill>
                <a:schemeClr val="accent1"/>
              </a:solidFill>
              <a:effectLst>
                <a:outerShdw blurRad="38100" dist="25400" dir="5400000" algn="ctr" rotWithShape="0">
                  <a:srgbClr val="6E747A">
                    <a:alpha val="43000"/>
                  </a:srgbClr>
                </a:outerShdw>
              </a:effectLst>
              <a:latin typeface="Times" pitchFamily="2" charset="0"/>
              <a:cs typeface="Calibri" panose="020F0502020204030204" pitchFamily="34" charset="0"/>
            </a:endParaRPr>
          </a:p>
          <a:p>
            <a:pPr marL="0" marR="0" indent="0" algn="l" defTabSz="3600450" rtl="0" eaLnBrk="1" fontAlgn="base" latinLnBrk="0" hangingPunct="1">
              <a:lnSpc>
                <a:spcPct val="100000"/>
              </a:lnSpc>
              <a:spcBef>
                <a:spcPct val="0"/>
              </a:spcBef>
              <a:spcAft>
                <a:spcPct val="0"/>
              </a:spcAft>
              <a:buClrTx/>
              <a:buSzTx/>
              <a:buFontTx/>
              <a:buNone/>
            </a:pPr>
            <a:endParaRPr kumimoji="0" lang="en-US" sz="2400" i="0" u="none" strike="noStrike" normalizeH="0" baseline="0" dirty="0">
              <a:ln w="0"/>
              <a:solidFill>
                <a:schemeClr val="accent1"/>
              </a:solidFill>
              <a:effectLst>
                <a:outerShdw blurRad="38100" dist="25400" dir="5400000" algn="ctr" rotWithShape="0">
                  <a:srgbClr val="6E747A">
                    <a:alpha val="43000"/>
                  </a:srgbClr>
                </a:outerShdw>
              </a:effectLst>
              <a:latin typeface="Times" pitchFamily="2" charset="0"/>
              <a:cs typeface="Calibri" panose="020F0502020204030204" pitchFamily="34" charset="0"/>
            </a:endParaRPr>
          </a:p>
          <a:p>
            <a:pPr marL="0" marR="0" indent="0" algn="l" defTabSz="3600450" rtl="0" eaLnBrk="1" fontAlgn="base" latinLnBrk="0" hangingPunct="1">
              <a:lnSpc>
                <a:spcPct val="100000"/>
              </a:lnSpc>
              <a:spcBef>
                <a:spcPct val="0"/>
              </a:spcBef>
              <a:spcAft>
                <a:spcPct val="0"/>
              </a:spcAft>
              <a:buClrTx/>
              <a:buSzTx/>
              <a:buFontTx/>
              <a:buNone/>
            </a:pPr>
            <a:r>
              <a:rPr kumimoji="0" lang="en-US" sz="2400" i="0" u="none" strike="noStrike" normalizeH="0" baseline="0" dirty="0">
                <a:ln w="0"/>
                <a:solidFill>
                  <a:schemeClr val="accent1"/>
                </a:solidFill>
                <a:effectLst>
                  <a:outerShdw blurRad="38100" dist="25400" dir="5400000" algn="ctr" rotWithShape="0">
                    <a:srgbClr val="6E747A">
                      <a:alpha val="43000"/>
                    </a:srgbClr>
                  </a:outerShdw>
                </a:effectLst>
                <a:latin typeface="Times" pitchFamily="2" charset="0"/>
                <a:cs typeface="Calibri" panose="020F0502020204030204" pitchFamily="34" charset="0"/>
              </a:rPr>
              <a:t>Data Preprocessing</a:t>
            </a:r>
            <a:endParaRPr kumimoji="0" lang="en-US" sz="2400" i="0" u="none" strike="noStrike" normalizeH="0" baseline="0" dirty="0">
              <a:ln w="0"/>
              <a:solidFill>
                <a:schemeClr val="accent1"/>
              </a:solidFill>
              <a:effectLst>
                <a:outerShdw blurRad="38100" dist="25400" dir="5400000" algn="ctr" rotWithShape="0">
                  <a:srgbClr val="6E747A">
                    <a:alpha val="43000"/>
                  </a:srgbClr>
                </a:outerShdw>
              </a:effectLst>
              <a:latin typeface="Times" pitchFamily="2" charset="0"/>
              <a:cs typeface="Calibri" panose="020F0502020204030204" pitchFamily="34" charset="0"/>
            </a:endParaRPr>
          </a:p>
        </p:txBody>
      </p:sp>
      <p:sp>
        <p:nvSpPr>
          <p:cNvPr id="5121" name="Rectangle 5"/>
          <p:cNvSpPr>
            <a:spLocks noChangeArrowheads="1"/>
          </p:cNvSpPr>
          <p:nvPr/>
        </p:nvSpPr>
        <p:spPr bwMode="auto">
          <a:xfrm>
            <a:off x="2422536" y="1086844"/>
            <a:ext cx="24612600" cy="582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838" tIns="37413" rIns="74838" bIns="37413">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US" altLang="fr-FR" sz="6600" dirty="0">
                <a:solidFill>
                  <a:schemeClr val="bg1"/>
                </a:solidFill>
                <a:latin typeface="Times" pitchFamily="2" charset="0"/>
                <a:cs typeface="Calibri" panose="020F0502020204030204" pitchFamily="34" charset="0"/>
              </a:rPr>
              <a:t>Clustering Analysis of Agricultural Land Use (% of Land Area) in Countries Worldwide</a:t>
            </a:r>
            <a:endParaRPr lang="en-US" altLang="fr-FR" sz="6600" dirty="0">
              <a:solidFill>
                <a:schemeClr val="bg1"/>
              </a:solidFill>
              <a:latin typeface="Times" pitchFamily="2" charset="0"/>
              <a:cs typeface="Calibri" panose="020F0502020204030204" pitchFamily="34" charset="0"/>
            </a:endParaRPr>
          </a:p>
          <a:p>
            <a:pPr algn="ctr">
              <a:spcBef>
                <a:spcPct val="0"/>
              </a:spcBef>
              <a:buFontTx/>
              <a:buNone/>
            </a:pPr>
            <a:r>
              <a:rPr lang="en-US" altLang="fr-FR" sz="4400" b="1" dirty="0">
                <a:solidFill>
                  <a:schemeClr val="bg1"/>
                </a:solidFill>
                <a:latin typeface="Times" pitchFamily="2" charset="0"/>
                <a:cs typeface="Calibri" panose="020F0502020204030204" pitchFamily="34" charset="0"/>
              </a:rPr>
              <a:t>Assignment 3: Clustering and fitting </a:t>
            </a:r>
            <a:endParaRPr lang="en-US" altLang="fr-FR" sz="4400" b="1" dirty="0">
              <a:solidFill>
                <a:schemeClr val="bg1"/>
              </a:solidFill>
              <a:latin typeface="Times" pitchFamily="2" charset="0"/>
              <a:cs typeface="Calibri" panose="020F0502020204030204" pitchFamily="34" charset="0"/>
            </a:endParaRPr>
          </a:p>
          <a:p>
            <a:pPr algn="ctr">
              <a:spcBef>
                <a:spcPct val="0"/>
              </a:spcBef>
              <a:buFontTx/>
              <a:buNone/>
            </a:pPr>
            <a:r>
              <a:rPr lang="en-US" altLang="fr-FR" sz="4400" b="1" dirty="0">
                <a:solidFill>
                  <a:schemeClr val="bg1"/>
                </a:solidFill>
                <a:latin typeface="Times" pitchFamily="2" charset="0"/>
                <a:cs typeface="Calibri" panose="020F0502020204030204" pitchFamily="34" charset="0"/>
              </a:rPr>
              <a:t>Faisal Zulfiqar 22010044</a:t>
            </a:r>
            <a:endParaRPr lang="en-US" altLang="fr-FR" sz="4400" b="1" dirty="0">
              <a:solidFill>
                <a:schemeClr val="bg1"/>
              </a:solidFill>
              <a:latin typeface="Times" pitchFamily="2" charset="0"/>
              <a:cs typeface="Calibri" panose="020F0502020204030204" pitchFamily="34" charset="0"/>
            </a:endParaRPr>
          </a:p>
          <a:p>
            <a:pPr algn="ctr">
              <a:spcBef>
                <a:spcPct val="0"/>
              </a:spcBef>
              <a:buFontTx/>
              <a:buNone/>
            </a:pPr>
            <a:r>
              <a:rPr lang="en-US" altLang="fr-FR" sz="4400" b="1" dirty="0">
                <a:solidFill>
                  <a:schemeClr val="bg1"/>
                </a:solidFill>
                <a:latin typeface="Times" pitchFamily="2" charset="0"/>
                <a:cs typeface="Calibri" panose="020F0502020204030204" pitchFamily="34" charset="0"/>
              </a:rPr>
              <a:t>Github Link: </a:t>
            </a:r>
            <a:r>
              <a:rPr lang="en-US" altLang="fr-FR" sz="4400" b="1" dirty="0">
                <a:solidFill>
                  <a:schemeClr val="bg1"/>
                </a:solidFill>
                <a:latin typeface="Times" pitchFamily="2" charset="0"/>
                <a:cs typeface="Calibri" panose="020F0502020204030204" pitchFamily="34" charset="0"/>
                <a:hlinkClick r:id="rId1" tooltip="" action="ppaction://hlinkfile"/>
              </a:rPr>
              <a:t>https://github.com/Faisal-Zulfiqar786/Applied-Data-Science-Assignment-3.git</a:t>
            </a:r>
            <a:endParaRPr lang="en-US" altLang="fr-FR" sz="4400" b="1" dirty="0">
              <a:solidFill>
                <a:schemeClr val="bg1"/>
              </a:solidFill>
              <a:latin typeface="Times" pitchFamily="2" charset="0"/>
              <a:cs typeface="Calibri" panose="020F0502020204030204" pitchFamily="34" charset="0"/>
            </a:endParaRPr>
          </a:p>
          <a:p>
            <a:pPr>
              <a:spcBef>
                <a:spcPct val="0"/>
              </a:spcBef>
              <a:buFontTx/>
              <a:buNone/>
            </a:pPr>
            <a:br>
              <a:rPr lang="en-US" altLang="fr-FR" sz="4100" b="1" dirty="0">
                <a:solidFill>
                  <a:schemeClr val="bg1"/>
                </a:solidFill>
                <a:latin typeface="Times" pitchFamily="2" charset="0"/>
                <a:cs typeface="Calibri" panose="020F0502020204030204" pitchFamily="34" charset="0"/>
              </a:rPr>
            </a:br>
            <a:br>
              <a:rPr lang="en-US" altLang="fr-FR" sz="4100" b="1" dirty="0">
                <a:solidFill>
                  <a:schemeClr val="bg1"/>
                </a:solidFill>
                <a:latin typeface="Times" pitchFamily="2" charset="0"/>
                <a:cs typeface="Calibri" panose="020F0502020204030204" pitchFamily="34" charset="0"/>
              </a:rPr>
            </a:br>
            <a:endParaRPr lang="en-US" altLang="fr-FR" sz="2800" b="1" dirty="0">
              <a:solidFill>
                <a:schemeClr val="bg1"/>
              </a:solidFill>
              <a:latin typeface="Times" pitchFamily="2" charset="0"/>
              <a:cs typeface="Calibri" panose="020F0502020204030204" pitchFamily="34" charset="0"/>
            </a:endParaRPr>
          </a:p>
        </p:txBody>
      </p:sp>
      <p:sp>
        <p:nvSpPr>
          <p:cNvPr id="5122" name="Text Box 471"/>
          <p:cNvSpPr txBox="1">
            <a:spLocks noChangeArrowheads="1"/>
          </p:cNvSpPr>
          <p:nvPr/>
        </p:nvSpPr>
        <p:spPr bwMode="auto">
          <a:xfrm>
            <a:off x="646113" y="6248400"/>
            <a:ext cx="9321800" cy="69112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4000" b="1" dirty="0">
                <a:solidFill>
                  <a:schemeClr val="bg1"/>
                </a:solidFill>
                <a:latin typeface="Times" pitchFamily="2" charset="0"/>
                <a:cs typeface="Calibri" panose="020F0502020204030204" pitchFamily="34" charset="0"/>
              </a:rPr>
              <a:t>Abstract</a:t>
            </a:r>
            <a:endParaRPr lang="en-US" altLang="fr-FR" sz="4000" b="1" dirty="0">
              <a:solidFill>
                <a:schemeClr val="bg1"/>
              </a:solidFill>
              <a:latin typeface="Times" pitchFamily="2" charset="0"/>
              <a:cs typeface="Calibri" panose="020F0502020204030204" pitchFamily="34" charset="0"/>
            </a:endParaRPr>
          </a:p>
        </p:txBody>
      </p:sp>
      <p:sp>
        <p:nvSpPr>
          <p:cNvPr id="5123" name="Text Box 472"/>
          <p:cNvSpPr txBox="1">
            <a:spLocks noChangeArrowheads="1"/>
          </p:cNvSpPr>
          <p:nvPr/>
        </p:nvSpPr>
        <p:spPr bwMode="auto">
          <a:xfrm>
            <a:off x="603229" y="11719234"/>
            <a:ext cx="9317038" cy="103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fr-FR" sz="2500" dirty="0">
                <a:latin typeface="Times" pitchFamily="2" charset="0"/>
                <a:cs typeface="Calibri" panose="020F0502020204030204" pitchFamily="34" charset="0"/>
              </a:rPr>
              <a:t>Agriculture plays a significant role in a country's economic and social development. Agriculture land area as a percentage of land area is one of the essential indicators of a country's economic and social development. A country with a high percentage of agriculture land area indicates its dependency on agriculture, and a low percentage indicates the development of other industries and services.</a:t>
            </a:r>
            <a:endParaRPr lang="en-US" altLang="fr-FR" sz="2500" dirty="0">
              <a:latin typeface="Times" pitchFamily="2" charset="0"/>
              <a:cs typeface="Calibri" panose="020F0502020204030204" pitchFamily="34" charset="0"/>
            </a:endParaRPr>
          </a:p>
          <a:p>
            <a:pPr algn="just" eaLnBrk="1" hangingPunct="1">
              <a:spcBef>
                <a:spcPct val="0"/>
              </a:spcBef>
              <a:buNone/>
            </a:pPr>
            <a:r>
              <a:rPr lang="en-US" altLang="fr-FR" sz="2500" dirty="0">
                <a:latin typeface="Times" pitchFamily="2" charset="0"/>
                <a:cs typeface="Calibri" panose="020F0502020204030204" pitchFamily="34" charset="0"/>
              </a:rPr>
              <a:t>Agricultural land use refers to the use of land for agricultural activities such as crop production, livestock rearing, and forestry. It is an essential component of food production and contributes significantly to the economies of many countries. However, agricultural land use is also a significant contributor to climate change. Deforestation, soil degradation, greenhouse gas emissions, and other environmental issues are linked to agricultural activities.</a:t>
            </a:r>
            <a:endParaRPr lang="en-US" altLang="fr-FR" sz="25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In this work, we will analyze the percentage of agriculture land area of different countries over the years 1981 to 2021. We will perform different clustering techniques to group the countries based on their percentage of agriculture land area and visualize the results. The purpose of this analysis is to understand the trends in the percentage of agriculture land area in different countries and how the countries are clustered based on this indicator.</a:t>
            </a: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eaLnBrk="1" hangingPunct="1">
              <a:spcBef>
                <a:spcPct val="0"/>
              </a:spcBef>
              <a:buFontTx/>
              <a:buNone/>
            </a:pPr>
            <a:endParaRPr lang="en-US" altLang="fr-FR" sz="2500" dirty="0">
              <a:latin typeface="Times" pitchFamily="2" charset="0"/>
              <a:cs typeface="Calibri" panose="020F0502020204030204" pitchFamily="34" charset="0"/>
            </a:endParaRPr>
          </a:p>
          <a:p>
            <a:pPr eaLnBrk="1" hangingPunct="1">
              <a:spcBef>
                <a:spcPct val="0"/>
              </a:spcBef>
              <a:buFontTx/>
              <a:buNone/>
            </a:pPr>
            <a:br>
              <a:rPr lang="en-US" altLang="fr-FR" sz="2500" dirty="0">
                <a:latin typeface="Times" pitchFamily="2" charset="0"/>
                <a:cs typeface="Calibri" panose="020F0502020204030204" pitchFamily="34" charset="0"/>
              </a:rPr>
            </a:br>
            <a:endParaRPr lang="en-US" altLang="fr-FR" sz="2500" b="1" dirty="0">
              <a:latin typeface="Times" pitchFamily="2" charset="0"/>
              <a:cs typeface="Calibri" panose="020F0502020204030204" pitchFamily="34" charset="0"/>
            </a:endParaRPr>
          </a:p>
        </p:txBody>
      </p:sp>
      <p:sp>
        <p:nvSpPr>
          <p:cNvPr id="5124" name="Text Box 473"/>
          <p:cNvSpPr txBox="1">
            <a:spLocks noChangeArrowheads="1"/>
          </p:cNvSpPr>
          <p:nvPr/>
        </p:nvSpPr>
        <p:spPr bwMode="auto">
          <a:xfrm>
            <a:off x="612856" y="20202186"/>
            <a:ext cx="9321800"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Times" pitchFamily="2" charset="0"/>
                <a:cs typeface="Calibri" panose="020F0502020204030204" pitchFamily="34" charset="0"/>
              </a:rPr>
              <a:t>Dataset</a:t>
            </a:r>
            <a:endParaRPr lang="en-US" altLang="fr-FR" sz="3600" b="1" dirty="0">
              <a:solidFill>
                <a:schemeClr val="bg1"/>
              </a:solidFill>
              <a:latin typeface="Times" pitchFamily="2" charset="0"/>
              <a:cs typeface="Calibri" panose="020F0502020204030204" pitchFamily="34" charset="0"/>
            </a:endParaRPr>
          </a:p>
        </p:txBody>
      </p:sp>
      <p:sp>
        <p:nvSpPr>
          <p:cNvPr id="5130" name="Text Box 489"/>
          <p:cNvSpPr txBox="1">
            <a:spLocks noChangeArrowheads="1"/>
          </p:cNvSpPr>
          <p:nvPr/>
        </p:nvSpPr>
        <p:spPr bwMode="auto">
          <a:xfrm>
            <a:off x="8713788" y="28592463"/>
            <a:ext cx="1524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fr-FR" sz="900">
                <a:solidFill>
                  <a:srgbClr val="009900"/>
                </a:solidFill>
                <a:latin typeface="Times" pitchFamily="2" charset="0"/>
                <a:cs typeface="Calibri" panose="020F0502020204030204" pitchFamily="34" charset="0"/>
              </a:rPr>
              <a:t>A</a:t>
            </a:r>
            <a:endParaRPr lang="en-US" altLang="fr-FR" sz="900">
              <a:solidFill>
                <a:srgbClr val="009900"/>
              </a:solidFill>
              <a:latin typeface="Times" pitchFamily="2" charset="0"/>
              <a:cs typeface="Calibri" panose="020F0502020204030204" pitchFamily="34" charset="0"/>
            </a:endParaRPr>
          </a:p>
          <a:p>
            <a:pPr eaLnBrk="1" hangingPunct="1">
              <a:spcBef>
                <a:spcPct val="50000"/>
              </a:spcBef>
              <a:buFontTx/>
              <a:buNone/>
            </a:pPr>
            <a:endParaRPr lang="en-US" altLang="fr-FR" sz="900">
              <a:solidFill>
                <a:srgbClr val="009900"/>
              </a:solidFill>
              <a:latin typeface="Times" pitchFamily="2" charset="0"/>
              <a:cs typeface="Calibri" panose="020F0502020204030204" pitchFamily="34" charset="0"/>
            </a:endParaRPr>
          </a:p>
          <a:p>
            <a:pPr eaLnBrk="1" hangingPunct="1">
              <a:spcBef>
                <a:spcPct val="50000"/>
              </a:spcBef>
              <a:buFontTx/>
              <a:buNone/>
            </a:pPr>
            <a:r>
              <a:rPr lang="en-US" altLang="fr-FR" sz="900">
                <a:solidFill>
                  <a:srgbClr val="009900"/>
                </a:solidFill>
                <a:latin typeface="Times" pitchFamily="2" charset="0"/>
                <a:cs typeface="Calibri" panose="020F0502020204030204" pitchFamily="34" charset="0"/>
              </a:rPr>
              <a:t>B</a:t>
            </a:r>
            <a:endParaRPr lang="en-US" altLang="fr-FR" sz="900">
              <a:solidFill>
                <a:srgbClr val="009900"/>
              </a:solidFill>
              <a:latin typeface="Times" pitchFamily="2" charset="0"/>
              <a:cs typeface="Calibri" panose="020F0502020204030204" pitchFamily="34" charset="0"/>
            </a:endParaRPr>
          </a:p>
        </p:txBody>
      </p:sp>
      <p:sp>
        <p:nvSpPr>
          <p:cNvPr id="5131" name="Text Box 490"/>
          <p:cNvSpPr txBox="1">
            <a:spLocks noChangeArrowheads="1"/>
          </p:cNvSpPr>
          <p:nvPr/>
        </p:nvSpPr>
        <p:spPr bwMode="auto">
          <a:xfrm>
            <a:off x="649288" y="29864647"/>
            <a:ext cx="9315450"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rgbClr val="F8F8F8"/>
                </a:solidFill>
                <a:latin typeface="Times" pitchFamily="2" charset="0"/>
                <a:cs typeface="Calibri" panose="020F0502020204030204" pitchFamily="34" charset="0"/>
              </a:rPr>
              <a:t>Clustering</a:t>
            </a:r>
            <a:endParaRPr lang="en-US" altLang="fr-FR" sz="3600" b="1" dirty="0">
              <a:solidFill>
                <a:srgbClr val="F8F8F8"/>
              </a:solidFill>
              <a:latin typeface="Times" pitchFamily="2" charset="0"/>
              <a:cs typeface="Calibri" panose="020F0502020204030204" pitchFamily="34" charset="0"/>
            </a:endParaRPr>
          </a:p>
        </p:txBody>
      </p:sp>
      <p:sp>
        <p:nvSpPr>
          <p:cNvPr id="5132" name="Text Box 491"/>
          <p:cNvSpPr txBox="1">
            <a:spLocks noChangeArrowheads="1"/>
          </p:cNvSpPr>
          <p:nvPr/>
        </p:nvSpPr>
        <p:spPr bwMode="auto">
          <a:xfrm>
            <a:off x="690042" y="30273338"/>
            <a:ext cx="9315450" cy="1229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fr-FR" sz="2500" dirty="0">
                <a:latin typeface="Times" pitchFamily="2" charset="0"/>
                <a:cs typeface="Calibri" panose="020F0502020204030204" pitchFamily="34" charset="0"/>
              </a:rPr>
              <a:t>Clustering is a common unsupervised machine learning technique used to group similar data points into clusters based on their features or characteristics. The goal of clustering is to identify patterns and structures in the data without any prior knowledge of the groups or categories that the data points belong to.</a:t>
            </a:r>
            <a:endParaRPr lang="en-US" altLang="fr-FR" sz="25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There are various types of clustering algorithms, but three commonly used ones are K-means, hierarchical clustering, and DBSCAN.</a:t>
            </a: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The strengths and weaknesses of each clustering algorithm are as follows:</a:t>
            </a:r>
            <a:endParaRPr lang="en-US" altLang="fr-FR" sz="2500" dirty="0">
              <a:latin typeface="Times" pitchFamily="2" charset="0"/>
              <a:cs typeface="Calibri" panose="020F0502020204030204" pitchFamily="34" charset="0"/>
            </a:endParaRPr>
          </a:p>
          <a:p>
            <a:pPr marL="514350" indent="-514350" algn="just" eaLnBrk="1" hangingPunct="1">
              <a:spcBef>
                <a:spcPct val="0"/>
              </a:spcBef>
            </a:pPr>
            <a:r>
              <a:rPr lang="en-US" altLang="fr-FR" sz="2500" dirty="0">
                <a:latin typeface="Times" pitchFamily="2" charset="0"/>
                <a:cs typeface="Calibri" panose="020F0502020204030204" pitchFamily="34" charset="0"/>
              </a:rPr>
              <a:t>K-means is easy to implement and can work well with large datasets, but requires the number of clusters to be specified in advance, and may converge to suboptimal solutions depending on the initialization of the centroids.</a:t>
            </a:r>
            <a:endParaRPr lang="en-US" altLang="fr-FR" sz="2500" dirty="0">
              <a:latin typeface="Times" pitchFamily="2" charset="0"/>
              <a:cs typeface="Calibri" panose="020F0502020204030204" pitchFamily="34" charset="0"/>
            </a:endParaRPr>
          </a:p>
          <a:p>
            <a:pPr marL="514350" indent="-514350" algn="just" eaLnBrk="1" hangingPunct="1">
              <a:spcBef>
                <a:spcPct val="0"/>
              </a:spcBef>
            </a:pPr>
            <a:r>
              <a:rPr lang="en-US" altLang="fr-FR" sz="2500" dirty="0">
                <a:latin typeface="Times" pitchFamily="2" charset="0"/>
                <a:cs typeface="Calibri" panose="020F0502020204030204" pitchFamily="34" charset="0"/>
              </a:rPr>
              <a:t>Hierarchical clustering can handle various shapes of clusters and does not require the number of clusters to be specified in advance, but may be computationally expensive and sensitive to noise and outliers.</a:t>
            </a:r>
            <a:endParaRPr lang="en-US" altLang="fr-FR" sz="2500" dirty="0">
              <a:latin typeface="Times" pitchFamily="2" charset="0"/>
              <a:cs typeface="Calibri" panose="020F0502020204030204" pitchFamily="34" charset="0"/>
            </a:endParaRPr>
          </a:p>
          <a:p>
            <a:pPr marL="514350" indent="-514350" algn="just" eaLnBrk="1" hangingPunct="1">
              <a:spcBef>
                <a:spcPct val="0"/>
              </a:spcBef>
            </a:pPr>
            <a:r>
              <a:rPr lang="en-US" altLang="fr-FR" sz="2500" dirty="0">
                <a:latin typeface="Times" pitchFamily="2" charset="0"/>
                <a:cs typeface="Calibri" panose="020F0502020204030204" pitchFamily="34" charset="0"/>
              </a:rPr>
              <a:t>DBSCAN can detect clusters of arbitrary shapes and does not require the number of clusters to be specified in advance, but may be sensitive to the choice of hyperparameters such as eps and </a:t>
            </a:r>
            <a:r>
              <a:rPr lang="en-US" altLang="fr-FR" sz="2500" dirty="0" err="1">
                <a:latin typeface="Times" pitchFamily="2" charset="0"/>
                <a:cs typeface="Calibri" panose="020F0502020204030204" pitchFamily="34" charset="0"/>
              </a:rPr>
              <a:t>min_samples</a:t>
            </a:r>
            <a:r>
              <a:rPr lang="en-US" altLang="fr-FR" sz="2500" dirty="0">
                <a:latin typeface="Times" pitchFamily="2" charset="0"/>
                <a:cs typeface="Calibri" panose="020F0502020204030204" pitchFamily="34" charset="0"/>
              </a:rPr>
              <a:t>, and may not work well with datasets that have varying densities.</a:t>
            </a:r>
            <a:endParaRPr lang="en-US" altLang="fr-FR" sz="2500" dirty="0">
              <a:latin typeface="Times" pitchFamily="2" charset="0"/>
              <a:cs typeface="Calibri" panose="020F0502020204030204" pitchFamily="34" charset="0"/>
            </a:endParaRPr>
          </a:p>
        </p:txBody>
      </p:sp>
      <p:sp>
        <p:nvSpPr>
          <p:cNvPr id="5134" name="Text Box 495"/>
          <p:cNvSpPr txBox="1">
            <a:spLocks noChangeArrowheads="1"/>
          </p:cNvSpPr>
          <p:nvPr/>
        </p:nvSpPr>
        <p:spPr bwMode="auto">
          <a:xfrm>
            <a:off x="10453688" y="6248400"/>
            <a:ext cx="9320212"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Times" pitchFamily="2" charset="0"/>
                <a:cs typeface="Calibri" panose="020F0502020204030204" pitchFamily="34" charset="0"/>
              </a:rPr>
              <a:t>Methodology</a:t>
            </a:r>
            <a:endParaRPr lang="en-US" altLang="fr-FR" sz="3600" b="1" dirty="0">
              <a:solidFill>
                <a:schemeClr val="bg1"/>
              </a:solidFill>
              <a:latin typeface="Times" pitchFamily="2" charset="0"/>
              <a:cs typeface="Calibri" panose="020F0502020204030204" pitchFamily="34" charset="0"/>
            </a:endParaRPr>
          </a:p>
        </p:txBody>
      </p:sp>
      <p:sp>
        <p:nvSpPr>
          <p:cNvPr id="5135" name="Text Box 496"/>
          <p:cNvSpPr txBox="1">
            <a:spLocks noChangeArrowheads="1"/>
          </p:cNvSpPr>
          <p:nvPr/>
        </p:nvSpPr>
        <p:spPr bwMode="auto">
          <a:xfrm>
            <a:off x="10453688" y="6910388"/>
            <a:ext cx="9320212" cy="1229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fr-FR" sz="2500" dirty="0">
                <a:latin typeface="Times" pitchFamily="2" charset="0"/>
                <a:cs typeface="Calibri" panose="020F0502020204030204" pitchFamily="34" charset="0"/>
              </a:rPr>
              <a:t>This work involves clustering of agricultural land use data from the World Bank dataset using three clustering algorithms, namely K-means, hierarchical clustering, and DBSCAN. </a:t>
            </a:r>
            <a:endParaRPr lang="en-US" altLang="fr-FR" sz="25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The data was subset into two time periods, 1981-2000 and 2001-2021, and then scaled using standardization.</a:t>
            </a: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For the K-means algorithm, the number of clusters was set to 3 for both time periods, and the algorithm was fitted to the scaled data using the </a:t>
            </a:r>
            <a:r>
              <a:rPr lang="en-US" altLang="fr-FR" sz="2500" dirty="0" err="1">
                <a:latin typeface="Times" pitchFamily="2" charset="0"/>
                <a:cs typeface="Calibri" panose="020F0502020204030204" pitchFamily="34" charset="0"/>
              </a:rPr>
              <a:t>KMeans</a:t>
            </a:r>
            <a:r>
              <a:rPr lang="en-US" altLang="fr-FR" sz="2500" dirty="0">
                <a:latin typeface="Times" pitchFamily="2" charset="0"/>
                <a:cs typeface="Calibri" panose="020F0502020204030204" pitchFamily="34" charset="0"/>
              </a:rPr>
              <a:t>() function from </a:t>
            </a:r>
            <a:r>
              <a:rPr lang="en-US" altLang="fr-FR" sz="2500" dirty="0" err="1">
                <a:latin typeface="Times" pitchFamily="2" charset="0"/>
                <a:cs typeface="Calibri" panose="020F0502020204030204" pitchFamily="34" charset="0"/>
              </a:rPr>
              <a:t>sklearn.cluster</a:t>
            </a:r>
            <a:r>
              <a:rPr lang="en-US" altLang="fr-FR" sz="2500" dirty="0">
                <a:latin typeface="Times" pitchFamily="2" charset="0"/>
                <a:cs typeface="Calibri" panose="020F0502020204030204" pitchFamily="34" charset="0"/>
              </a:rPr>
              <a:t>. Similarly, the hierarchical clustering algorithm was also set to 3 clusters for both time periods using the </a:t>
            </a:r>
            <a:r>
              <a:rPr lang="en-US" altLang="fr-FR" sz="2500" dirty="0" err="1">
                <a:latin typeface="Times" pitchFamily="2" charset="0"/>
                <a:cs typeface="Calibri" panose="020F0502020204030204" pitchFamily="34" charset="0"/>
              </a:rPr>
              <a:t>AgglomerativeClustering</a:t>
            </a:r>
            <a:r>
              <a:rPr lang="en-US" altLang="fr-FR" sz="2500" dirty="0">
                <a:latin typeface="Times" pitchFamily="2" charset="0"/>
                <a:cs typeface="Calibri" panose="020F0502020204030204" pitchFamily="34" charset="0"/>
              </a:rPr>
              <a:t>() function from </a:t>
            </a:r>
            <a:r>
              <a:rPr lang="en-US" altLang="fr-FR" sz="2500" dirty="0" err="1">
                <a:latin typeface="Times" pitchFamily="2" charset="0"/>
                <a:cs typeface="Calibri" panose="020F0502020204030204" pitchFamily="34" charset="0"/>
              </a:rPr>
              <a:t>sklearn.cluster</a:t>
            </a:r>
            <a:r>
              <a:rPr lang="en-US" altLang="fr-FR" sz="2500" dirty="0">
                <a:latin typeface="Times" pitchFamily="2" charset="0"/>
                <a:cs typeface="Calibri" panose="020F0502020204030204" pitchFamily="34" charset="0"/>
              </a:rPr>
              <a:t>. </a:t>
            </a:r>
            <a:endParaRPr lang="en-US" altLang="fr-FR" sz="25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For the DBSCAN algorithm, the DBSCAN() function from </a:t>
            </a:r>
            <a:r>
              <a:rPr lang="en-US" altLang="fr-FR" sz="2500" dirty="0" err="1">
                <a:latin typeface="Times" pitchFamily="2" charset="0"/>
                <a:cs typeface="Calibri" panose="020F0502020204030204" pitchFamily="34" charset="0"/>
              </a:rPr>
              <a:t>sklearn.cluster</a:t>
            </a:r>
            <a:r>
              <a:rPr lang="en-US" altLang="fr-FR" sz="2500" dirty="0">
                <a:latin typeface="Times" pitchFamily="2" charset="0"/>
                <a:cs typeface="Calibri" panose="020F0502020204030204" pitchFamily="34" charset="0"/>
              </a:rPr>
              <a:t> was used with eps set to 1 and min_samples set to 3 for both time periods.</a:t>
            </a: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p:txBody>
      </p:sp>
      <p:sp>
        <p:nvSpPr>
          <p:cNvPr id="5139" name="Text Box 509"/>
          <p:cNvSpPr txBox="1">
            <a:spLocks noChangeArrowheads="1"/>
          </p:cNvSpPr>
          <p:nvPr/>
        </p:nvSpPr>
        <p:spPr bwMode="auto">
          <a:xfrm>
            <a:off x="10491571" y="19179116"/>
            <a:ext cx="9320212"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Times" pitchFamily="2" charset="0"/>
                <a:cs typeface="Calibri" panose="020F0502020204030204" pitchFamily="34" charset="0"/>
              </a:rPr>
              <a:t>Results</a:t>
            </a:r>
            <a:endParaRPr lang="en-US" altLang="fr-FR" sz="3600" b="1" dirty="0">
              <a:solidFill>
                <a:schemeClr val="bg1"/>
              </a:solidFill>
              <a:latin typeface="Times" pitchFamily="2" charset="0"/>
              <a:cs typeface="Calibri" panose="020F0502020204030204" pitchFamily="34" charset="0"/>
            </a:endParaRPr>
          </a:p>
        </p:txBody>
      </p:sp>
      <p:sp>
        <p:nvSpPr>
          <p:cNvPr id="5140" name="Text Box 510"/>
          <p:cNvSpPr txBox="1">
            <a:spLocks noChangeArrowheads="1"/>
          </p:cNvSpPr>
          <p:nvPr/>
        </p:nvSpPr>
        <p:spPr bwMode="auto">
          <a:xfrm>
            <a:off x="10424319" y="19803352"/>
            <a:ext cx="9320212" cy="2153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None/>
            </a:pPr>
            <a:r>
              <a:rPr lang="en-US" altLang="fr-FR" sz="2500" dirty="0">
                <a:latin typeface="Times" pitchFamily="2" charset="0"/>
                <a:cs typeface="Calibri" panose="020F0502020204030204" pitchFamily="34" charset="0"/>
              </a:rPr>
              <a:t>The evaluation of the clustering results was performed using several methods and The results suggest that there may be a difference in the clustering structure of the data between the time periods of 1981-2000 and 2001-2021. First, the within-cluster sum of squares was computed for K-means clustering. </a:t>
            </a: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The within-cluster sum of squares (WCSS) values for K-means clustering indicate that the clustering for the more recent time period (2001-2021) has a lower WCSS value, which suggests that the clustering is tighter and more compact compared to the earlier time period (1981-2000).</a:t>
            </a: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Second, the silhouette score was computed for all three clustering algorithms. </a:t>
            </a: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The silhouette scores for both K-means and hierarchical clustering show that the clustering results for the more recent time period have higher scores than the earlier time period, indicating that the clustering results are better defined and more separated.</a:t>
            </a: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12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However, the silhouette score for DBSCAN is negative for the both time series, which suggests that the clustering structure for this algorithm is not be appropriate for this data. Therefore, it may be better to use K-means or hierarchical clustering.</a:t>
            </a: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12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Overall, these results suggest that there may be a change in the clustering structure of the data over time, and different clustering algorithms may perform differently depending on the time period.</a:t>
            </a:r>
            <a:endParaRPr lang="en-US" altLang="fr-FR" sz="2500" dirty="0">
              <a:latin typeface="Times" pitchFamily="2" charset="0"/>
              <a:cs typeface="Calibri" panose="020F0502020204030204" pitchFamily="34" charset="0"/>
            </a:endParaRPr>
          </a:p>
        </p:txBody>
      </p:sp>
      <p:sp>
        <p:nvSpPr>
          <p:cNvPr id="5143" name="Text Box 522"/>
          <p:cNvSpPr txBox="1">
            <a:spLocks noChangeArrowheads="1"/>
          </p:cNvSpPr>
          <p:nvPr/>
        </p:nvSpPr>
        <p:spPr bwMode="auto">
          <a:xfrm>
            <a:off x="20253325" y="6248400"/>
            <a:ext cx="9320213"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Times" pitchFamily="2" charset="0"/>
                <a:cs typeface="Calibri" panose="020F0502020204030204" pitchFamily="34" charset="0"/>
              </a:rPr>
              <a:t>Cluster Visualization</a:t>
            </a:r>
            <a:endParaRPr lang="en-US" altLang="fr-FR" sz="3600" b="1" dirty="0">
              <a:solidFill>
                <a:schemeClr val="bg1"/>
              </a:solidFill>
              <a:latin typeface="Times" pitchFamily="2" charset="0"/>
              <a:cs typeface="Calibri" panose="020F0502020204030204" pitchFamily="34" charset="0"/>
            </a:endParaRPr>
          </a:p>
        </p:txBody>
      </p:sp>
      <p:sp>
        <p:nvSpPr>
          <p:cNvPr id="5144" name="Text Box 523"/>
          <p:cNvSpPr txBox="1">
            <a:spLocks noChangeArrowheads="1"/>
          </p:cNvSpPr>
          <p:nvPr/>
        </p:nvSpPr>
        <p:spPr bwMode="auto">
          <a:xfrm>
            <a:off x="20213638" y="6873875"/>
            <a:ext cx="9320212" cy="1023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fr-FR" sz="2800" dirty="0">
                <a:latin typeface="Times" pitchFamily="2" charset="0"/>
                <a:cs typeface="Calibri" panose="020F0502020204030204" pitchFamily="34" charset="0"/>
              </a:rPr>
              <a:t>Visual inspection of the clusters was done by creating scatterplots for all three algorithms. </a:t>
            </a: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FontTx/>
              <a:buNone/>
            </a:pPr>
            <a:endParaRPr lang="en-US" altLang="fr-FR" sz="2800" dirty="0">
              <a:latin typeface="Times" pitchFamily="2" charset="0"/>
              <a:cs typeface="Calibri" panose="020F0502020204030204" pitchFamily="34" charset="0"/>
            </a:endParaRPr>
          </a:p>
          <a:p>
            <a:pPr algn="just" eaLnBrk="1" hangingPunct="1">
              <a:spcBef>
                <a:spcPct val="0"/>
              </a:spcBef>
              <a:buNone/>
            </a:pPr>
            <a:endParaRPr lang="en-US" altLang="fr-FR" sz="2800" dirty="0">
              <a:latin typeface="Times" pitchFamily="2" charset="0"/>
              <a:cs typeface="Calibri" panose="020F0502020204030204" pitchFamily="34" charset="0"/>
            </a:endParaRPr>
          </a:p>
          <a:p>
            <a:pPr algn="just" eaLnBrk="1" hangingPunct="1">
              <a:spcBef>
                <a:spcPct val="0"/>
              </a:spcBef>
              <a:buNone/>
            </a:pPr>
            <a:r>
              <a:rPr lang="en-US" altLang="fr-FR" sz="2800" dirty="0">
                <a:latin typeface="Times" pitchFamily="2" charset="0"/>
                <a:cs typeface="Calibri" panose="020F0502020204030204" pitchFamily="34" charset="0"/>
              </a:rPr>
              <a:t>The results indicate that the countries with the highest percentage of land area used for agriculture are primarily located in Sub-Saharan Africa, while the countries with the lowest percentage of land area used for agriculture are primarily located in Europe and North America. </a:t>
            </a:r>
            <a:endParaRPr lang="en-US" altLang="fr-FR" sz="2800" dirty="0">
              <a:latin typeface="Times" pitchFamily="2" charset="0"/>
              <a:cs typeface="Calibri" panose="020F0502020204030204" pitchFamily="34" charset="0"/>
            </a:endParaRPr>
          </a:p>
        </p:txBody>
      </p:sp>
      <p:sp>
        <p:nvSpPr>
          <p:cNvPr id="5181" name="Text Box 561"/>
          <p:cNvSpPr txBox="1">
            <a:spLocks noChangeArrowheads="1"/>
          </p:cNvSpPr>
          <p:nvPr/>
        </p:nvSpPr>
        <p:spPr bwMode="auto">
          <a:xfrm>
            <a:off x="20260301" y="27179852"/>
            <a:ext cx="9320212"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a:solidFill>
                  <a:schemeClr val="bg1"/>
                </a:solidFill>
                <a:latin typeface="Times" pitchFamily="2" charset="0"/>
                <a:cs typeface="Calibri" panose="020F0502020204030204" pitchFamily="34" charset="0"/>
              </a:rPr>
              <a:t>Conclusion</a:t>
            </a:r>
            <a:endParaRPr lang="en-US" altLang="fr-FR" sz="3600" b="1">
              <a:solidFill>
                <a:schemeClr val="bg1"/>
              </a:solidFill>
              <a:latin typeface="Times" pitchFamily="2" charset="0"/>
              <a:cs typeface="Calibri" panose="020F0502020204030204" pitchFamily="34" charset="0"/>
            </a:endParaRPr>
          </a:p>
        </p:txBody>
      </p:sp>
      <p:sp>
        <p:nvSpPr>
          <p:cNvPr id="5183" name="Text Box 563"/>
          <p:cNvSpPr txBox="1">
            <a:spLocks noChangeArrowheads="1"/>
          </p:cNvSpPr>
          <p:nvPr/>
        </p:nvSpPr>
        <p:spPr bwMode="auto">
          <a:xfrm>
            <a:off x="20241962" y="37772090"/>
            <a:ext cx="9320212"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a:solidFill>
                  <a:schemeClr val="bg1"/>
                </a:solidFill>
                <a:latin typeface="Times" pitchFamily="2" charset="0"/>
                <a:cs typeface="Calibri" panose="020F0502020204030204" pitchFamily="34" charset="0"/>
              </a:rPr>
              <a:t>Contact Information</a:t>
            </a:r>
            <a:endParaRPr lang="en-US" altLang="fr-FR" sz="3600" b="1">
              <a:solidFill>
                <a:schemeClr val="bg1"/>
              </a:solidFill>
              <a:latin typeface="Times" pitchFamily="2" charset="0"/>
              <a:cs typeface="Calibri" panose="020F0502020204030204" pitchFamily="34" charset="0"/>
            </a:endParaRPr>
          </a:p>
        </p:txBody>
      </p:sp>
      <p:sp>
        <p:nvSpPr>
          <p:cNvPr id="5184" name="Text Box 564"/>
          <p:cNvSpPr txBox="1">
            <a:spLocks noChangeArrowheads="1"/>
          </p:cNvSpPr>
          <p:nvPr/>
        </p:nvSpPr>
        <p:spPr bwMode="auto">
          <a:xfrm>
            <a:off x="20213638" y="27810089"/>
            <a:ext cx="9320212" cy="99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fr-FR" sz="2600" dirty="0">
                <a:latin typeface="Times" pitchFamily="2" charset="0"/>
                <a:cs typeface="Calibri" panose="020F0502020204030204" pitchFamily="34" charset="0"/>
              </a:rPr>
              <a:t>These findings have substantial consequences for policymakers, stakeholders, and researchers. The clustering study can offer policymakers with a better knowledge of the pattern of agricultural land use across different regions and assist in identifying areas where policy actions may be required to promote sustainable agriculture. The analysis can give stakeholders with significant information on the market potential of various regions and assist them make investment decisions in agriculture. For researchers, the analysis can serve as a starting point for future investigation into the underlying causes that drive agricultural land use patterns across various nations and areas.</a:t>
            </a:r>
            <a:endParaRPr lang="en-US" altLang="fr-FR" sz="2600" dirty="0">
              <a:latin typeface="Times" pitchFamily="2" charset="0"/>
              <a:cs typeface="Calibri" panose="020F0502020204030204" pitchFamily="34" charset="0"/>
            </a:endParaRPr>
          </a:p>
          <a:p>
            <a:pPr algn="just" eaLnBrk="1" hangingPunct="1">
              <a:spcBef>
                <a:spcPct val="0"/>
              </a:spcBef>
              <a:buFontTx/>
              <a:buNone/>
            </a:pPr>
            <a:r>
              <a:rPr lang="en-US" altLang="fr-FR" sz="2600" dirty="0">
                <a:latin typeface="Times" pitchFamily="2" charset="0"/>
                <a:cs typeface="Calibri" panose="020F0502020204030204" pitchFamily="34" charset="0"/>
              </a:rPr>
              <a:t>Nonetheless, this analysis has certain shortcomings. First, the dataset used for this analysis only includes the proportion of land area used for agriculture and does not contain information on the kind of crops grown or the precise agricultural </a:t>
            </a:r>
            <a:r>
              <a:rPr lang="en-US" altLang="fr-FR" sz="2600" dirty="0" err="1">
                <a:latin typeface="Times" pitchFamily="2" charset="0"/>
                <a:cs typeface="Calibri" panose="020F0502020204030204" pitchFamily="34" charset="0"/>
              </a:rPr>
              <a:t>practises</a:t>
            </a:r>
            <a:r>
              <a:rPr lang="en-US" altLang="fr-FR" sz="2600" dirty="0">
                <a:latin typeface="Times" pitchFamily="2" charset="0"/>
                <a:cs typeface="Calibri" panose="020F0502020204030204" pitchFamily="34" charset="0"/>
              </a:rPr>
              <a:t> employed. Therefore, future research could </a:t>
            </a:r>
            <a:r>
              <a:rPr lang="en-US" altLang="fr-FR" sz="2600" dirty="0" err="1">
                <a:latin typeface="Times" pitchFamily="2" charset="0"/>
                <a:cs typeface="Calibri" panose="020F0502020204030204" pitchFamily="34" charset="0"/>
              </a:rPr>
              <a:t>utilise</a:t>
            </a:r>
            <a:r>
              <a:rPr lang="en-US" altLang="fr-FR" sz="2600" dirty="0">
                <a:latin typeface="Times" pitchFamily="2" charset="0"/>
                <a:cs typeface="Calibri" panose="020F0502020204030204" pitchFamily="34" charset="0"/>
              </a:rPr>
              <a:t> more detailed datasets to acquire a more comprehensive knowledge of agricultural land use trends. The clustering analysis performed in this work </a:t>
            </a:r>
            <a:r>
              <a:rPr lang="en-US" altLang="fr-FR" sz="2600" dirty="0" err="1">
                <a:latin typeface="Times" pitchFamily="2" charset="0"/>
                <a:cs typeface="Calibri" panose="020F0502020204030204" pitchFamily="34" charset="0"/>
              </a:rPr>
              <a:t>utilised</a:t>
            </a:r>
            <a:r>
              <a:rPr lang="en-US" altLang="fr-FR" sz="2600" dirty="0">
                <a:latin typeface="Times" pitchFamily="2" charset="0"/>
                <a:cs typeface="Calibri" panose="020F0502020204030204" pitchFamily="34" charset="0"/>
              </a:rPr>
              <a:t> a restricted number of clustering methods and clustering parameters. </a:t>
            </a:r>
            <a:r>
              <a:rPr lang="en-US" altLang="fr-FR" sz="2600">
                <a:latin typeface="Times" pitchFamily="2" charset="0"/>
                <a:cs typeface="Calibri" panose="020F0502020204030204" pitchFamily="34" charset="0"/>
              </a:rPr>
              <a:t>Additional research could investigate other clustering methods and parameters in order to validate and build upon the findings of this study.</a:t>
            </a:r>
            <a:endParaRPr lang="en-US" altLang="fr-FR" sz="2600" dirty="0">
              <a:latin typeface="Times" pitchFamily="2" charset="0"/>
              <a:cs typeface="Calibri" panose="020F0502020204030204" pitchFamily="34" charset="0"/>
            </a:endParaRPr>
          </a:p>
        </p:txBody>
      </p:sp>
      <p:graphicFrame>
        <p:nvGraphicFramePr>
          <p:cNvPr id="2639" name="Group 591"/>
          <p:cNvGraphicFramePr>
            <a:graphicFrameLocks noGrp="1"/>
          </p:cNvGraphicFramePr>
          <p:nvPr/>
        </p:nvGraphicFramePr>
        <p:xfrm>
          <a:off x="20382538" y="38570141"/>
          <a:ext cx="9197975" cy="2894400"/>
        </p:xfrm>
        <a:graphic>
          <a:graphicData uri="http://schemas.openxmlformats.org/drawingml/2006/table">
            <a:tbl>
              <a:tblPr/>
              <a:tblGrid>
                <a:gridCol w="3863975"/>
                <a:gridCol w="5334000"/>
              </a:tblGrid>
              <a:tr h="964800">
                <a:tc>
                  <a:txBody>
                    <a:bodyPr/>
                    <a:lstStyle>
                      <a:lvl1pPr defTabSz="535305" eaLnBrk="0" hangingPunct="0">
                        <a:spcBef>
                          <a:spcPct val="20000"/>
                        </a:spcBef>
                        <a:defRPr sz="2000">
                          <a:solidFill>
                            <a:schemeClr val="tx2"/>
                          </a:solidFill>
                          <a:latin typeface="Arial" panose="020B0604020202020204" pitchFamily="34" charset="0"/>
                          <a:ea typeface="MS PGothic" panose="020B0600070205080204" pitchFamily="34" charset="-128"/>
                        </a:defRPr>
                      </a:lvl1pPr>
                      <a:lvl2pPr marL="742950" indent="-285750" defTabSz="535305" eaLnBrk="0" hangingPunct="0">
                        <a:spcBef>
                          <a:spcPct val="20000"/>
                        </a:spcBef>
                        <a:defRPr sz="2000">
                          <a:solidFill>
                            <a:schemeClr val="tx2"/>
                          </a:solidFill>
                          <a:latin typeface="Arial" panose="020B0604020202020204" pitchFamily="34" charset="0"/>
                          <a:ea typeface="MS PGothic" panose="020B0600070205080204" pitchFamily="34" charset="-128"/>
                        </a:defRPr>
                      </a:lvl2pPr>
                      <a:lvl3pPr marL="1143000" indent="-228600" defTabSz="535305" eaLnBrk="0" hangingPunct="0">
                        <a:spcBef>
                          <a:spcPct val="20000"/>
                        </a:spcBef>
                        <a:defRPr>
                          <a:solidFill>
                            <a:schemeClr val="tx1"/>
                          </a:solidFill>
                          <a:latin typeface="Arial" panose="020B0604020202020204" pitchFamily="34" charset="0"/>
                          <a:ea typeface="MS PGothic" panose="020B0600070205080204" pitchFamily="34" charset="-128"/>
                        </a:defRPr>
                      </a:lvl3pPr>
                      <a:lvl4pPr marL="1600200" indent="-228600" defTabSz="535305" eaLnBrk="0" hangingPunct="0">
                        <a:spcBef>
                          <a:spcPct val="20000"/>
                        </a:spcBef>
                        <a:defRPr sz="1400">
                          <a:solidFill>
                            <a:schemeClr val="tx1"/>
                          </a:solidFill>
                          <a:latin typeface="Arial" panose="020B0604020202020204" pitchFamily="34" charset="0"/>
                          <a:ea typeface="MS PGothic" panose="020B0600070205080204" pitchFamily="34" charset="-128"/>
                        </a:defRPr>
                      </a:lvl4pPr>
                      <a:lvl5pPr marL="2057400" indent="-228600" defTabSz="535305" eaLnBrk="0" hangingPunct="0">
                        <a:spcBef>
                          <a:spcPct val="20000"/>
                        </a:spcBef>
                        <a:defRPr sz="1400">
                          <a:solidFill>
                            <a:schemeClr val="tx1"/>
                          </a:solidFill>
                          <a:latin typeface="Arial" panose="020B0604020202020204" pitchFamily="34" charset="0"/>
                          <a:ea typeface="MS PGothic" panose="020B0600070205080204" pitchFamily="34" charset="-128"/>
                        </a:defRPr>
                      </a:lvl5pPr>
                      <a:lvl6pPr marL="2514600" indent="-228600" defTabSz="535305"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defTabSz="535305"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defTabSz="535305"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defTabSz="535305"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9pPr>
                    </a:lstStyle>
                    <a:p>
                      <a:pPr marL="0" marR="0" lvl="0" indent="0" algn="ctr" defTabSz="535305" rtl="0" eaLnBrk="1" fontAlgn="base" latinLnBrk="0" hangingPunct="1">
                        <a:lnSpc>
                          <a:spcPct val="100000"/>
                        </a:lnSpc>
                        <a:spcBef>
                          <a:spcPct val="20000"/>
                        </a:spcBef>
                        <a:spcAft>
                          <a:spcPct val="0"/>
                        </a:spcAft>
                        <a:buClrTx/>
                        <a:buSzTx/>
                        <a:buFontTx/>
                        <a:buNone/>
                      </a:pPr>
                      <a:r>
                        <a:rPr kumimoji="0" lang="en-US" altLang="fr-FR" sz="3100" b="0" i="0" u="none" strike="noStrike" cap="none" normalizeH="0" baseline="0" dirty="0">
                          <a:ln>
                            <a:noFill/>
                          </a:ln>
                          <a:solidFill>
                            <a:schemeClr val="tx2"/>
                          </a:solidFill>
                          <a:effectLst/>
                          <a:latin typeface="Times" pitchFamily="2" charset="0"/>
                          <a:ea typeface="MS PGothic" panose="020B0600070205080204" pitchFamily="34" charset="-128"/>
                        </a:rPr>
                        <a:t>Author’s Name</a:t>
                      </a:r>
                      <a:endParaRPr kumimoji="0" lang="en-US" altLang="fr-FR" sz="3100" b="0" i="0" u="none" strike="noStrike" cap="none" normalizeH="0" baseline="0" dirty="0">
                        <a:ln>
                          <a:noFill/>
                        </a:ln>
                        <a:solidFill>
                          <a:schemeClr val="tx2"/>
                        </a:solidFill>
                        <a:effectLst/>
                        <a:latin typeface="Times" pitchFamily="2" charset="0"/>
                        <a:ea typeface="MS PGothic" panose="020B0600070205080204" pitchFamily="34" charset="-128"/>
                      </a:endParaRPr>
                    </a:p>
                  </a:txBody>
                  <a:tcPr marL="315365" marR="315365" marT="44600" marB="44599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35305" eaLnBrk="0" hangingPunct="0">
                        <a:spcBef>
                          <a:spcPct val="20000"/>
                        </a:spcBef>
                        <a:defRPr sz="2000">
                          <a:solidFill>
                            <a:schemeClr val="tx2"/>
                          </a:solidFill>
                          <a:latin typeface="Arial" panose="020B0604020202020204" pitchFamily="34" charset="0"/>
                          <a:ea typeface="MS PGothic" panose="020B0600070205080204" pitchFamily="34" charset="-128"/>
                        </a:defRPr>
                      </a:lvl1pPr>
                      <a:lvl2pPr marL="742950" indent="-285750" defTabSz="535305" eaLnBrk="0" hangingPunct="0">
                        <a:spcBef>
                          <a:spcPct val="20000"/>
                        </a:spcBef>
                        <a:defRPr sz="2000">
                          <a:solidFill>
                            <a:schemeClr val="tx2"/>
                          </a:solidFill>
                          <a:latin typeface="Arial" panose="020B0604020202020204" pitchFamily="34" charset="0"/>
                          <a:ea typeface="MS PGothic" panose="020B0600070205080204" pitchFamily="34" charset="-128"/>
                        </a:defRPr>
                      </a:lvl2pPr>
                      <a:lvl3pPr marL="1143000" indent="-228600" defTabSz="535305" eaLnBrk="0" hangingPunct="0">
                        <a:spcBef>
                          <a:spcPct val="20000"/>
                        </a:spcBef>
                        <a:defRPr>
                          <a:solidFill>
                            <a:schemeClr val="tx1"/>
                          </a:solidFill>
                          <a:latin typeface="Arial" panose="020B0604020202020204" pitchFamily="34" charset="0"/>
                          <a:ea typeface="MS PGothic" panose="020B0600070205080204" pitchFamily="34" charset="-128"/>
                        </a:defRPr>
                      </a:lvl3pPr>
                      <a:lvl4pPr marL="1600200" indent="-228600" defTabSz="535305" eaLnBrk="0" hangingPunct="0">
                        <a:spcBef>
                          <a:spcPct val="20000"/>
                        </a:spcBef>
                        <a:defRPr sz="1400">
                          <a:solidFill>
                            <a:schemeClr val="tx1"/>
                          </a:solidFill>
                          <a:latin typeface="Arial" panose="020B0604020202020204" pitchFamily="34" charset="0"/>
                          <a:ea typeface="MS PGothic" panose="020B0600070205080204" pitchFamily="34" charset="-128"/>
                        </a:defRPr>
                      </a:lvl4pPr>
                      <a:lvl5pPr marL="2057400" indent="-228600" defTabSz="535305" eaLnBrk="0" hangingPunct="0">
                        <a:spcBef>
                          <a:spcPct val="20000"/>
                        </a:spcBef>
                        <a:defRPr sz="1400">
                          <a:solidFill>
                            <a:schemeClr val="tx1"/>
                          </a:solidFill>
                          <a:latin typeface="Arial" panose="020B0604020202020204" pitchFamily="34" charset="0"/>
                          <a:ea typeface="MS PGothic" panose="020B0600070205080204" pitchFamily="34" charset="-128"/>
                        </a:defRPr>
                      </a:lvl5pPr>
                      <a:lvl6pPr marL="2514600" indent="-228600" defTabSz="535305"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defTabSz="535305"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defTabSz="535305"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defTabSz="535305"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9pPr>
                    </a:lstStyle>
                    <a:p>
                      <a:pPr marL="0" marR="0" lvl="0" indent="0" algn="ctr" defTabSz="535305" rtl="0" eaLnBrk="1" fontAlgn="base" latinLnBrk="0" hangingPunct="1">
                        <a:lnSpc>
                          <a:spcPct val="100000"/>
                        </a:lnSpc>
                        <a:spcBef>
                          <a:spcPct val="20000"/>
                        </a:spcBef>
                        <a:spcAft>
                          <a:spcPct val="0"/>
                        </a:spcAft>
                        <a:buClrTx/>
                        <a:buSzTx/>
                        <a:buFontTx/>
                        <a:buNone/>
                      </a:pPr>
                      <a:r>
                        <a:rPr kumimoji="0" lang="en-US" altLang="fr-FR" sz="3100" b="0" i="0" u="none" strike="noStrike" cap="none" normalizeH="0" baseline="0" dirty="0">
                          <a:ln>
                            <a:noFill/>
                          </a:ln>
                          <a:solidFill>
                            <a:schemeClr val="tx2"/>
                          </a:solidFill>
                          <a:effectLst/>
                          <a:latin typeface="Times" pitchFamily="2" charset="0"/>
                          <a:ea typeface="MS PGothic" panose="020B0600070205080204" pitchFamily="34" charset="-128"/>
                        </a:rPr>
                        <a:t>Faisal Zulfiqar</a:t>
                      </a:r>
                      <a:endParaRPr kumimoji="0" lang="en-US" altLang="fr-FR" sz="3100" b="0" i="0" u="none" strike="noStrike" cap="none" normalizeH="0" baseline="0" dirty="0">
                        <a:ln>
                          <a:noFill/>
                        </a:ln>
                        <a:solidFill>
                          <a:schemeClr val="tx2"/>
                        </a:solidFill>
                        <a:effectLst/>
                        <a:latin typeface="Times" pitchFamily="2" charset="0"/>
                        <a:ea typeface="MS PGothic" panose="020B0600070205080204" pitchFamily="34" charset="-128"/>
                      </a:endParaRPr>
                    </a:p>
                  </a:txBody>
                  <a:tcPr marL="315365" marR="315365" marT="44600" marB="44599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4800">
                <a:tc>
                  <a:txBody>
                    <a:bodyPr/>
                    <a:lstStyle/>
                    <a:p>
                      <a:pPr marL="0" marR="0" lvl="0" indent="0" algn="ctr" defTabSz="535305" rtl="0" eaLnBrk="1" fontAlgn="base" latinLnBrk="0" hangingPunct="1">
                        <a:lnSpc>
                          <a:spcPct val="100000"/>
                        </a:lnSpc>
                        <a:spcBef>
                          <a:spcPct val="20000"/>
                        </a:spcBef>
                        <a:spcAft>
                          <a:spcPct val="0"/>
                        </a:spcAft>
                        <a:buClrTx/>
                        <a:buSzTx/>
                        <a:buFontTx/>
                        <a:buNone/>
                      </a:pPr>
                      <a:r>
                        <a:rPr kumimoji="0" lang="en-US" altLang="fr-FR" sz="3100" b="0" i="0" u="none" strike="noStrike" cap="none" normalizeH="0" baseline="0" dirty="0">
                          <a:ln>
                            <a:noFill/>
                          </a:ln>
                          <a:solidFill>
                            <a:schemeClr val="tx2"/>
                          </a:solidFill>
                          <a:effectLst/>
                          <a:latin typeface="Times" pitchFamily="2" charset="0"/>
                          <a:ea typeface="MS PGothic" panose="020B0600070205080204" pitchFamily="34" charset="-128"/>
                        </a:rPr>
                        <a:t>Student ID</a:t>
                      </a:r>
                      <a:endParaRPr kumimoji="0" lang="en-US" altLang="fr-FR" sz="3100" b="0" i="0" u="none" strike="noStrike" cap="none" normalizeH="0" baseline="0" dirty="0">
                        <a:ln>
                          <a:noFill/>
                        </a:ln>
                        <a:solidFill>
                          <a:schemeClr val="tx2"/>
                        </a:solidFill>
                        <a:effectLst/>
                        <a:latin typeface="Times" pitchFamily="2" charset="0"/>
                        <a:ea typeface="MS PGothic" panose="020B0600070205080204" pitchFamily="34" charset="-128"/>
                      </a:endParaRPr>
                    </a:p>
                  </a:txBody>
                  <a:tcPr marL="315365" marR="315365" marT="44600" marB="44599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35305" rtl="0" eaLnBrk="1" fontAlgn="base" latinLnBrk="0" hangingPunct="1">
                        <a:lnSpc>
                          <a:spcPct val="100000"/>
                        </a:lnSpc>
                        <a:spcBef>
                          <a:spcPct val="20000"/>
                        </a:spcBef>
                        <a:spcAft>
                          <a:spcPct val="0"/>
                        </a:spcAft>
                        <a:buClrTx/>
                        <a:buSzTx/>
                        <a:buFontTx/>
                        <a:buNone/>
                        <a:defRPr/>
                      </a:pPr>
                      <a:r>
                        <a:rPr kumimoji="0" lang="en-US" altLang="fr-FR" sz="3100" b="0" i="0" u="none" strike="noStrike" cap="none" normalizeH="0" baseline="0">
                          <a:ln>
                            <a:noFill/>
                          </a:ln>
                          <a:solidFill>
                            <a:schemeClr val="tx2"/>
                          </a:solidFill>
                          <a:effectLst/>
                          <a:latin typeface="Times" pitchFamily="2" charset="0"/>
                          <a:ea typeface="MS PGothic" panose="020B0600070205080204" pitchFamily="34" charset="-128"/>
                        </a:rPr>
                        <a:t>22010044</a:t>
                      </a:r>
                      <a:endParaRPr kumimoji="0" lang="en-US" altLang="fr-FR" sz="3100" b="0" i="0" u="none" strike="noStrike" cap="none" normalizeH="0" baseline="0" dirty="0">
                        <a:ln>
                          <a:noFill/>
                        </a:ln>
                        <a:solidFill>
                          <a:schemeClr val="tx2"/>
                        </a:solidFill>
                        <a:effectLst/>
                        <a:latin typeface="Times" pitchFamily="2" charset="0"/>
                        <a:ea typeface="MS PGothic" panose="020B0600070205080204" pitchFamily="34" charset="-128"/>
                      </a:endParaRPr>
                    </a:p>
                  </a:txBody>
                  <a:tcPr marL="315365" marR="315365" marT="44600" marB="44599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4800">
                <a:tc>
                  <a:txBody>
                    <a:bodyPr/>
                    <a:lstStyle/>
                    <a:p>
                      <a:pPr marL="0" marR="0" lvl="0" indent="0" algn="ctr" defTabSz="535305" rtl="0" eaLnBrk="1" fontAlgn="base" latinLnBrk="0" hangingPunct="1">
                        <a:lnSpc>
                          <a:spcPct val="100000"/>
                        </a:lnSpc>
                        <a:spcBef>
                          <a:spcPct val="20000"/>
                        </a:spcBef>
                        <a:spcAft>
                          <a:spcPct val="0"/>
                        </a:spcAft>
                        <a:buClrTx/>
                        <a:buSzTx/>
                        <a:buFontTx/>
                        <a:buNone/>
                      </a:pPr>
                      <a:r>
                        <a:rPr kumimoji="0" lang="en-US" altLang="fr-FR" sz="3100" b="0" i="0" u="none" strike="noStrike" cap="none" normalizeH="0" baseline="0" dirty="0">
                          <a:ln>
                            <a:noFill/>
                          </a:ln>
                          <a:solidFill>
                            <a:schemeClr val="tx2"/>
                          </a:solidFill>
                          <a:effectLst/>
                          <a:latin typeface="Times" pitchFamily="2" charset="0"/>
                          <a:ea typeface="MS PGothic" panose="020B0600070205080204" pitchFamily="34" charset="-128"/>
                        </a:rPr>
                        <a:t>Email ID</a:t>
                      </a:r>
                      <a:endParaRPr kumimoji="0" lang="en-US" altLang="fr-FR" sz="3100" b="0" i="0" u="none" strike="noStrike" cap="none" normalizeH="0" baseline="0" dirty="0">
                        <a:ln>
                          <a:noFill/>
                        </a:ln>
                        <a:solidFill>
                          <a:schemeClr val="tx2"/>
                        </a:solidFill>
                        <a:effectLst/>
                        <a:latin typeface="Times" pitchFamily="2" charset="0"/>
                        <a:ea typeface="MS PGothic" panose="020B0600070205080204" pitchFamily="34" charset="-128"/>
                      </a:endParaRPr>
                    </a:p>
                  </a:txBody>
                  <a:tcPr marL="315365" marR="315365" marT="44600" marB="44599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35305" rtl="0" eaLnBrk="1" fontAlgn="base" latinLnBrk="0" hangingPunct="1">
                        <a:lnSpc>
                          <a:spcPct val="100000"/>
                        </a:lnSpc>
                        <a:spcBef>
                          <a:spcPct val="20000"/>
                        </a:spcBef>
                        <a:spcAft>
                          <a:spcPct val="0"/>
                        </a:spcAft>
                        <a:buClrTx/>
                        <a:buSzTx/>
                        <a:buFontTx/>
                        <a:buNone/>
                        <a:defRPr/>
                      </a:pPr>
                      <a:r>
                        <a:rPr kumimoji="0" lang="en-US" altLang="fr-FR" sz="2900" b="0" i="0" u="none" strike="noStrike" cap="none" normalizeH="0" baseline="0" dirty="0">
                          <a:ln>
                            <a:noFill/>
                          </a:ln>
                          <a:solidFill>
                            <a:schemeClr val="tx2"/>
                          </a:solidFill>
                          <a:effectLst/>
                          <a:latin typeface="Times" pitchFamily="2" charset="0"/>
                          <a:ea typeface="MS PGothic" panose="020B0600070205080204" pitchFamily="34" charset="-128"/>
                        </a:rPr>
                        <a:t>faisalzulfiqar1236@gmail.com</a:t>
                      </a:r>
                      <a:endParaRPr kumimoji="0" lang="en-US" altLang="fr-FR" sz="2900" b="0" i="0" u="none" strike="noStrike" cap="none" normalizeH="0" baseline="0" dirty="0">
                        <a:ln>
                          <a:noFill/>
                        </a:ln>
                        <a:solidFill>
                          <a:schemeClr val="tx2"/>
                        </a:solidFill>
                        <a:effectLst/>
                        <a:latin typeface="Times" pitchFamily="2" charset="0"/>
                        <a:ea typeface="MS PGothic" panose="020B0600070205080204" pitchFamily="34" charset="-128"/>
                      </a:endParaRPr>
                    </a:p>
                  </a:txBody>
                  <a:tcPr marL="315365" marR="315365" marT="44600" marB="44599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90" name="Text Box 474"/>
          <p:cNvSpPr txBox="1">
            <a:spLocks noChangeArrowheads="1"/>
          </p:cNvSpPr>
          <p:nvPr/>
        </p:nvSpPr>
        <p:spPr bwMode="auto">
          <a:xfrm>
            <a:off x="622790" y="20675317"/>
            <a:ext cx="9321800" cy="99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None/>
            </a:pPr>
            <a:r>
              <a:rPr lang="en-US" altLang="fr-FR" sz="2500" dirty="0">
                <a:latin typeface="Times" pitchFamily="2" charset="0"/>
                <a:cs typeface="Calibri" panose="020F0502020204030204" pitchFamily="34" charset="0"/>
              </a:rPr>
              <a:t>The Agricultural Land Use dataset from the World Bank provides information on the percentage of land used for agriculture (% of land area) for various countries around the world. The data is available from 1960 to 2020 and is obtained from the World Development Indicators (WDI) dataset. The data is compiled from various sources, including national statistical offices, United Nations agencies, and World Bank staff. </a:t>
            </a:r>
            <a:endParaRPr lang="en-US" altLang="fr-FR" sz="2500" dirty="0">
              <a:latin typeface="Times" pitchFamily="2" charset="0"/>
              <a:cs typeface="Calibri" panose="020F0502020204030204" pitchFamily="34" charset="0"/>
            </a:endParaRPr>
          </a:p>
          <a:p>
            <a:pPr algn="just" eaLnBrk="1" hangingPunct="1">
              <a:spcBef>
                <a:spcPct val="0"/>
              </a:spcBef>
              <a:buNone/>
            </a:pPr>
            <a:endParaRPr lang="en-US" altLang="fr-FR" sz="2500" dirty="0">
              <a:latin typeface="Times" pitchFamily="2" charset="0"/>
              <a:cs typeface="Calibri" panose="020F0502020204030204" pitchFamily="34" charset="0"/>
            </a:endParaRPr>
          </a:p>
          <a:p>
            <a:pPr algn="just" eaLnBrk="1" hangingPunct="1">
              <a:spcBef>
                <a:spcPct val="0"/>
              </a:spcBef>
              <a:buNone/>
            </a:pPr>
            <a:endParaRPr lang="en-US" altLang="fr-FR" sz="2500" dirty="0">
              <a:latin typeface="Times" pitchFamily="2" charset="0"/>
              <a:cs typeface="Calibri" panose="020F0502020204030204" pitchFamily="34" charset="0"/>
            </a:endParaRPr>
          </a:p>
          <a:p>
            <a:pPr algn="just" eaLnBrk="1" hangingPunct="1">
              <a:spcBef>
                <a:spcPct val="0"/>
              </a:spcBef>
              <a:buNone/>
            </a:pPr>
            <a:endParaRPr lang="en-US" altLang="fr-FR" sz="2500" dirty="0">
              <a:latin typeface="Times" pitchFamily="2" charset="0"/>
              <a:cs typeface="Calibri" panose="020F0502020204030204" pitchFamily="34" charset="0"/>
            </a:endParaRPr>
          </a:p>
          <a:p>
            <a:pPr algn="just" eaLnBrk="1" hangingPunct="1">
              <a:spcBef>
                <a:spcPct val="0"/>
              </a:spcBef>
              <a:buNone/>
            </a:pPr>
            <a:endParaRPr lang="en-US" altLang="fr-FR" sz="2500" dirty="0">
              <a:latin typeface="Times" pitchFamily="2" charset="0"/>
              <a:cs typeface="Calibri" panose="020F0502020204030204" pitchFamily="34" charset="0"/>
            </a:endParaRPr>
          </a:p>
          <a:p>
            <a:pPr algn="just" eaLnBrk="1" hangingPunct="1">
              <a:spcBef>
                <a:spcPct val="0"/>
              </a:spcBef>
              <a:buNone/>
            </a:pPr>
            <a:endParaRPr lang="en-US" altLang="fr-FR" sz="2500" dirty="0">
              <a:latin typeface="Times" pitchFamily="2" charset="0"/>
              <a:cs typeface="Calibri" panose="020F0502020204030204" pitchFamily="34" charset="0"/>
            </a:endParaRPr>
          </a:p>
          <a:p>
            <a:pPr algn="just" eaLnBrk="1" hangingPunct="1">
              <a:spcBef>
                <a:spcPct val="0"/>
              </a:spcBef>
              <a:buNone/>
            </a:pPr>
            <a:endParaRPr lang="en-US" altLang="fr-FR" sz="2500" dirty="0">
              <a:latin typeface="Times" pitchFamily="2" charset="0"/>
              <a:cs typeface="Calibri" panose="020F0502020204030204" pitchFamily="34" charset="0"/>
            </a:endParaRPr>
          </a:p>
          <a:p>
            <a:pPr algn="just" eaLnBrk="1" hangingPunct="1">
              <a:spcBef>
                <a:spcPct val="0"/>
              </a:spcBef>
              <a:buNone/>
            </a:pPr>
            <a:endParaRPr lang="en-US" altLang="fr-FR" sz="2500" dirty="0">
              <a:latin typeface="Times" pitchFamily="2" charset="0"/>
              <a:cs typeface="Calibri" panose="020F0502020204030204" pitchFamily="34" charset="0"/>
            </a:endParaRPr>
          </a:p>
          <a:p>
            <a:pPr algn="just" eaLnBrk="1" hangingPunct="1">
              <a:spcBef>
                <a:spcPct val="0"/>
              </a:spcBef>
              <a:buNone/>
            </a:pPr>
            <a:r>
              <a:rPr lang="en-US" altLang="fr-FR" sz="2500" dirty="0">
                <a:latin typeface="Times" pitchFamily="2" charset="0"/>
                <a:cs typeface="Calibri" panose="020F0502020204030204" pitchFamily="34" charset="0"/>
              </a:rPr>
              <a:t>The dataset contains 264 rows, one for each country in the dataset, and 62 columns, one for each year from 1960 to 2021. The mean value for the entire dataset is 36.086%, with a standard deviation of 20.304%. The minimum value is 0.000%, and the maximum value is 94.765%.</a:t>
            </a:r>
            <a:endParaRPr lang="en-US" altLang="fr-FR" sz="2500" dirty="0">
              <a:latin typeface="Times" pitchFamily="2" charset="0"/>
              <a:cs typeface="Calibri" panose="020F0502020204030204" pitchFamily="34" charset="0"/>
            </a:endParaRPr>
          </a:p>
          <a:p>
            <a:pPr algn="just" eaLnBrk="1" hangingPunct="1">
              <a:spcBef>
                <a:spcPct val="0"/>
              </a:spcBef>
              <a:buFontTx/>
              <a:buNone/>
            </a:pPr>
            <a:r>
              <a:rPr lang="en-US" altLang="fr-FR" sz="2500" dirty="0">
                <a:latin typeface="Times" pitchFamily="2" charset="0"/>
                <a:cs typeface="Calibri" panose="020F0502020204030204" pitchFamily="34" charset="0"/>
              </a:rPr>
              <a:t>The data is preprocessed by filling in missing values with zeros. The data is then scaled using the </a:t>
            </a:r>
            <a:r>
              <a:rPr lang="en-US" altLang="fr-FR" sz="2500" dirty="0" err="1">
                <a:latin typeface="Times" pitchFamily="2" charset="0"/>
                <a:cs typeface="Calibri" panose="020F0502020204030204" pitchFamily="34" charset="0"/>
              </a:rPr>
              <a:t>StandardScaler</a:t>
            </a:r>
            <a:r>
              <a:rPr lang="en-US" altLang="fr-FR" sz="2500" dirty="0">
                <a:latin typeface="Times" pitchFamily="2" charset="0"/>
                <a:cs typeface="Calibri" panose="020F0502020204030204" pitchFamily="34" charset="0"/>
              </a:rPr>
              <a:t> method from the scikit-learn library to ensure that the different features are on the same scale.</a:t>
            </a:r>
            <a:endParaRPr lang="en-US" altLang="fr-FR" sz="2500" dirty="0">
              <a:latin typeface="Times" pitchFamily="2" charset="0"/>
              <a:cs typeface="Calibri" panose="020F0502020204030204" pitchFamily="34" charset="0"/>
            </a:endParaRPr>
          </a:p>
        </p:txBody>
      </p:sp>
      <p:sp>
        <p:nvSpPr>
          <p:cNvPr id="5197" name="Text Box 500"/>
          <p:cNvSpPr txBox="1">
            <a:spLocks noChangeArrowheads="1"/>
          </p:cNvSpPr>
          <p:nvPr/>
        </p:nvSpPr>
        <p:spPr bwMode="auto">
          <a:xfrm>
            <a:off x="8302625" y="17517967"/>
            <a:ext cx="11271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fr-FR" sz="1300" dirty="0">
                <a:solidFill>
                  <a:srgbClr val="1BADCF"/>
                </a:solidFill>
                <a:latin typeface="Times" pitchFamily="2" charset="0"/>
                <a:cs typeface="Calibri" panose="020F0502020204030204" pitchFamily="34" charset="0"/>
              </a:rPr>
              <a:t>Figure 6</a:t>
            </a:r>
            <a:endParaRPr lang="en-US" altLang="fr-FR" sz="1300" dirty="0">
              <a:solidFill>
                <a:srgbClr val="1BADCF"/>
              </a:solidFill>
              <a:latin typeface="Times" pitchFamily="2" charset="0"/>
              <a:cs typeface="Calibri" panose="020F0502020204030204" pitchFamily="34" charset="0"/>
            </a:endParaRPr>
          </a:p>
        </p:txBody>
      </p:sp>
      <p:pic>
        <p:nvPicPr>
          <p:cNvPr id="5211" name="Picture 91"/>
          <p:cNvPicPr>
            <a:picLocks noChangeAspect="1" noChangeArrowheads="1"/>
          </p:cNvPicPr>
          <p:nvPr/>
        </p:nvPicPr>
        <p:blipFill rotWithShape="1">
          <a:blip r:embed="rId2">
            <a:extLst>
              <a:ext uri="{28A0092B-C50C-407E-A947-70E740481C1C}">
                <a14:useLocalDpi xmlns:a14="http://schemas.microsoft.com/office/drawing/2010/main" val="0"/>
              </a:ext>
            </a:extLst>
          </a:blip>
          <a:srcRect t="6207" r="48247" b="43246"/>
          <a:stretch>
            <a:fillRect/>
          </a:stretch>
        </p:blipFill>
        <p:spPr bwMode="auto">
          <a:xfrm>
            <a:off x="1238431" y="23661350"/>
            <a:ext cx="2698875" cy="2249387"/>
          </a:xfrm>
          <a:prstGeom prst="rect">
            <a:avLst/>
          </a:prstGeom>
          <a:noFill/>
          <a:extLst>
            <a:ext uri="{909E8E84-426E-40DD-AFC4-6F175D3DCCD1}">
              <a14:hiddenFill xmlns:a14="http://schemas.microsoft.com/office/drawing/2010/main">
                <a:solidFill>
                  <a:srgbClr val="FFFFFF"/>
                </a:solidFill>
              </a14:hiddenFill>
            </a:ext>
          </a:extLst>
        </p:spPr>
      </p:pic>
      <p:pic>
        <p:nvPicPr>
          <p:cNvPr id="5215" name="Picture 95"/>
          <p:cNvPicPr>
            <a:picLocks noChangeAspect="1" noChangeArrowheads="1"/>
          </p:cNvPicPr>
          <p:nvPr/>
        </p:nvPicPr>
        <p:blipFill rotWithShape="1">
          <a:blip r:embed="rId3">
            <a:extLst>
              <a:ext uri="{28A0092B-C50C-407E-A947-70E740481C1C}">
                <a14:useLocalDpi xmlns:a14="http://schemas.microsoft.com/office/drawing/2010/main" val="0"/>
              </a:ext>
            </a:extLst>
          </a:blip>
          <a:srcRect l="466" t="1" r="48374" b="46480"/>
          <a:stretch>
            <a:fillRect/>
          </a:stretch>
        </p:blipFill>
        <p:spPr bwMode="auto">
          <a:xfrm>
            <a:off x="4351909" y="24048072"/>
            <a:ext cx="2701913" cy="1888019"/>
          </a:xfrm>
          <a:prstGeom prst="rect">
            <a:avLst/>
          </a:prstGeom>
          <a:noFill/>
          <a:extLst>
            <a:ext uri="{909E8E84-426E-40DD-AFC4-6F175D3DCCD1}">
              <a14:hiddenFill xmlns:a14="http://schemas.microsoft.com/office/drawing/2010/main">
                <a:solidFill>
                  <a:srgbClr val="FFFFFF"/>
                </a:solidFill>
              </a14:hiddenFill>
            </a:ext>
          </a:extLst>
        </p:spPr>
      </p:pic>
      <p:pic>
        <p:nvPicPr>
          <p:cNvPr id="5217" name="Picture 97"/>
          <p:cNvPicPr>
            <a:picLocks noChangeAspect="1" noChangeArrowheads="1"/>
          </p:cNvPicPr>
          <p:nvPr/>
        </p:nvPicPr>
        <p:blipFill rotWithShape="1">
          <a:blip r:embed="rId4">
            <a:extLst>
              <a:ext uri="{28A0092B-C50C-407E-A947-70E740481C1C}">
                <a14:useLocalDpi xmlns:a14="http://schemas.microsoft.com/office/drawing/2010/main" val="0"/>
              </a:ext>
            </a:extLst>
          </a:blip>
          <a:srcRect l="1619" t="41098" r="54930" b="20797"/>
          <a:stretch>
            <a:fillRect/>
          </a:stretch>
        </p:blipFill>
        <p:spPr bwMode="auto">
          <a:xfrm>
            <a:off x="7468639" y="23817105"/>
            <a:ext cx="2317673" cy="20560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99" descr="An Energy Model for Visual Graph Clustering ( Long Paper ) | Semantic  Scholar"/>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l="61513" b="14432"/>
          <a:stretch>
            <a:fillRect/>
          </a:stretch>
        </p:blipFill>
        <p:spPr bwMode="auto">
          <a:xfrm rot="10800000">
            <a:off x="2647029" y="33704041"/>
            <a:ext cx="1819616" cy="19414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99" descr="An Energy Model for Visual Graph Clustering ( Long Paper ) | Semantic  Scholar"/>
          <p:cNvPicPr>
            <a:picLocks noChangeAspect="1" noChangeArrowheads="1"/>
          </p:cNvPicPr>
          <p:nvPr/>
        </p:nvPicPr>
        <p:blipFill rotWithShape="1">
          <a:blip r:embed="rId5">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l="1" r="54441" b="7055"/>
          <a:stretch>
            <a:fillRect/>
          </a:stretch>
        </p:blipFill>
        <p:spPr bwMode="auto">
          <a:xfrm rot="10800000">
            <a:off x="6403918" y="33816954"/>
            <a:ext cx="1900113" cy="1860349"/>
          </a:xfrm>
          <a:prstGeom prst="rect">
            <a:avLst/>
          </a:prstGeom>
          <a:noFill/>
          <a:extLst>
            <a:ext uri="{909E8E84-426E-40DD-AFC4-6F175D3DCCD1}">
              <a14:hiddenFill xmlns:a14="http://schemas.microsoft.com/office/drawing/2010/main">
                <a:solidFill>
                  <a:srgbClr val="FFFFFF"/>
                </a:solidFill>
              </a14:hiddenFill>
            </a:ext>
          </a:extLst>
        </p:spPr>
      </p:pic>
      <p:sp>
        <p:nvSpPr>
          <p:cNvPr id="5" name="Striped Right Arrow 4"/>
          <p:cNvSpPr/>
          <p:nvPr/>
        </p:nvSpPr>
        <p:spPr bwMode="auto">
          <a:xfrm>
            <a:off x="4588724" y="34476675"/>
            <a:ext cx="1693113" cy="555811"/>
          </a:xfrm>
          <a:prstGeom prst="stripedRightArrow">
            <a:avLst/>
          </a:prstGeom>
          <a:solidFill>
            <a:schemeClr val="tx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3600450" rtl="0" eaLnBrk="1" fontAlgn="base" latinLnBrk="0" hangingPunct="1">
              <a:lnSpc>
                <a:spcPct val="100000"/>
              </a:lnSpc>
              <a:spcBef>
                <a:spcPct val="0"/>
              </a:spcBef>
              <a:spcAft>
                <a:spcPct val="0"/>
              </a:spcAft>
              <a:buClrTx/>
              <a:buSzTx/>
              <a:buFontTx/>
              <a:buNone/>
            </a:pPr>
            <a:endParaRPr kumimoji="0" lang="en-US" sz="2400" i="0" u="none" strike="noStrike" normalizeH="0" baseline="0">
              <a:ln w="0"/>
              <a:effectLst>
                <a:outerShdw blurRad="38100" dist="19050" dir="2700000" algn="tl" rotWithShape="0">
                  <a:schemeClr val="dk1">
                    <a:alpha val="40000"/>
                  </a:schemeClr>
                </a:outerShdw>
              </a:effectLst>
              <a:latin typeface="Times" pitchFamily="2" charset="0"/>
              <a:cs typeface="Calibri" panose="020F0502020204030204" pitchFamily="34" charset="0"/>
            </a:endParaRPr>
          </a:p>
        </p:txBody>
      </p:sp>
      <p:sp>
        <p:nvSpPr>
          <p:cNvPr id="6" name="TextBox 5"/>
          <p:cNvSpPr txBox="1"/>
          <p:nvPr/>
        </p:nvSpPr>
        <p:spPr>
          <a:xfrm>
            <a:off x="2068874" y="35122958"/>
            <a:ext cx="1843319" cy="461665"/>
          </a:xfrm>
          <a:prstGeom prst="rect">
            <a:avLst/>
          </a:prstGeom>
          <a:noFill/>
        </p:spPr>
        <p:txBody>
          <a:bodyPr wrap="square" rtlCol="0">
            <a:spAutoFit/>
          </a:bodyPr>
          <a:lstStyle/>
          <a:p>
            <a:r>
              <a:rPr lang="en-US" dirty="0">
                <a:latin typeface="Times" pitchFamily="2" charset="0"/>
                <a:cs typeface="Calibri" panose="020F0502020204030204" pitchFamily="34" charset="0"/>
              </a:rPr>
              <a:t>Dataset</a:t>
            </a:r>
            <a:endParaRPr lang="en-US" dirty="0">
              <a:latin typeface="Times" pitchFamily="2" charset="0"/>
              <a:cs typeface="Calibri" panose="020F0502020204030204" pitchFamily="34" charset="0"/>
            </a:endParaRPr>
          </a:p>
        </p:txBody>
      </p:sp>
      <p:sp>
        <p:nvSpPr>
          <p:cNvPr id="7" name="TextBox 6"/>
          <p:cNvSpPr txBox="1"/>
          <p:nvPr/>
        </p:nvSpPr>
        <p:spPr>
          <a:xfrm>
            <a:off x="4588724" y="35148169"/>
            <a:ext cx="1843319" cy="461665"/>
          </a:xfrm>
          <a:prstGeom prst="rect">
            <a:avLst/>
          </a:prstGeom>
          <a:noFill/>
        </p:spPr>
        <p:txBody>
          <a:bodyPr wrap="square" rtlCol="0">
            <a:spAutoFit/>
          </a:bodyPr>
          <a:lstStyle/>
          <a:p>
            <a:r>
              <a:rPr lang="en-US" dirty="0">
                <a:latin typeface="Times" pitchFamily="2" charset="0"/>
                <a:cs typeface="Calibri" panose="020F0502020204030204" pitchFamily="34" charset="0"/>
              </a:rPr>
              <a:t>Clustering</a:t>
            </a:r>
            <a:endParaRPr lang="en-US" dirty="0">
              <a:latin typeface="Times" pitchFamily="2" charset="0"/>
              <a:cs typeface="Calibri" panose="020F0502020204030204" pitchFamily="34" charset="0"/>
            </a:endParaRPr>
          </a:p>
        </p:txBody>
      </p:sp>
      <p:sp>
        <p:nvSpPr>
          <p:cNvPr id="8" name="TextBox 7"/>
          <p:cNvSpPr txBox="1"/>
          <p:nvPr/>
        </p:nvSpPr>
        <p:spPr>
          <a:xfrm>
            <a:off x="8135597" y="34879216"/>
            <a:ext cx="1843319" cy="830997"/>
          </a:xfrm>
          <a:prstGeom prst="rect">
            <a:avLst/>
          </a:prstGeom>
          <a:noFill/>
        </p:spPr>
        <p:txBody>
          <a:bodyPr wrap="square" rtlCol="0">
            <a:spAutoFit/>
          </a:bodyPr>
          <a:lstStyle/>
          <a:p>
            <a:r>
              <a:rPr lang="en-US" dirty="0">
                <a:latin typeface="Times" pitchFamily="2" charset="0"/>
                <a:cs typeface="Calibri" panose="020F0502020204030204" pitchFamily="34" charset="0"/>
              </a:rPr>
              <a:t>Output</a:t>
            </a:r>
            <a:br>
              <a:rPr lang="en-US" dirty="0">
                <a:latin typeface="Times" pitchFamily="2" charset="0"/>
                <a:cs typeface="Calibri" panose="020F0502020204030204" pitchFamily="34" charset="0"/>
              </a:rPr>
            </a:br>
            <a:r>
              <a:rPr lang="en-US" dirty="0">
                <a:latin typeface="Times" pitchFamily="2" charset="0"/>
                <a:cs typeface="Calibri" panose="020F0502020204030204" pitchFamily="34" charset="0"/>
              </a:rPr>
              <a:t>Clusters</a:t>
            </a:r>
            <a:endParaRPr lang="en-US" dirty="0">
              <a:latin typeface="Times" pitchFamily="2" charset="0"/>
              <a:cs typeface="Calibri" panose="020F0502020204030204" pitchFamily="34" charset="0"/>
            </a:endParaRPr>
          </a:p>
        </p:txBody>
      </p:sp>
      <p:sp>
        <p:nvSpPr>
          <p:cNvPr id="9" name="Rectangle 8"/>
          <p:cNvSpPr/>
          <p:nvPr/>
        </p:nvSpPr>
        <p:spPr bwMode="auto">
          <a:xfrm>
            <a:off x="11147304" y="10163979"/>
            <a:ext cx="1576087" cy="75532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lstStyle/>
          <a:p>
            <a:pPr marL="0" marR="0" indent="0" algn="ctr" defTabSz="3600450" rtl="0" eaLnBrk="1" fontAlgn="base" latinLnBrk="0" hangingPunct="1">
              <a:lnSpc>
                <a:spcPct val="200000"/>
              </a:lnSpc>
              <a:spcBef>
                <a:spcPct val="0"/>
              </a:spcBef>
              <a:spcAft>
                <a:spcPct val="0"/>
              </a:spcAft>
              <a:buClrTx/>
              <a:buSzTx/>
              <a:buFontTx/>
              <a:buNone/>
            </a:pPr>
            <a:r>
              <a:rPr kumimoji="0" lang="en-US" sz="1800" b="0" i="0" u="none" strike="noStrike" cap="none" normalizeH="0" baseline="0" dirty="0">
                <a:ln>
                  <a:noFill/>
                </a:ln>
                <a:solidFill>
                  <a:schemeClr val="tx1"/>
                </a:solidFill>
                <a:effectLst/>
                <a:latin typeface="Times" pitchFamily="2" charset="0"/>
                <a:cs typeface="Calibri" panose="020F0502020204030204" pitchFamily="34" charset="0"/>
              </a:rPr>
              <a:t>Dataset</a:t>
            </a:r>
            <a:endParaRPr kumimoji="0" lang="en-US" sz="1800" b="0" i="0" u="none" strike="noStrike" cap="none" normalizeH="0" baseline="0" dirty="0">
              <a:ln>
                <a:noFill/>
              </a:ln>
              <a:solidFill>
                <a:schemeClr val="tx1"/>
              </a:solidFill>
              <a:effectLst/>
              <a:latin typeface="Times" pitchFamily="2" charset="0"/>
              <a:cs typeface="Calibri" panose="020F0502020204030204" pitchFamily="34" charset="0"/>
            </a:endParaRPr>
          </a:p>
        </p:txBody>
      </p:sp>
      <p:sp>
        <p:nvSpPr>
          <p:cNvPr id="10" name="Rectangle 9"/>
          <p:cNvSpPr/>
          <p:nvPr/>
        </p:nvSpPr>
        <p:spPr bwMode="auto">
          <a:xfrm>
            <a:off x="13553375" y="9673674"/>
            <a:ext cx="2457138" cy="169223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lstStyle/>
          <a:p>
            <a:pPr marL="0" marR="0" indent="0" algn="l" defTabSz="3600450" rtl="0" eaLnBrk="1" fontAlgn="base" latinLnBrk="0" hangingPunct="1">
              <a:lnSpc>
                <a:spcPct val="100000"/>
              </a:lnSpc>
              <a:spcBef>
                <a:spcPct val="0"/>
              </a:spcBef>
              <a:spcAft>
                <a:spcPct val="0"/>
              </a:spcAft>
              <a:buClrTx/>
              <a:buSzTx/>
              <a:buFontTx/>
              <a:buNone/>
            </a:pPr>
            <a:r>
              <a:rPr kumimoji="0" lang="en-US" sz="1800" b="0" i="0" u="none" strike="noStrike" cap="none" normalizeH="0" baseline="0" dirty="0">
                <a:ln>
                  <a:noFill/>
                </a:ln>
                <a:solidFill>
                  <a:schemeClr val="tx1"/>
                </a:solidFill>
                <a:effectLst/>
                <a:latin typeface="Times" pitchFamily="2" charset="0"/>
                <a:cs typeface="Calibri" panose="020F0502020204030204" pitchFamily="34" charset="0"/>
              </a:rPr>
              <a:t>Dataset Split</a:t>
            </a:r>
            <a:endParaRPr kumimoji="0" lang="en-US" sz="1800" b="0" i="0" u="none" strike="noStrike" cap="none" normalizeH="0" baseline="0" dirty="0">
              <a:ln>
                <a:noFill/>
              </a:ln>
              <a:solidFill>
                <a:schemeClr val="tx1"/>
              </a:solidFill>
              <a:effectLst/>
              <a:latin typeface="Times" pitchFamily="2" charset="0"/>
              <a:cs typeface="Calibri" panose="020F0502020204030204" pitchFamily="34" charset="0"/>
            </a:endParaRPr>
          </a:p>
          <a:p>
            <a:pPr marL="0" marR="0" indent="0" algn="l" defTabSz="360045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Times" pitchFamily="2" charset="0"/>
              <a:cs typeface="Calibri" panose="020F0502020204030204" pitchFamily="34" charset="0"/>
            </a:endParaRPr>
          </a:p>
        </p:txBody>
      </p:sp>
      <p:sp>
        <p:nvSpPr>
          <p:cNvPr id="11" name="Rectangle 10"/>
          <p:cNvSpPr/>
          <p:nvPr/>
        </p:nvSpPr>
        <p:spPr bwMode="auto">
          <a:xfrm>
            <a:off x="13788453" y="10163979"/>
            <a:ext cx="1880767" cy="37253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lstStyle/>
          <a:p>
            <a:pPr marL="0" marR="0" indent="0" algn="l" defTabSz="360045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pitchFamily="2" charset="0"/>
                <a:cs typeface="Calibri" panose="020F0502020204030204" pitchFamily="34" charset="0"/>
              </a:rPr>
              <a:t>Subset 1: </a:t>
            </a:r>
            <a:r>
              <a:rPr lang="en-US" altLang="fr-FR" sz="1600" dirty="0">
                <a:latin typeface="Times" pitchFamily="2" charset="0"/>
                <a:cs typeface="Calibri" panose="020F0502020204030204" pitchFamily="34" charset="0"/>
              </a:rPr>
              <a:t>1981-2000</a:t>
            </a:r>
            <a:endParaRPr kumimoji="0" lang="en-US" sz="1600" b="0" i="0" u="none" strike="noStrike" cap="none" normalizeH="0" baseline="0" dirty="0">
              <a:ln>
                <a:noFill/>
              </a:ln>
              <a:solidFill>
                <a:schemeClr val="tx1"/>
              </a:solidFill>
              <a:effectLst/>
              <a:latin typeface="Times" pitchFamily="2" charset="0"/>
              <a:cs typeface="Calibri" panose="020F0502020204030204" pitchFamily="34" charset="0"/>
            </a:endParaRPr>
          </a:p>
        </p:txBody>
      </p:sp>
      <p:sp>
        <p:nvSpPr>
          <p:cNvPr id="12" name="Rectangle 11"/>
          <p:cNvSpPr/>
          <p:nvPr/>
        </p:nvSpPr>
        <p:spPr bwMode="auto">
          <a:xfrm>
            <a:off x="13788453" y="10738124"/>
            <a:ext cx="1880767" cy="35934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lstStyle/>
          <a:p>
            <a:pPr marL="0" marR="0" indent="0" algn="l" defTabSz="360045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pitchFamily="2" charset="0"/>
                <a:cs typeface="Calibri" panose="020F0502020204030204" pitchFamily="34" charset="0"/>
              </a:rPr>
              <a:t>Subset 2: 2001-2021</a:t>
            </a:r>
            <a:endParaRPr kumimoji="0" lang="en-US" sz="1600" b="0" i="0" u="none" strike="noStrike" cap="none" normalizeH="0" baseline="0" dirty="0">
              <a:ln>
                <a:noFill/>
              </a:ln>
              <a:solidFill>
                <a:schemeClr val="tx1"/>
              </a:solidFill>
              <a:effectLst/>
              <a:latin typeface="Times" pitchFamily="2" charset="0"/>
              <a:cs typeface="Calibri" panose="020F0502020204030204" pitchFamily="34" charset="0"/>
            </a:endParaRPr>
          </a:p>
        </p:txBody>
      </p:sp>
      <p:sp>
        <p:nvSpPr>
          <p:cNvPr id="13" name="Rectangle 12"/>
          <p:cNvSpPr/>
          <p:nvPr/>
        </p:nvSpPr>
        <p:spPr bwMode="auto">
          <a:xfrm>
            <a:off x="16765442" y="9910920"/>
            <a:ext cx="1753950" cy="121774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lstStyle/>
          <a:p>
            <a:pPr algn="ctr" defTabSz="3600450" eaLnBrk="1" hangingPunct="1"/>
            <a:endParaRPr kumimoji="0" lang="en-US" sz="1050" b="0" i="0" u="none" strike="noStrike" cap="none" normalizeH="0" baseline="0" dirty="0">
              <a:ln>
                <a:noFill/>
              </a:ln>
              <a:solidFill>
                <a:schemeClr val="tx1"/>
              </a:solidFill>
              <a:effectLst/>
              <a:latin typeface="Times" pitchFamily="2" charset="0"/>
              <a:cs typeface="Calibri" panose="020F0502020204030204" pitchFamily="34" charset="0"/>
            </a:endParaRPr>
          </a:p>
          <a:p>
            <a:pPr algn="ctr" defTabSz="3600450" eaLnBrk="1" hangingPunct="1"/>
            <a:r>
              <a:rPr kumimoji="0" lang="en-US" sz="1800" b="0" i="0" u="none" strike="noStrike" cap="none" normalizeH="0" baseline="0" dirty="0">
                <a:ln>
                  <a:noFill/>
                </a:ln>
                <a:solidFill>
                  <a:schemeClr val="tx1"/>
                </a:solidFill>
                <a:effectLst/>
                <a:latin typeface="Times" pitchFamily="2" charset="0"/>
                <a:cs typeface="Calibri" panose="020F0502020204030204" pitchFamily="34" charset="0"/>
              </a:rPr>
              <a:t>Dataset Scaling through </a:t>
            </a:r>
            <a:r>
              <a:rPr lang="en-US" sz="1800" dirty="0">
                <a:latin typeface="Times" pitchFamily="2" charset="0"/>
                <a:cs typeface="Calibri" panose="020F0502020204030204" pitchFamily="34" charset="0"/>
              </a:rPr>
              <a:t>S</a:t>
            </a:r>
            <a:r>
              <a:rPr kumimoji="0" lang="en-US" sz="1800" b="0" i="0" u="none" strike="noStrike" cap="none" normalizeH="0" baseline="0" dirty="0">
                <a:ln>
                  <a:noFill/>
                </a:ln>
                <a:solidFill>
                  <a:schemeClr val="tx1"/>
                </a:solidFill>
                <a:effectLst/>
                <a:latin typeface="Times" pitchFamily="2" charset="0"/>
                <a:cs typeface="Calibri" panose="020F0502020204030204" pitchFamily="34" charset="0"/>
              </a:rPr>
              <a:t>tandardization</a:t>
            </a:r>
            <a:endParaRPr kumimoji="0" lang="en-US" sz="1800" b="0" i="0" u="none" strike="noStrike" cap="none" normalizeH="0" baseline="0" dirty="0">
              <a:ln>
                <a:noFill/>
              </a:ln>
              <a:solidFill>
                <a:schemeClr val="tx1"/>
              </a:solidFill>
              <a:effectLst/>
              <a:latin typeface="Times" pitchFamily="2" charset="0"/>
              <a:cs typeface="Calibri" panose="020F0502020204030204" pitchFamily="34" charset="0"/>
            </a:endParaRPr>
          </a:p>
          <a:p>
            <a:pPr marL="0" marR="0" indent="0" algn="l" defTabSz="360045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Times" pitchFamily="2" charset="0"/>
              <a:cs typeface="Calibri" panose="020F0502020204030204" pitchFamily="34" charset="0"/>
            </a:endParaRPr>
          </a:p>
        </p:txBody>
      </p:sp>
      <p:sp>
        <p:nvSpPr>
          <p:cNvPr id="16" name="Rectangle 15"/>
          <p:cNvSpPr/>
          <p:nvPr/>
        </p:nvSpPr>
        <p:spPr bwMode="auto">
          <a:xfrm>
            <a:off x="10899775" y="16285990"/>
            <a:ext cx="1818175" cy="89868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lstStyle/>
          <a:p>
            <a:pPr marL="0" marR="0" indent="0" algn="ctr" defTabSz="360045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Times" pitchFamily="2" charset="0"/>
                <a:cs typeface="Calibri" panose="020F0502020204030204" pitchFamily="34" charset="0"/>
              </a:rPr>
              <a:t>Preprocessed Dataset</a:t>
            </a:r>
            <a:endParaRPr kumimoji="0" lang="en-US" sz="2400" b="0" i="0" u="none" strike="noStrike" cap="none" normalizeH="0" baseline="0" dirty="0">
              <a:ln>
                <a:noFill/>
              </a:ln>
              <a:solidFill>
                <a:schemeClr val="tx1"/>
              </a:solidFill>
              <a:effectLst/>
              <a:latin typeface="Times" pitchFamily="2" charset="0"/>
              <a:cs typeface="Calibri" panose="020F0502020204030204" pitchFamily="34" charset="0"/>
            </a:endParaRPr>
          </a:p>
        </p:txBody>
      </p:sp>
      <p:sp>
        <p:nvSpPr>
          <p:cNvPr id="17" name="Rectangle 16"/>
          <p:cNvSpPr/>
          <p:nvPr/>
        </p:nvSpPr>
        <p:spPr bwMode="auto">
          <a:xfrm>
            <a:off x="13781088" y="15367753"/>
            <a:ext cx="1530032" cy="88598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lstStyle/>
          <a:p>
            <a:pPr marL="0" marR="0" indent="0" algn="ctr" defTabSz="360045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Times" pitchFamily="2" charset="0"/>
                <a:cs typeface="Calibri" panose="020F0502020204030204" pitchFamily="34" charset="0"/>
              </a:rPr>
              <a:t>K</a:t>
            </a:r>
            <a:r>
              <a:rPr kumimoji="0" lang="en-US" sz="2400" b="0" i="0" u="none" strike="noStrike" cap="none" normalizeH="0" baseline="0" dirty="0">
                <a:ln>
                  <a:noFill/>
                </a:ln>
                <a:solidFill>
                  <a:schemeClr val="tx1"/>
                </a:solidFill>
                <a:effectLst/>
                <a:latin typeface="Times" pitchFamily="2" charset="0"/>
                <a:cs typeface="Calibri" panose="020F0502020204030204" pitchFamily="34" charset="0"/>
              </a:rPr>
              <a:t>m</a:t>
            </a:r>
            <a:r>
              <a:rPr kumimoji="0" lang="en-US" sz="2400" b="0" i="0" u="none" strike="noStrike" cap="none" normalizeH="0" baseline="0" dirty="0">
                <a:ln>
                  <a:noFill/>
                </a:ln>
                <a:solidFill>
                  <a:schemeClr val="tx1"/>
                </a:solidFill>
                <a:effectLst/>
                <a:latin typeface="Times" pitchFamily="2" charset="0"/>
                <a:cs typeface="Calibri" panose="020F0502020204030204" pitchFamily="34" charset="0"/>
              </a:rPr>
              <a:t>eans Clustering</a:t>
            </a:r>
            <a:endParaRPr kumimoji="0" lang="en-US" sz="2400" b="0" i="0" u="none" strike="noStrike" cap="none" normalizeH="0" baseline="0" dirty="0">
              <a:ln>
                <a:noFill/>
              </a:ln>
              <a:solidFill>
                <a:schemeClr val="tx1"/>
              </a:solidFill>
              <a:effectLst/>
              <a:latin typeface="Times" pitchFamily="2" charset="0"/>
              <a:cs typeface="Calibri" panose="020F0502020204030204" pitchFamily="34" charset="0"/>
            </a:endParaRPr>
          </a:p>
        </p:txBody>
      </p:sp>
      <p:sp>
        <p:nvSpPr>
          <p:cNvPr id="18" name="Rectangle 17"/>
          <p:cNvSpPr/>
          <p:nvPr/>
        </p:nvSpPr>
        <p:spPr bwMode="auto">
          <a:xfrm>
            <a:off x="13769228" y="16390117"/>
            <a:ext cx="2233518" cy="94218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lstStyle/>
          <a:p>
            <a:pPr marL="0" marR="0" indent="0" algn="ctr" defTabSz="3600450" rtl="0" eaLnBrk="1" fontAlgn="base" latinLnBrk="0" hangingPunct="1">
              <a:lnSpc>
                <a:spcPct val="100000"/>
              </a:lnSpc>
              <a:spcBef>
                <a:spcPct val="0"/>
              </a:spcBef>
              <a:spcAft>
                <a:spcPct val="0"/>
              </a:spcAft>
              <a:buClrTx/>
              <a:buSzTx/>
              <a:buFontTx/>
              <a:buNone/>
            </a:pPr>
            <a:r>
              <a:rPr lang="en-US" altLang="fr-FR" sz="2400" dirty="0">
                <a:latin typeface="Times" pitchFamily="2" charset="0"/>
                <a:cs typeface="Calibri" panose="020F0502020204030204" pitchFamily="34" charset="0"/>
              </a:rPr>
              <a:t>Agglomerative Clustering</a:t>
            </a:r>
            <a:endParaRPr kumimoji="0" lang="en-US" sz="2400" b="0" i="0" u="none" strike="noStrike" cap="none" normalizeH="0" baseline="0" dirty="0">
              <a:ln>
                <a:noFill/>
              </a:ln>
              <a:solidFill>
                <a:schemeClr val="tx1"/>
              </a:solidFill>
              <a:effectLst/>
              <a:latin typeface="Times" pitchFamily="2" charset="0"/>
              <a:cs typeface="Calibri" panose="020F0502020204030204" pitchFamily="34" charset="0"/>
            </a:endParaRPr>
          </a:p>
        </p:txBody>
      </p:sp>
      <p:sp>
        <p:nvSpPr>
          <p:cNvPr id="19" name="Rectangle 18"/>
          <p:cNvSpPr/>
          <p:nvPr/>
        </p:nvSpPr>
        <p:spPr bwMode="auto">
          <a:xfrm>
            <a:off x="13781088" y="17425363"/>
            <a:ext cx="1530032" cy="89446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lstStyle/>
          <a:p>
            <a:pPr marL="0" marR="0" indent="0" algn="ctr" defTabSz="3600450" rtl="0" eaLnBrk="1" fontAlgn="base" latinLnBrk="0" hangingPunct="1">
              <a:lnSpc>
                <a:spcPct val="100000"/>
              </a:lnSpc>
              <a:spcBef>
                <a:spcPct val="0"/>
              </a:spcBef>
              <a:spcAft>
                <a:spcPct val="0"/>
              </a:spcAft>
              <a:buClrTx/>
              <a:buSzTx/>
              <a:buFontTx/>
              <a:buNone/>
            </a:pPr>
            <a:r>
              <a:rPr lang="en-US" altLang="fr-FR" sz="2400" dirty="0">
                <a:latin typeface="Times" pitchFamily="2" charset="0"/>
                <a:cs typeface="Calibri" panose="020F0502020204030204" pitchFamily="34" charset="0"/>
              </a:rPr>
              <a:t>DBSCAN</a:t>
            </a:r>
            <a:r>
              <a:rPr kumimoji="0" lang="en-US" sz="2400" b="0" i="0" u="none" strike="noStrike" cap="none" normalizeH="0" baseline="0" dirty="0">
                <a:ln>
                  <a:noFill/>
                </a:ln>
                <a:solidFill>
                  <a:schemeClr val="tx1"/>
                </a:solidFill>
                <a:effectLst/>
                <a:latin typeface="Times" pitchFamily="2" charset="0"/>
                <a:cs typeface="Calibri" panose="020F0502020204030204" pitchFamily="34" charset="0"/>
              </a:rPr>
              <a:t> Clustering</a:t>
            </a:r>
            <a:endParaRPr kumimoji="0" lang="en-US" sz="2400" b="0" i="0" u="none" strike="noStrike" cap="none" normalizeH="0" baseline="0" dirty="0">
              <a:ln>
                <a:noFill/>
              </a:ln>
              <a:solidFill>
                <a:schemeClr val="tx1"/>
              </a:solidFill>
              <a:effectLst/>
              <a:latin typeface="Times" pitchFamily="2" charset="0"/>
              <a:cs typeface="Calibri" panose="020F0502020204030204" pitchFamily="34" charset="0"/>
            </a:endParaRPr>
          </a:p>
        </p:txBody>
      </p:sp>
      <p:sp>
        <p:nvSpPr>
          <p:cNvPr id="20" name="Oval 19"/>
          <p:cNvSpPr/>
          <p:nvPr/>
        </p:nvSpPr>
        <p:spPr bwMode="auto">
          <a:xfrm>
            <a:off x="16850641" y="15941725"/>
            <a:ext cx="2029611" cy="1679800"/>
          </a:xfrm>
          <a:prstGeom prst="ellipse">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lstStyle/>
          <a:p>
            <a:pPr marL="0" marR="0" indent="0" algn="l" defTabSz="3600450" rtl="0" eaLnBrk="1" fontAlgn="base" latinLnBrk="0" hangingPunct="1">
              <a:lnSpc>
                <a:spcPct val="100000"/>
              </a:lnSpc>
              <a:spcBef>
                <a:spcPct val="0"/>
              </a:spcBef>
              <a:spcAft>
                <a:spcPct val="0"/>
              </a:spcAft>
              <a:buClrTx/>
              <a:buSzTx/>
              <a:buFontTx/>
              <a:buNone/>
            </a:pPr>
            <a:endParaRPr kumimoji="0" lang="en-US" sz="2400" b="0" i="0" u="none" strike="noStrike" cap="none" normalizeH="0" baseline="0" dirty="0">
              <a:ln>
                <a:noFill/>
              </a:ln>
              <a:solidFill>
                <a:schemeClr val="tx1"/>
              </a:solidFill>
              <a:effectLst/>
              <a:latin typeface="Times" pitchFamily="2" charset="0"/>
              <a:cs typeface="Calibri" panose="020F0502020204030204" pitchFamily="34" charset="0"/>
            </a:endParaRPr>
          </a:p>
        </p:txBody>
      </p:sp>
      <p:pic>
        <p:nvPicPr>
          <p:cNvPr id="5221" name="Picture 101" descr="Cluster analysis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1251" y="16084146"/>
            <a:ext cx="2068177" cy="138395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Elbow Connector 23"/>
          <p:cNvCxnSpPr>
            <a:stCxn id="16" idx="3"/>
            <a:endCxn id="17" idx="1"/>
          </p:cNvCxnSpPr>
          <p:nvPr/>
        </p:nvCxnSpPr>
        <p:spPr bwMode="auto">
          <a:xfrm flipV="1">
            <a:off x="12717950" y="15810745"/>
            <a:ext cx="1063138" cy="92458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26" name="Elbow Connector 25"/>
          <p:cNvCxnSpPr>
            <a:endCxn id="18" idx="1"/>
          </p:cNvCxnSpPr>
          <p:nvPr/>
        </p:nvCxnSpPr>
        <p:spPr bwMode="auto">
          <a:xfrm>
            <a:off x="12670325" y="16861208"/>
            <a:ext cx="1098903" cy="12700"/>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8" name="Elbow Connector 27"/>
          <p:cNvCxnSpPr>
            <a:endCxn id="19" idx="1"/>
          </p:cNvCxnSpPr>
          <p:nvPr/>
        </p:nvCxnSpPr>
        <p:spPr bwMode="auto">
          <a:xfrm>
            <a:off x="12717952" y="16973916"/>
            <a:ext cx="1063136" cy="898678"/>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30" name="Elbow Connector 29"/>
          <p:cNvCxnSpPr/>
          <p:nvPr/>
        </p:nvCxnSpPr>
        <p:spPr bwMode="auto">
          <a:xfrm>
            <a:off x="15311120" y="15832261"/>
            <a:ext cx="1539521" cy="92458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32" name="Elbow Connector 31"/>
          <p:cNvCxnSpPr>
            <a:stCxn id="18" idx="3"/>
          </p:cNvCxnSpPr>
          <p:nvPr/>
        </p:nvCxnSpPr>
        <p:spPr bwMode="auto">
          <a:xfrm>
            <a:off x="16002746" y="16861208"/>
            <a:ext cx="847895" cy="45692"/>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34" name="Elbow Connector 33"/>
          <p:cNvCxnSpPr>
            <a:stCxn id="19" idx="3"/>
          </p:cNvCxnSpPr>
          <p:nvPr/>
        </p:nvCxnSpPr>
        <p:spPr bwMode="auto">
          <a:xfrm flipV="1">
            <a:off x="15311120" y="17023425"/>
            <a:ext cx="1539521" cy="849169"/>
          </a:xfrm>
          <a:prstGeom prst="bentConnector3">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42" name="Table 41"/>
          <p:cNvGraphicFramePr>
            <a:graphicFrameLocks noGrp="1"/>
          </p:cNvGraphicFramePr>
          <p:nvPr/>
        </p:nvGraphicFramePr>
        <p:xfrm>
          <a:off x="11147305" y="22814602"/>
          <a:ext cx="7969885" cy="2320026"/>
        </p:xfrm>
        <a:graphic>
          <a:graphicData uri="http://schemas.openxmlformats.org/drawingml/2006/table">
            <a:tbl>
              <a:tblPr/>
              <a:tblGrid>
                <a:gridCol w="1587595"/>
                <a:gridCol w="3121077"/>
                <a:gridCol w="3261213"/>
              </a:tblGrid>
              <a:tr h="773342">
                <a:tc>
                  <a:txBody>
                    <a:bodyPr/>
                    <a:lstStyle/>
                    <a:p>
                      <a:pPr fontAlgn="b"/>
                      <a:endParaRPr lang="en-US" sz="2000" b="1" dirty="0">
                        <a:solidFill>
                          <a:schemeClr val="bg1"/>
                        </a:solidFill>
                        <a:effectLs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fontAlgn="b"/>
                      <a:r>
                        <a:rPr lang="en-US" sz="2000" b="1" dirty="0">
                          <a:solidFill>
                            <a:schemeClr val="bg1"/>
                          </a:solidFill>
                          <a:effectLst/>
                        </a:rPr>
                        <a:t>K-means (1981-2000)</a:t>
                      </a:r>
                      <a:endParaRPr lang="en-US" sz="2000" b="1" dirty="0">
                        <a:solidFill>
                          <a:schemeClr val="bg1"/>
                        </a:solidFill>
                        <a:effectLst/>
                      </a:endParaRPr>
                    </a:p>
                  </a:txBody>
                  <a:tcPr anchor="b">
                    <a:lnL w="12700" cap="flat" cmpd="sng" algn="ctr">
                      <a:solidFill>
                        <a:schemeClr val="tx1"/>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1"/>
                    </a:solidFill>
                  </a:tcPr>
                </a:tc>
                <a:tc>
                  <a:txBody>
                    <a:bodyPr/>
                    <a:lstStyle/>
                    <a:p>
                      <a:pPr fontAlgn="b"/>
                      <a:r>
                        <a:rPr lang="en-US" sz="2000" b="1" dirty="0">
                          <a:solidFill>
                            <a:schemeClr val="bg1"/>
                          </a:solidFill>
                          <a:effectLst/>
                        </a:rPr>
                        <a:t>K-means (2001-2021)</a:t>
                      </a:r>
                      <a:endParaRPr lang="en-US" sz="2000" b="1" dirty="0">
                        <a:solidFill>
                          <a:schemeClr val="bg1"/>
                        </a:solidFill>
                        <a:effectLst/>
                      </a:endParaRP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1"/>
                    </a:solidFill>
                  </a:tcPr>
                </a:tc>
              </a:tr>
              <a:tr h="773342">
                <a:tc>
                  <a:txBody>
                    <a:bodyPr/>
                    <a:lstStyle/>
                    <a:p>
                      <a:pPr fontAlgn="base"/>
                      <a:r>
                        <a:rPr lang="en-US" sz="2000" dirty="0">
                          <a:effectLst/>
                        </a:rPr>
                        <a:t>WCSS</a:t>
                      </a:r>
                      <a:endParaRPr lang="en-US" sz="20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000" dirty="0">
                          <a:effectLst/>
                        </a:rPr>
                        <a:t>365956.4273683884</a:t>
                      </a:r>
                      <a:endParaRPr lang="en-US" sz="20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2000" dirty="0">
                          <a:effectLst/>
                        </a:rPr>
                        <a:t>332891.7360758913</a:t>
                      </a:r>
                      <a:endParaRPr lang="en-US" sz="20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773342">
                <a:tc>
                  <a:txBody>
                    <a:bodyPr/>
                    <a:lstStyle/>
                    <a:p>
                      <a:pPr fontAlgn="base"/>
                      <a:r>
                        <a:rPr lang="en-US" sz="2000" dirty="0">
                          <a:effectLst/>
                        </a:rPr>
                        <a:t>Silhouette</a:t>
                      </a:r>
                      <a:endParaRPr lang="en-US" sz="20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2000" dirty="0">
                          <a:effectLst/>
                        </a:rPr>
                        <a:t>0.5696678752499178</a:t>
                      </a:r>
                      <a:endParaRPr lang="en-US" sz="20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2000" dirty="0">
                          <a:effectLst/>
                        </a:rPr>
                        <a:t>0.5815792454</a:t>
                      </a:r>
                      <a:r>
                        <a:rPr lang="en-US" sz="1800" b="0" i="0" u="none" strike="noStrike" kern="1200" dirty="0">
                          <a:solidFill>
                            <a:schemeClr val="tx1"/>
                          </a:solidFill>
                          <a:effectLst/>
                          <a:latin typeface="+mn-lt"/>
                          <a:ea typeface="+mn-ea"/>
                          <a:cs typeface="+mn-cs"/>
                        </a:rPr>
                        <a:t>499045</a:t>
                      </a:r>
                      <a:endParaRPr lang="en-US" sz="20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bl>
          </a:graphicData>
        </a:graphic>
      </p:graphicFrame>
      <p:sp>
        <p:nvSpPr>
          <p:cNvPr id="43" name="Rectangle 103"/>
          <p:cNvSpPr>
            <a:spLocks noChangeArrowheads="1"/>
          </p:cNvSpPr>
          <p:nvPr/>
        </p:nvSpPr>
        <p:spPr bwMode="auto">
          <a:xfrm>
            <a:off x="2522538" y="22820482"/>
            <a:ext cx="308815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D1D5DB"/>
                </a:solidFill>
                <a:effectLst/>
                <a:latin typeface="Times" pitchFamily="2" charset="0"/>
                <a:cs typeface="Calibri" panose="020F0502020204030204" pitchFamily="34" charset="0"/>
              </a:rPr>
              <a:t>Table 1: K-means and Silhouette Score Results</a:t>
            </a:r>
            <a:endParaRPr kumimoji="0" lang="en-US" altLang="en-US" sz="2600" b="0" i="0" u="none" strike="noStrike" cap="none" normalizeH="0" baseline="0" dirty="0">
              <a:ln>
                <a:noFill/>
              </a:ln>
              <a:solidFill>
                <a:schemeClr val="tx1"/>
              </a:solidFill>
              <a:effectLst/>
              <a:latin typeface="Times" pitchFamily="2"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400" b="0" i="0" u="none" strike="noStrike" cap="none" normalizeH="0" baseline="0" dirty="0">
                <a:ln>
                  <a:noFill/>
                </a:ln>
                <a:solidFill>
                  <a:schemeClr val="tx1"/>
                </a:solidFill>
                <a:effectLst/>
                <a:latin typeface="Times" pitchFamily="2" charset="0"/>
                <a:cs typeface="Calibri" panose="020F0502020204030204" pitchFamily="34" charset="0"/>
              </a:rPr>
            </a:br>
            <a:endParaRPr kumimoji="0" lang="en-US" altLang="en-US" sz="2400" b="0" i="0" u="none" strike="noStrike" cap="none" normalizeH="0" baseline="0" dirty="0">
              <a:ln>
                <a:noFill/>
              </a:ln>
              <a:solidFill>
                <a:schemeClr val="tx1"/>
              </a:solidFill>
              <a:effectLst/>
              <a:latin typeface="Times" pitchFamily="2" charset="0"/>
              <a:cs typeface="Calibri" panose="020F0502020204030204" pitchFamily="34" charset="0"/>
            </a:endParaRPr>
          </a:p>
        </p:txBody>
      </p:sp>
      <p:graphicFrame>
        <p:nvGraphicFramePr>
          <p:cNvPr id="44" name="Table 43"/>
          <p:cNvGraphicFramePr>
            <a:graphicFrameLocks noGrp="1"/>
          </p:cNvGraphicFramePr>
          <p:nvPr/>
        </p:nvGraphicFramePr>
        <p:xfrm>
          <a:off x="10855198" y="33343364"/>
          <a:ext cx="8261990" cy="2103905"/>
        </p:xfrm>
        <a:graphic>
          <a:graphicData uri="http://schemas.openxmlformats.org/drawingml/2006/table">
            <a:tbl>
              <a:tblPr/>
              <a:tblGrid>
                <a:gridCol w="1412828"/>
                <a:gridCol w="1687802"/>
                <a:gridCol w="1644276"/>
                <a:gridCol w="1720834"/>
                <a:gridCol w="1796250"/>
              </a:tblGrid>
              <a:tr h="1302433">
                <a:tc>
                  <a:txBody>
                    <a:bodyPr/>
                    <a:lstStyle/>
                    <a:p>
                      <a:pPr fontAlgn="b"/>
                      <a:endParaRPr lang="en-US" sz="2000" b="1" dirty="0">
                        <a:solidFill>
                          <a:schemeClr val="bg1"/>
                        </a:solidFill>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1"/>
                    </a:solidFill>
                  </a:tcPr>
                </a:tc>
                <a:tc>
                  <a:txBody>
                    <a:bodyPr/>
                    <a:lstStyle/>
                    <a:p>
                      <a:pPr fontAlgn="b"/>
                      <a:r>
                        <a:rPr lang="en-US" sz="2000" b="1" dirty="0">
                          <a:solidFill>
                            <a:schemeClr val="bg1"/>
                          </a:solidFill>
                          <a:effectLst/>
                        </a:rPr>
                        <a:t>Hierarchical (1981-2000)</a:t>
                      </a:r>
                      <a:endParaRPr lang="en-US" sz="2000" b="1" dirty="0">
                        <a:solidFill>
                          <a:schemeClr val="bg1"/>
                        </a:solidFill>
                        <a:effectLst/>
                      </a:endParaRPr>
                    </a:p>
                  </a:txBody>
                  <a:tcPr anchor="ctr">
                    <a:lnL w="9525" cap="flat" cmpd="sng" algn="ctr">
                      <a:solidFill>
                        <a:srgbClr val="D9D9E3"/>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1"/>
                    </a:solidFill>
                  </a:tcPr>
                </a:tc>
                <a:tc>
                  <a:txBody>
                    <a:bodyPr/>
                    <a:lstStyle/>
                    <a:p>
                      <a:pPr fontAlgn="b"/>
                      <a:r>
                        <a:rPr lang="en-US" sz="2000" b="1" dirty="0">
                          <a:solidFill>
                            <a:schemeClr val="bg1"/>
                          </a:solidFill>
                          <a:effectLst/>
                        </a:rPr>
                        <a:t>Hierarchical (2001-2021)</a:t>
                      </a:r>
                      <a:endParaRPr lang="en-US" sz="2000" b="1" dirty="0">
                        <a:solidFill>
                          <a:schemeClr val="bg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fontAlgn="b"/>
                      <a:r>
                        <a:rPr lang="en-US" sz="2000" b="1" dirty="0">
                          <a:solidFill>
                            <a:schemeClr val="bg1"/>
                          </a:solidFill>
                          <a:effectLst/>
                        </a:rPr>
                        <a:t>DBSCAN (1981-2000)</a:t>
                      </a:r>
                      <a:endParaRPr lang="en-US" sz="2000" b="1" dirty="0">
                        <a:solidFill>
                          <a:schemeClr val="bg1"/>
                        </a:solidFill>
                        <a:effectLst/>
                      </a:endParaRPr>
                    </a:p>
                  </a:txBody>
                  <a:tcPr anchor="ctr">
                    <a:lnL w="12700" cap="flat" cmpd="sng" algn="ctr">
                      <a:solidFill>
                        <a:schemeClr val="tx1"/>
                      </a:solidFill>
                      <a:prstDash val="solid"/>
                      <a:round/>
                      <a:headEnd type="none" w="med" len="med"/>
                      <a:tailEnd type="none" w="med" len="med"/>
                    </a:lnL>
                    <a:lnR w="9525" cap="flat" cmpd="sng" algn="ctr">
                      <a:solidFill>
                        <a:srgbClr val="D9D9E3"/>
                      </a:solidFill>
                      <a:prstDash val="solid"/>
                      <a:round/>
                      <a:headEnd type="none" w="med" len="med"/>
                      <a:tailEnd type="none" w="med" len="med"/>
                    </a:lnR>
                    <a:lnB w="12700" cap="flat" cmpd="sng" algn="ctr">
                      <a:solidFill>
                        <a:srgbClr val="D9D9E3"/>
                      </a:solidFill>
                      <a:prstDash val="solid"/>
                      <a:round/>
                      <a:headEnd type="none" w="med" len="med"/>
                      <a:tailEnd type="none" w="med" len="med"/>
                    </a:lnB>
                    <a:solidFill>
                      <a:schemeClr val="tx1"/>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defRPr/>
                      </a:pPr>
                      <a:r>
                        <a:rPr lang="en-US" sz="2000" b="1" dirty="0">
                          <a:solidFill>
                            <a:schemeClr val="bg1"/>
                          </a:solidFill>
                          <a:effectLst/>
                        </a:rPr>
                        <a:t>DBSCAN (2001-2021)</a:t>
                      </a:r>
                      <a:endParaRPr lang="en-US" sz="2000" b="1" dirty="0">
                        <a:solidFill>
                          <a:schemeClr val="bg1"/>
                        </a:solidFill>
                        <a:effectLst/>
                      </a:endParaRPr>
                    </a:p>
                  </a:txBody>
                  <a:tcPr anchor="ctr">
                    <a:lnL w="9525" cap="flat" cmpd="sng" algn="ctr">
                      <a:solidFill>
                        <a:srgbClr val="D9D9E3"/>
                      </a:solidFill>
                      <a:prstDash val="solid"/>
                      <a:round/>
                      <a:headEnd type="none" w="med" len="med"/>
                      <a:tailEnd type="none" w="med" len="med"/>
                    </a:lnL>
                    <a:lnB w="12700" cap="flat" cmpd="sng" algn="ctr">
                      <a:solidFill>
                        <a:srgbClr val="D9D9E3"/>
                      </a:solidFill>
                      <a:prstDash val="solid"/>
                      <a:round/>
                      <a:headEnd type="none" w="med" len="med"/>
                      <a:tailEnd type="none" w="med" len="med"/>
                    </a:lnB>
                    <a:solidFill>
                      <a:schemeClr val="tx1"/>
                    </a:solidFill>
                  </a:tcPr>
                </a:tc>
              </a:tr>
              <a:tr h="801472">
                <a:tc>
                  <a:txBody>
                    <a:bodyPr/>
                    <a:lstStyle/>
                    <a:p>
                      <a:pPr fontAlgn="base"/>
                      <a:r>
                        <a:rPr lang="en-US" sz="2000">
                          <a:effectLst/>
                        </a:rPr>
                        <a:t>Silhouette</a:t>
                      </a:r>
                      <a:endParaRPr lang="en-US" sz="200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2000" dirty="0">
                          <a:effectLst/>
                        </a:rPr>
                        <a:t>0.511253587</a:t>
                      </a:r>
                      <a:endParaRPr lang="en-US" sz="20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2000" dirty="0">
                          <a:effectLst/>
                        </a:rPr>
                        <a:t>0.5317470</a:t>
                      </a:r>
                      <a:endParaRPr lang="en-US" sz="20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2000" dirty="0">
                          <a:effectLst/>
                        </a:rPr>
                        <a:t>-0.44757577</a:t>
                      </a:r>
                      <a:endParaRPr lang="en-US" sz="20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2000" dirty="0">
                          <a:effectLst/>
                        </a:rPr>
                        <a:t>﻿-0.437975692</a:t>
                      </a:r>
                      <a:endParaRPr lang="en-US" sz="20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r>
            </a:tbl>
          </a:graphicData>
        </a:graphic>
      </p:graphicFrame>
      <p:pic>
        <p:nvPicPr>
          <p:cNvPr id="5229" name="Picture 1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61973" y="27555149"/>
            <a:ext cx="7257419" cy="398186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02263" y="8445502"/>
            <a:ext cx="8236288" cy="5695234"/>
          </a:xfrm>
          <a:prstGeom prst="rect">
            <a:avLst/>
          </a:prstGeom>
          <a:noFill/>
          <a:extLst>
            <a:ext uri="{909E8E84-426E-40DD-AFC4-6F175D3DCCD1}">
              <a14:hiddenFill xmlns:a14="http://schemas.microsoft.com/office/drawing/2010/main">
                <a:solidFill>
                  <a:srgbClr val="FFFFFF"/>
                </a:solidFill>
              </a14:hiddenFill>
            </a:ext>
          </a:extLst>
        </p:spPr>
      </p:pic>
      <p:sp>
        <p:nvSpPr>
          <p:cNvPr id="46" name="Text Box 500"/>
          <p:cNvSpPr txBox="1">
            <a:spLocks noChangeArrowheads="1"/>
          </p:cNvSpPr>
          <p:nvPr/>
        </p:nvSpPr>
        <p:spPr bwMode="auto">
          <a:xfrm>
            <a:off x="11035223" y="18729776"/>
            <a:ext cx="181817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fr-FR" sz="1300" dirty="0">
                <a:solidFill>
                  <a:srgbClr val="1BADCF"/>
                </a:solidFill>
                <a:latin typeface="Times" pitchFamily="2" charset="0"/>
                <a:cs typeface="Calibri" panose="020F0502020204030204" pitchFamily="34" charset="0"/>
              </a:rPr>
              <a:t>Figure 3: Methodology</a:t>
            </a:r>
            <a:endParaRPr lang="en-US" altLang="fr-FR" sz="1300" dirty="0">
              <a:solidFill>
                <a:srgbClr val="1BADCF"/>
              </a:solidFill>
              <a:latin typeface="Times" pitchFamily="2" charset="0"/>
              <a:cs typeface="Calibri" panose="020F0502020204030204" pitchFamily="34" charset="0"/>
            </a:endParaRPr>
          </a:p>
        </p:txBody>
      </p:sp>
      <p:sp>
        <p:nvSpPr>
          <p:cNvPr id="47" name="Text Box 500"/>
          <p:cNvSpPr txBox="1">
            <a:spLocks noChangeArrowheads="1"/>
          </p:cNvSpPr>
          <p:nvPr/>
        </p:nvSpPr>
        <p:spPr bwMode="auto">
          <a:xfrm>
            <a:off x="11035223" y="22371964"/>
            <a:ext cx="581541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None/>
            </a:pPr>
            <a:r>
              <a:rPr lang="en-US" altLang="fr-FR" sz="1300" dirty="0">
                <a:solidFill>
                  <a:srgbClr val="1BADCF"/>
                </a:solidFill>
                <a:latin typeface="Times" pitchFamily="2" charset="0"/>
                <a:cs typeface="Calibri" panose="020F0502020204030204" pitchFamily="34" charset="0"/>
              </a:rPr>
              <a:t>Table 1: K-means within-cluster sum of squares (WCSS) and Silhouette Score Results</a:t>
            </a:r>
            <a:endParaRPr lang="en-US" altLang="fr-FR" sz="1300" dirty="0">
              <a:solidFill>
                <a:srgbClr val="1BADCF"/>
              </a:solidFill>
              <a:latin typeface="Times" pitchFamily="2" charset="0"/>
              <a:cs typeface="Calibri" panose="020F0502020204030204" pitchFamily="34" charset="0"/>
            </a:endParaRPr>
          </a:p>
        </p:txBody>
      </p:sp>
      <p:sp>
        <p:nvSpPr>
          <p:cNvPr id="49" name="Text Box 500"/>
          <p:cNvSpPr txBox="1">
            <a:spLocks noChangeArrowheads="1"/>
          </p:cNvSpPr>
          <p:nvPr/>
        </p:nvSpPr>
        <p:spPr bwMode="auto">
          <a:xfrm>
            <a:off x="10693336" y="32946322"/>
            <a:ext cx="436910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None/>
            </a:pPr>
            <a:r>
              <a:rPr lang="en-US" altLang="fr-FR" sz="1300" dirty="0">
                <a:solidFill>
                  <a:srgbClr val="1BADCF"/>
                </a:solidFill>
                <a:latin typeface="Times" pitchFamily="2" charset="0"/>
                <a:cs typeface="Calibri" panose="020F0502020204030204" pitchFamily="34" charset="0"/>
              </a:rPr>
              <a:t>Table 2: Hierarchical and DBSCAN Silhouette Score Results</a:t>
            </a:r>
            <a:endParaRPr lang="en-US" altLang="fr-FR" sz="1300" dirty="0">
              <a:solidFill>
                <a:srgbClr val="1BADCF"/>
              </a:solidFill>
              <a:latin typeface="Times" pitchFamily="2" charset="0"/>
              <a:cs typeface="Calibri" panose="020F0502020204030204" pitchFamily="34" charset="0"/>
            </a:endParaRPr>
          </a:p>
        </p:txBody>
      </p:sp>
      <p:sp>
        <p:nvSpPr>
          <p:cNvPr id="50" name="Text Box 471"/>
          <p:cNvSpPr txBox="1">
            <a:spLocks noChangeArrowheads="1"/>
          </p:cNvSpPr>
          <p:nvPr/>
        </p:nvSpPr>
        <p:spPr bwMode="auto">
          <a:xfrm>
            <a:off x="636589" y="11231116"/>
            <a:ext cx="9321800" cy="69112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4000" b="1" dirty="0">
                <a:solidFill>
                  <a:schemeClr val="bg1"/>
                </a:solidFill>
                <a:latin typeface="Times" pitchFamily="2" charset="0"/>
                <a:cs typeface="Calibri" panose="020F0502020204030204" pitchFamily="34" charset="0"/>
              </a:rPr>
              <a:t>Introduction</a:t>
            </a:r>
            <a:endParaRPr lang="en-US" altLang="fr-FR" sz="4000" b="1" dirty="0">
              <a:solidFill>
                <a:schemeClr val="bg1"/>
              </a:solidFill>
              <a:latin typeface="Times" pitchFamily="2" charset="0"/>
              <a:cs typeface="Calibri" panose="020F0502020204030204" pitchFamily="34" charset="0"/>
            </a:endParaRPr>
          </a:p>
        </p:txBody>
      </p:sp>
      <p:sp>
        <p:nvSpPr>
          <p:cNvPr id="51" name="Text Box 472"/>
          <p:cNvSpPr txBox="1">
            <a:spLocks noChangeArrowheads="1"/>
          </p:cNvSpPr>
          <p:nvPr/>
        </p:nvSpPr>
        <p:spPr bwMode="auto">
          <a:xfrm>
            <a:off x="660293" y="6758170"/>
            <a:ext cx="9317038" cy="652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fr-FR" sz="2500" dirty="0">
                <a:latin typeface="Times" pitchFamily="2" charset="0"/>
                <a:cs typeface="Calibri" panose="020F0502020204030204" pitchFamily="34" charset="0"/>
              </a:rPr>
              <a:t>This study groups countries based on their agricultural land use between 1981 and 2021 using cluster analysis. The study utilizes three clustering algorithms, namely K-means clustering, hierarchical clustering, and DBSCAN clustering, to categories countries according to their agricultural land use. The outcomes demonstrate that K-means clustering yielded the best results. The results were also illustrated using parallel coordinate plots and box plots. Researchers and policymakers could use the findings of this study to better comprehend the trends and patterns of agricultural land usage in various countries and areas.</a:t>
            </a: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algn="just" eaLnBrk="1" hangingPunct="1">
              <a:spcBef>
                <a:spcPct val="0"/>
              </a:spcBef>
              <a:buFontTx/>
              <a:buNone/>
            </a:pPr>
            <a:endParaRPr lang="en-US" altLang="fr-FR" sz="2500" dirty="0">
              <a:latin typeface="Times" pitchFamily="2" charset="0"/>
              <a:cs typeface="Calibri" panose="020F0502020204030204" pitchFamily="34" charset="0"/>
            </a:endParaRPr>
          </a:p>
          <a:p>
            <a:pPr eaLnBrk="1" hangingPunct="1">
              <a:spcBef>
                <a:spcPct val="0"/>
              </a:spcBef>
              <a:buFontTx/>
              <a:buNone/>
            </a:pPr>
            <a:endParaRPr lang="en-US" altLang="fr-FR" sz="2500" dirty="0">
              <a:latin typeface="Times" pitchFamily="2" charset="0"/>
              <a:cs typeface="Calibri" panose="020F0502020204030204" pitchFamily="34" charset="0"/>
            </a:endParaRPr>
          </a:p>
          <a:p>
            <a:pPr eaLnBrk="1" hangingPunct="1">
              <a:spcBef>
                <a:spcPct val="0"/>
              </a:spcBef>
              <a:buFontTx/>
              <a:buNone/>
            </a:pPr>
            <a:br>
              <a:rPr lang="en-US" altLang="fr-FR" sz="2500" dirty="0">
                <a:latin typeface="Times" pitchFamily="2" charset="0"/>
                <a:cs typeface="Calibri" panose="020F0502020204030204" pitchFamily="34" charset="0"/>
              </a:rPr>
            </a:br>
            <a:endParaRPr lang="en-US" altLang="fr-FR" sz="2500" b="1" dirty="0">
              <a:latin typeface="Times" pitchFamily="2" charset="0"/>
              <a:cs typeface="Calibri" panose="020F0502020204030204" pitchFamily="34" charset="0"/>
            </a:endParaRPr>
          </a:p>
        </p:txBody>
      </p:sp>
      <p:sp>
        <p:nvSpPr>
          <p:cNvPr id="56" name="Text Box 561"/>
          <p:cNvSpPr txBox="1">
            <a:spLocks noChangeArrowheads="1"/>
          </p:cNvSpPr>
          <p:nvPr/>
        </p:nvSpPr>
        <p:spPr bwMode="auto">
          <a:xfrm>
            <a:off x="20253326" y="16852868"/>
            <a:ext cx="9320212"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Times" pitchFamily="2" charset="0"/>
                <a:cs typeface="Calibri" panose="020F0502020204030204" pitchFamily="34" charset="0"/>
              </a:rPr>
              <a:t>Exponential Growth (Curve) Fitting</a:t>
            </a:r>
            <a:endParaRPr lang="en-US" altLang="fr-FR" sz="3600" b="1" dirty="0">
              <a:solidFill>
                <a:schemeClr val="bg1"/>
              </a:solidFill>
              <a:latin typeface="Times" pitchFamily="2" charset="0"/>
              <a:cs typeface="Calibri" panose="020F0502020204030204" pitchFamily="34" charset="0"/>
            </a:endParaRPr>
          </a:p>
        </p:txBody>
      </p:sp>
      <p:sp>
        <p:nvSpPr>
          <p:cNvPr id="57" name="Text Box 523"/>
          <p:cNvSpPr txBox="1">
            <a:spLocks noChangeArrowheads="1"/>
          </p:cNvSpPr>
          <p:nvPr/>
        </p:nvSpPr>
        <p:spPr bwMode="auto">
          <a:xfrm>
            <a:off x="20213638" y="17517967"/>
            <a:ext cx="9320212" cy="4635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fr-FR" sz="2800" dirty="0">
                <a:latin typeface="Times" pitchFamily="2" charset="0"/>
                <a:cs typeface="Calibri" panose="020F0502020204030204" pitchFamily="34" charset="0"/>
              </a:rPr>
              <a:t>Finally, the code performs curve fitting using the exponential growth function. The exponential growth function is commonly used to model the growth of populations, disease outbreaks, and technological innovations. The curve fitting is performed using the </a:t>
            </a:r>
            <a:r>
              <a:rPr lang="en-US" altLang="fr-FR" sz="2800" dirty="0" err="1">
                <a:latin typeface="Times" pitchFamily="2" charset="0"/>
                <a:cs typeface="Calibri" panose="020F0502020204030204" pitchFamily="34" charset="0"/>
              </a:rPr>
              <a:t>curve_fit</a:t>
            </a:r>
            <a:r>
              <a:rPr lang="en-US" altLang="fr-FR" sz="2800" dirty="0">
                <a:latin typeface="Times" pitchFamily="2" charset="0"/>
                <a:cs typeface="Calibri" panose="020F0502020204030204" pitchFamily="34" charset="0"/>
              </a:rPr>
              <a:t>() function from the SciPy library. The </a:t>
            </a:r>
            <a:r>
              <a:rPr lang="en-US" altLang="fr-FR" sz="2800" dirty="0" err="1">
                <a:latin typeface="Times" pitchFamily="2" charset="0"/>
                <a:cs typeface="Calibri" panose="020F0502020204030204" pitchFamily="34" charset="0"/>
              </a:rPr>
              <a:t>curve_fit</a:t>
            </a:r>
            <a:r>
              <a:rPr lang="en-US" altLang="fr-FR" sz="2800" dirty="0">
                <a:latin typeface="Times" pitchFamily="2" charset="0"/>
                <a:cs typeface="Calibri" panose="020F0502020204030204" pitchFamily="34" charset="0"/>
              </a:rPr>
              <a:t>() function finds the optimal parameters that minimize the difference between the observed data and the predicted values from the exponential growth function.</a:t>
            </a:r>
            <a:endParaRPr lang="en-US" altLang="fr-FR" sz="2800" dirty="0">
              <a:latin typeface="Times" pitchFamily="2" charset="0"/>
              <a:cs typeface="Calibri" panose="020F0502020204030204" pitchFamily="34" charset="0"/>
            </a:endParaRPr>
          </a:p>
        </p:txBody>
      </p:sp>
      <p:pic>
        <p:nvPicPr>
          <p:cNvPr id="5233" name="Picture 1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484242" y="21841762"/>
            <a:ext cx="6318048" cy="4973550"/>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500"/>
          <p:cNvSpPr txBox="1">
            <a:spLocks noChangeArrowheads="1"/>
          </p:cNvSpPr>
          <p:nvPr/>
        </p:nvSpPr>
        <p:spPr bwMode="auto">
          <a:xfrm>
            <a:off x="1159786" y="26062414"/>
            <a:ext cx="308815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fr-FR" sz="1300" dirty="0">
                <a:solidFill>
                  <a:srgbClr val="1BADCF"/>
                </a:solidFill>
                <a:latin typeface="Times" pitchFamily="2" charset="0"/>
                <a:cs typeface="Calibri" panose="020F0502020204030204" pitchFamily="34" charset="0"/>
              </a:rPr>
              <a:t>Figure 1: Dataset Exploration</a:t>
            </a:r>
            <a:endParaRPr lang="en-US" altLang="fr-FR" sz="1300" dirty="0">
              <a:solidFill>
                <a:srgbClr val="1BADCF"/>
              </a:solidFill>
              <a:latin typeface="Times" pitchFamily="2" charset="0"/>
              <a:cs typeface="Calibri" panose="020F0502020204030204" pitchFamily="34" charset="0"/>
            </a:endParaRPr>
          </a:p>
        </p:txBody>
      </p:sp>
      <p:sp>
        <p:nvSpPr>
          <p:cNvPr id="59" name="Text Box 500"/>
          <p:cNvSpPr txBox="1">
            <a:spLocks noChangeArrowheads="1"/>
          </p:cNvSpPr>
          <p:nvPr/>
        </p:nvSpPr>
        <p:spPr bwMode="auto">
          <a:xfrm>
            <a:off x="1159785" y="35708161"/>
            <a:ext cx="308815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fr-FR" sz="1300" dirty="0">
                <a:solidFill>
                  <a:srgbClr val="1BADCF"/>
                </a:solidFill>
                <a:latin typeface="Times" pitchFamily="2" charset="0"/>
                <a:cs typeface="Calibri" panose="020F0502020204030204" pitchFamily="34" charset="0"/>
              </a:rPr>
              <a:t>Figure 2: Clustering</a:t>
            </a:r>
            <a:endParaRPr lang="en-US" altLang="fr-FR" sz="1300" dirty="0">
              <a:solidFill>
                <a:srgbClr val="1BADCF"/>
              </a:solidFill>
              <a:latin typeface="Times" pitchFamily="2" charset="0"/>
              <a:cs typeface="Calibri" panose="020F0502020204030204" pitchFamily="34" charset="0"/>
            </a:endParaRPr>
          </a:p>
        </p:txBody>
      </p:sp>
      <p:sp>
        <p:nvSpPr>
          <p:cNvPr id="60" name="Text Box 500"/>
          <p:cNvSpPr txBox="1">
            <a:spLocks noChangeArrowheads="1"/>
          </p:cNvSpPr>
          <p:nvPr/>
        </p:nvSpPr>
        <p:spPr bwMode="auto">
          <a:xfrm>
            <a:off x="10813311" y="31734004"/>
            <a:ext cx="581541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None/>
            </a:pPr>
            <a:r>
              <a:rPr lang="en-US" altLang="fr-FR" sz="1300" dirty="0">
                <a:solidFill>
                  <a:srgbClr val="1BADCF"/>
                </a:solidFill>
                <a:latin typeface="Times" pitchFamily="2" charset="0"/>
                <a:cs typeface="Calibri" panose="020F0502020204030204" pitchFamily="34" charset="0"/>
              </a:rPr>
              <a:t>Figure 4: K-means Clustering Results</a:t>
            </a:r>
            <a:endParaRPr lang="en-US" altLang="fr-FR" sz="1300" dirty="0">
              <a:solidFill>
                <a:srgbClr val="1BADCF"/>
              </a:solidFill>
              <a:latin typeface="Times" pitchFamily="2" charset="0"/>
              <a:cs typeface="Calibri" panose="020F0502020204030204" pitchFamily="34" charset="0"/>
            </a:endParaRPr>
          </a:p>
        </p:txBody>
      </p:sp>
      <p:sp>
        <p:nvSpPr>
          <p:cNvPr id="61" name="Text Box 500"/>
          <p:cNvSpPr txBox="1">
            <a:spLocks noChangeArrowheads="1"/>
          </p:cNvSpPr>
          <p:nvPr/>
        </p:nvSpPr>
        <p:spPr bwMode="auto">
          <a:xfrm>
            <a:off x="20575154" y="14245744"/>
            <a:ext cx="326304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fr-FR" sz="1300" dirty="0">
                <a:solidFill>
                  <a:srgbClr val="1BADCF"/>
                </a:solidFill>
                <a:latin typeface="Times" pitchFamily="2" charset="0"/>
                <a:cs typeface="Calibri" panose="020F0502020204030204" pitchFamily="34" charset="0"/>
              </a:rPr>
              <a:t>Figure 5: Clustering Results’ Visualization</a:t>
            </a:r>
            <a:endParaRPr lang="en-US" altLang="fr-FR" sz="1300" dirty="0">
              <a:solidFill>
                <a:srgbClr val="1BADCF"/>
              </a:solidFill>
              <a:latin typeface="Times" pitchFamily="2" charset="0"/>
              <a:cs typeface="Calibri" panose="020F0502020204030204" pitchFamily="34" charset="0"/>
            </a:endParaRPr>
          </a:p>
        </p:txBody>
      </p:sp>
      <p:sp>
        <p:nvSpPr>
          <p:cNvPr id="62" name="Text Box 500"/>
          <p:cNvSpPr txBox="1">
            <a:spLocks noChangeArrowheads="1"/>
          </p:cNvSpPr>
          <p:nvPr/>
        </p:nvSpPr>
        <p:spPr bwMode="auto">
          <a:xfrm>
            <a:off x="20802263" y="26840142"/>
            <a:ext cx="386527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fr-FR" sz="1300" dirty="0">
                <a:solidFill>
                  <a:srgbClr val="1BADCF"/>
                </a:solidFill>
                <a:latin typeface="Times" pitchFamily="2" charset="0"/>
                <a:cs typeface="Calibri" panose="020F0502020204030204" pitchFamily="34" charset="0"/>
              </a:rPr>
              <a:t>Figure 6: Exponential Growth fitting and prediction</a:t>
            </a:r>
            <a:endParaRPr lang="en-US" altLang="fr-FR" sz="1300" dirty="0">
              <a:solidFill>
                <a:srgbClr val="1BADCF"/>
              </a:solidFill>
              <a:latin typeface="Times" pitchFamily="2"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Custom Design">
  <a:themeElements>
    <a:clrScheme name="Personnalisée 3">
      <a:dk1>
        <a:srgbClr val="365794"/>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60045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Narrow"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60045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Narrow" panose="020B0604020202020204"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60045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Narrow"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60045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Narrow" panose="020B0604020202020204"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60045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Narrow"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60045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Narrow" panose="020B0604020202020204"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9731</Words>
  <Application>WPS Presentation</Application>
  <PresentationFormat>Custom</PresentationFormat>
  <Paragraphs>248</Paragraphs>
  <Slides>1</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vt:i4>
      </vt:variant>
    </vt:vector>
  </HeadingPairs>
  <TitlesOfParts>
    <vt:vector size="15" baseType="lpstr">
      <vt:lpstr>Arial</vt:lpstr>
      <vt:lpstr>SimSun</vt:lpstr>
      <vt:lpstr>Wingdings</vt:lpstr>
      <vt:lpstr>Arial Narrow</vt:lpstr>
      <vt:lpstr>MS PGothic</vt:lpstr>
      <vt:lpstr>Arial Black</vt:lpstr>
      <vt:lpstr>Times</vt:lpstr>
      <vt:lpstr>Calibri</vt:lpstr>
      <vt:lpstr>Times New Roman</vt:lpstr>
      <vt:lpstr>Microsoft YaHei</vt:lpstr>
      <vt:lpstr>Arial Unicode MS</vt:lpstr>
      <vt:lpstr>Custom Design</vt:lpstr>
      <vt:lpstr>1_Custom Design</vt:lpstr>
      <vt:lpstr>2_Custom Design</vt:lpstr>
      <vt:lpstr>PowerPoint 演示文稿</vt:lpstr>
    </vt:vector>
  </TitlesOfParts>
  <Company>www.PosterPresentations.com</Company>
  <LinksUpToDate>false</LinksUpToDate>
  <SharedDoc>false</SharedDoc>
  <HyperlinksChanged>false</HyperlinksChanged>
  <AppVersion>14.0000</AppVersion>
  <HyperlinkBase>http://www.posterpresentations.com</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Portrait Poster Template</dc:title>
  <dc:creator>Copywrite Digital - Tralee - 066 7128671</dc:creator>
  <cp:keywords>poster presentation, poster design, poster template</cp:keywords>
  <dc:description>Non-authorized printing of this poster template by any commercial printing service other than PosterPresentations.com is strictly prohibited.
Non-profit educational printing centers are exempt.
To obtain printing authorization call:
1.866.649.3004
© 2009</dc:description>
  <dc:subject>Free PowerPoint poster templates</dc:subject>
  <cp:category>Powerpoint poster templates</cp:category>
  <cp:lastModifiedBy>raofa</cp:lastModifiedBy>
  <cp:revision>255</cp:revision>
  <cp:lastPrinted>2009-11-10T08:04:00Z</cp:lastPrinted>
  <dcterms:created xsi:type="dcterms:W3CDTF">2009-11-10T07:29:00Z</dcterms:created>
  <dcterms:modified xsi:type="dcterms:W3CDTF">2023-05-11T13:34:47Z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9CFFF6ECC6484B29A4AD7F637F194CA9</vt:lpwstr>
  </property>
  <property fmtid="{D5CDD505-2E9C-101B-9397-08002B2CF9AE}" pid="3" name="KSOProductBuildVer">
    <vt:lpwstr>1033-11.2.0.11537</vt:lpwstr>
  </property>
</Properties>
</file>