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23"/>
  </p:notesMasterIdLst>
  <p:sldIdLst>
    <p:sldId id="256" r:id="rId3"/>
    <p:sldId id="326" r:id="rId4"/>
    <p:sldId id="287" r:id="rId5"/>
    <p:sldId id="342" r:id="rId6"/>
    <p:sldId id="343" r:id="rId7"/>
    <p:sldId id="344" r:id="rId8"/>
    <p:sldId id="320" r:id="rId9"/>
    <p:sldId id="321" r:id="rId10"/>
    <p:sldId id="322" r:id="rId11"/>
    <p:sldId id="335" r:id="rId12"/>
    <p:sldId id="330" r:id="rId13"/>
    <p:sldId id="338" r:id="rId14"/>
    <p:sldId id="339" r:id="rId15"/>
    <p:sldId id="346" r:id="rId16"/>
    <p:sldId id="331" r:id="rId17"/>
    <p:sldId id="345" r:id="rId18"/>
    <p:sldId id="340" r:id="rId19"/>
    <p:sldId id="334" r:id="rId20"/>
    <p:sldId id="333" r:id="rId21"/>
    <p:sldId id="270" r:id="rId22"/>
  </p:sldIdLst>
  <p:sldSz cx="9144000" cy="5143500" type="screen16x9"/>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3F3F3"/>
    <a:srgbClr val="003300"/>
    <a:srgbClr val="EA7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91" d="100"/>
          <a:sy n="91" d="100"/>
        </p:scale>
        <p:origin x="84" y="138"/>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6/25/2024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8962660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109995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3402863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342092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extLst>
      <p:ext uri="{BB962C8B-B14F-4D97-AF65-F5344CB8AC3E}">
        <p14:creationId xmlns:p14="http://schemas.microsoft.com/office/powerpoint/2010/main" val="3890273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extLst>
      <p:ext uri="{BB962C8B-B14F-4D97-AF65-F5344CB8AC3E}">
        <p14:creationId xmlns:p14="http://schemas.microsoft.com/office/powerpoint/2010/main" val="893870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extLst>
      <p:ext uri="{BB962C8B-B14F-4D97-AF65-F5344CB8AC3E}">
        <p14:creationId xmlns:p14="http://schemas.microsoft.com/office/powerpoint/2010/main" val="3036067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extLst>
      <p:ext uri="{BB962C8B-B14F-4D97-AF65-F5344CB8AC3E}">
        <p14:creationId xmlns:p14="http://schemas.microsoft.com/office/powerpoint/2010/main" val="241992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206500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220554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262870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lgn="ctr"/>
            <a:fld id="{4EC7E01F-DC75-4521-90AE-3546F579C646}" type="datetime8">
              <a:rPr lang="en-US" smtClean="0"/>
              <a:pPr algn="ctr"/>
              <a:t>6/25/2024 7:46 PM</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FDAC3-8510-4A81-B5EA-EADCAA67075E}" type="datetime8">
              <a:rPr lang="en-US" smtClean="0">
                <a:solidFill>
                  <a:schemeClr val="tx2"/>
                </a:solidFill>
              </a:rPr>
              <a:pPr/>
              <a:t>6/25/2024 7:46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5562600" cy="41374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4686302"/>
            <a:ext cx="2209800" cy="273844"/>
          </a:xfrm>
        </p:spPr>
        <p:txBody>
          <a:bodyPr/>
          <a:lstStyle/>
          <a:p>
            <a:fld id="{CB6F3AA5-0D1A-4836-B9A9-3DFF578591BB}" type="datetime8">
              <a:rPr lang="en-US" smtClean="0">
                <a:solidFill>
                  <a:schemeClr val="tx2"/>
                </a:solidFill>
              </a:rPr>
              <a:pPr/>
              <a:t>6/25/2024 7:46 PM</a:t>
            </a:fld>
            <a:endParaRPr lang="en-US" dirty="0"/>
          </a:p>
        </p:txBody>
      </p:sp>
      <p:sp>
        <p:nvSpPr>
          <p:cNvPr id="5" name="Footer Placeholder 4"/>
          <p:cNvSpPr>
            <a:spLocks noGrp="1"/>
          </p:cNvSpPr>
          <p:nvPr>
            <p:ph type="ftr" sz="quarter" idx="11"/>
          </p:nvPr>
        </p:nvSpPr>
        <p:spPr>
          <a:xfrm>
            <a:off x="457202" y="4686156"/>
            <a:ext cx="5573483" cy="273844"/>
          </a:xfrm>
        </p:spPr>
        <p:txBody>
          <a:bodyPr/>
          <a:lstStyle/>
          <a:p>
            <a:endParaRPr lang="en-US" dirty="0"/>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056313" y="77787"/>
            <a:ext cx="40005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8D3A10E-1222-4D2B-AD1C-A7628460CA79}" type="datetime8">
              <a:rPr lang="en-US" smtClean="0"/>
              <a:pPr/>
              <a:t>6/25/2024 7:46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200150"/>
            <a:ext cx="81534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918D609A-CFD9-4FBF-888C-B7E6C05CA85D}" type="datetime8">
              <a:rPr lang="en-US" smtClean="0"/>
              <a:pPr/>
              <a:t>6/25/2024 7:46 PM</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62797290-3E5F-4041-97AC-2AA7B70FABAC}" type="datetime8">
              <a:rPr lang="en-US" smtClean="0"/>
              <a:pPr/>
              <a:t>6/25/2024 7:46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70BF8B1-6C76-441D-83FB-42A95DE4B6D2}" type="datetime8">
              <a:rPr lang="en-US" smtClean="0"/>
              <a:pPr/>
              <a:t>6/25/2024 7:46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A50DA-AF81-41C3-9358-7B8B12921A43}" type="datetime8">
              <a:rPr lang="en-US" smtClean="0"/>
              <a:pPr/>
              <a:t>6/25/2024 7:46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02EF5-003E-45BA-908B-ADDCC373B72A}" type="datetime8">
              <a:rPr lang="en-US" smtClean="0"/>
              <a:pPr/>
              <a:t>6/25/2024 7:46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D95E2D7-19E0-43DF-9B49-8BC9D15D144A}" type="datetime8">
              <a:rPr lang="en-US" smtClean="0"/>
              <a:pPr/>
              <a:t>6/25/2024 7:46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C392C5A6-78FF-4180-81D1-56A1158A2CA1}" type="datetime8">
              <a:rPr lang="en-US" smtClean="0"/>
              <a:pPr/>
              <a:t>6/25/2024 7:46 PM</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lstStyle>
          <a:p>
            <a:fld id="{DC8FB424-1CF3-421F-8939-BDA40A9268F3}" type="datetime8">
              <a:rPr lang="en-US" smtClean="0">
                <a:solidFill>
                  <a:schemeClr val="tx2"/>
                </a:solidFill>
              </a:rPr>
              <a:pPr/>
              <a:t>6/25/2024 7:46 PM</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s://robu.in/product/micro-usb-a-to-micro-b-cable-100cm/?gclid=Cj0KCQiAmpyRBhC-ARIsABs2EAobTGLSyuxIXdTec01SCiNFHYK-oZchNLGwzFHIHKwy0caAbyf7lzYaAguXEALw_wcB"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hyperlink" Target="https://www.amazon.in/gp/bestsellers/pet-supplies/4771356031" TargetMode="External"/><Relationship Id="rId3" Type="http://schemas.openxmlformats.org/officeDocument/2006/relationships/image" Target="../media/image6.jpeg"/><Relationship Id="rId7" Type="http://schemas.openxmlformats.org/officeDocument/2006/relationships/hyperlink" Target="https://courseware.cutm.ac.in/wp-content/uploads/2020/06/Session-6-2.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pinterest.com/craig_dorrell/diy-canister-filters/" TargetMode="External"/><Relationship Id="rId5" Type="http://schemas.openxmlformats.org/officeDocument/2006/relationships/hyperlink" Target="https://aquariumscience.org/index.php/8-3-2-do-it-yourself-canisters/" TargetMode="External"/><Relationship Id="rId4" Type="http://schemas.openxmlformats.org/officeDocument/2006/relationships/image" Target="../media/image4.png"/><Relationship Id="rId9" Type="http://schemas.openxmlformats.org/officeDocument/2006/relationships/hyperlink" Target="https://www.researchgate.net/publication/342624403_AUTOMATIC_FISH_FEEDING_AND_MONITORING_SYSTEM_FOR_AQUARIUM_USING_555_TIME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robu.in/product/micro-usb-a-to-micro-b-cable-100cm/?gclid=Cj0KCQiAmpyRBhC-ARIsABs2EAobTGLSyuxIXdTec01SCiNFHYK-oZchNLGwzFHIHKwy0caAbyf7lzYaAguXEALw_wc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thinkrobotics.in/products/power-supply-5v-2-4a?variant=31725640810582&amp;currency=INR&amp;utm_medium=product_sync&amp;utm_source=google&amp;utm_content=sag_organic&amp;utm_campaign=sag_organic&amp;gclid=Cj0KCQiAmpyRBhC-ARIsABs2EApb--LZfgqjqMpsBV7vpHvqTKjDYreVnRJVQbDJVZOWIUZhZx_60i0aAqbWEALw_wcB" TargetMode="External"/><Relationship Id="rId5" Type="http://schemas.openxmlformats.org/officeDocument/2006/relationships/hyperlink" Target="https://robu.in/product/towerpro-sg90-continuous-rotation-360-degree-servo-motor/"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42900" y="125983"/>
            <a:ext cx="8458200"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latin typeface="Times New Roman" panose="02020603050405020304" pitchFamily="18" charset="0"/>
                <a:cs typeface="Times New Roman" panose="02020603050405020304" pitchFamily="18" charset="0"/>
              </a:rPr>
              <a:t>TECH-AQUARIST</a:t>
            </a:r>
            <a:endParaRPr lang="en-US" sz="3600" b="1" dirty="0">
              <a:solidFill>
                <a:srgbClr val="FFC000"/>
              </a:solidFill>
              <a:latin typeface="Constantia" pitchFamily="18" charset="0"/>
            </a:endParaRPr>
          </a:p>
        </p:txBody>
      </p:sp>
      <p:sp>
        <p:nvSpPr>
          <p:cNvPr id="13" name="Rectangle 12"/>
          <p:cNvSpPr/>
          <p:nvPr/>
        </p:nvSpPr>
        <p:spPr>
          <a:xfrm>
            <a:off x="5066632" y="3337123"/>
            <a:ext cx="3980036" cy="1323439"/>
          </a:xfrm>
          <a:prstGeom prst="rect">
            <a:avLst/>
          </a:prstGeom>
          <a:solidFill>
            <a:srgbClr val="FF00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000" b="1" dirty="0">
                <a:solidFill>
                  <a:srgbClr val="F3F3F3"/>
                </a:solidFill>
              </a:rPr>
              <a:t>Faculty Mentors</a:t>
            </a:r>
          </a:p>
          <a:p>
            <a:pPr marL="457200" indent="-457200">
              <a:buAutoNum type="arabicPeriod"/>
            </a:pPr>
            <a:r>
              <a:rPr lang="en-US" sz="2000" b="1" dirty="0">
                <a:solidFill>
                  <a:srgbClr val="FFFF00"/>
                </a:solidFill>
              </a:rPr>
              <a:t>B. Suresh Ram, HOD CEER</a:t>
            </a:r>
          </a:p>
          <a:p>
            <a:pPr marL="457200" indent="-457200">
              <a:buAutoNum type="arabicPeriod"/>
            </a:pPr>
            <a:r>
              <a:rPr lang="en-US" sz="2000" b="1" dirty="0" err="1">
                <a:solidFill>
                  <a:srgbClr val="FFFF00"/>
                </a:solidFill>
              </a:rPr>
              <a:t>B.Balakrishna</a:t>
            </a:r>
            <a:r>
              <a:rPr lang="en-US" sz="2000" b="1" dirty="0">
                <a:solidFill>
                  <a:srgbClr val="FFFF00"/>
                </a:solidFill>
              </a:rPr>
              <a:t> , Asst. Professor</a:t>
            </a:r>
          </a:p>
          <a:p>
            <a:pPr marL="457200" indent="-457200">
              <a:buAutoNum type="arabicPeriod"/>
            </a:pPr>
            <a:r>
              <a:rPr lang="en-US" sz="2000" b="1" dirty="0">
                <a:solidFill>
                  <a:srgbClr val="FFFF00"/>
                </a:solidFill>
              </a:rPr>
              <a:t> , Asst. Professor </a:t>
            </a:r>
          </a:p>
        </p:txBody>
      </p:sp>
      <p:pic>
        <p:nvPicPr>
          <p:cNvPr id="12" name="Picture 3" descr="C:\Users\suresh\Desktop\logopng.png"/>
          <p:cNvPicPr>
            <a:picLocks noChangeAspect="1" noChangeArrowheads="1"/>
          </p:cNvPicPr>
          <p:nvPr/>
        </p:nvPicPr>
        <p:blipFill>
          <a:blip r:embed="rId3" cstate="print">
            <a:lum contrast="30000"/>
          </a:blip>
          <a:srcRect/>
          <a:stretch>
            <a:fillRect/>
          </a:stretch>
        </p:blipFill>
        <p:spPr bwMode="auto">
          <a:xfrm>
            <a:off x="369656" y="1445873"/>
            <a:ext cx="990600" cy="857250"/>
          </a:xfrm>
          <a:prstGeom prst="rect">
            <a:avLst/>
          </a:prstGeom>
          <a:noFill/>
        </p:spPr>
      </p:pic>
      <p:sp>
        <p:nvSpPr>
          <p:cNvPr id="11" name="Rectangle 10"/>
          <p:cNvSpPr/>
          <p:nvPr/>
        </p:nvSpPr>
        <p:spPr>
          <a:xfrm>
            <a:off x="142844" y="3121680"/>
            <a:ext cx="4800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b="1" dirty="0">
                <a:solidFill>
                  <a:srgbClr val="FF0000"/>
                </a:solidFill>
                <a:latin typeface="Times New Roman" panose="02020603050405020304" pitchFamily="18" charset="0"/>
                <a:cs typeface="Times New Roman" panose="02020603050405020304" pitchFamily="18" charset="0"/>
              </a:rPr>
              <a:t>Student Team Details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Vignesh    - 22H51A0408</a:t>
            </a: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Vignan</a:t>
            </a:r>
            <a:r>
              <a:rPr lang="en-US" dirty="0">
                <a:latin typeface="Times New Roman" panose="02020603050405020304" pitchFamily="18" charset="0"/>
                <a:cs typeface="Times New Roman" panose="02020603050405020304" pitchFamily="18" charset="0"/>
              </a:rPr>
              <a:t>      -22H51A0429</a:t>
            </a: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Lasya</a:t>
            </a:r>
            <a:r>
              <a:rPr lang="en-US" dirty="0">
                <a:latin typeface="Times New Roman" panose="02020603050405020304" pitchFamily="18" charset="0"/>
                <a:cs typeface="Times New Roman" panose="02020603050405020304" pitchFamily="18" charset="0"/>
              </a:rPr>
              <a:t>        -22H51A0431</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Faisal        -22H51A0442</a:t>
            </a: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Anuhya</a:t>
            </a:r>
            <a:r>
              <a:rPr lang="en-US" dirty="0">
                <a:latin typeface="Times New Roman" panose="02020603050405020304" pitchFamily="18" charset="0"/>
                <a:cs typeface="Times New Roman" panose="02020603050405020304" pitchFamily="18" charset="0"/>
              </a:rPr>
              <a:t>     -22H51A0443</a:t>
            </a:r>
          </a:p>
        </p:txBody>
      </p:sp>
      <p:sp>
        <p:nvSpPr>
          <p:cNvPr id="17"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sp>
        <p:nvSpPr>
          <p:cNvPr id="8" name="Rectangle 7"/>
          <p:cNvSpPr/>
          <p:nvPr/>
        </p:nvSpPr>
        <p:spPr>
          <a:xfrm>
            <a:off x="0" y="1135111"/>
            <a:ext cx="8614314" cy="2336024"/>
          </a:xfrm>
          <a:prstGeom prst="rect">
            <a:avLst/>
          </a:prstGeom>
        </p:spPr>
        <p:txBody>
          <a:bodyPr wrap="square">
            <a:spAutoFit/>
          </a:bodyPr>
          <a:lstStyle/>
          <a:p>
            <a:pPr algn="ctr">
              <a:lnSpc>
                <a:spcPct val="90000"/>
              </a:lnSpc>
            </a:pPr>
            <a:r>
              <a:rPr lang="en-US" b="1" dirty="0">
                <a:latin typeface="Times New Roman" panose="02020603050405020304" pitchFamily="18" charset="0"/>
                <a:cs typeface="Times New Roman" panose="02020603050405020304" pitchFamily="18" charset="0"/>
              </a:rPr>
              <a:t>CMR COLLEGE OF ENGINEERING &amp; TECHNOLOGY</a:t>
            </a:r>
          </a:p>
          <a:p>
            <a:pPr algn="ctr">
              <a:lnSpc>
                <a:spcPct val="90000"/>
              </a:lnSpc>
            </a:pPr>
            <a:r>
              <a:rPr lang="en-US" dirty="0">
                <a:latin typeface="Times New Roman" panose="02020603050405020304" pitchFamily="18" charset="0"/>
                <a:cs typeface="Times New Roman" panose="02020603050405020304" pitchFamily="18" charset="0"/>
              </a:rPr>
              <a:t>(Autonomous)</a:t>
            </a:r>
          </a:p>
          <a:p>
            <a:pPr algn="ctr">
              <a:lnSpc>
                <a:spcPct val="90000"/>
              </a:lnSpc>
            </a:pPr>
            <a:r>
              <a:rPr lang="en-US" dirty="0" err="1">
                <a:latin typeface="Times New Roman" panose="02020603050405020304" pitchFamily="18" charset="0"/>
                <a:cs typeface="Times New Roman" panose="02020603050405020304" pitchFamily="18" charset="0"/>
              </a:rPr>
              <a:t>Kandlakoya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Medchal</a:t>
            </a:r>
            <a:r>
              <a:rPr lang="en-US" dirty="0">
                <a:latin typeface="Times New Roman" panose="02020603050405020304" pitchFamily="18" charset="0"/>
                <a:cs typeface="Times New Roman" panose="02020603050405020304" pitchFamily="18" charset="0"/>
              </a:rPr>
              <a:t>, HYDERABAD</a:t>
            </a:r>
          </a:p>
          <a:p>
            <a:pPr algn="ctr">
              <a:lnSpc>
                <a:spcPct val="90000"/>
              </a:lnSpc>
            </a:pPr>
            <a:endParaRPr lang="en-US" dirty="0">
              <a:latin typeface="Times New Roman" panose="02020603050405020304" pitchFamily="18" charset="0"/>
              <a:cs typeface="Times New Roman" panose="02020603050405020304" pitchFamily="18" charset="0"/>
            </a:endParaRPr>
          </a:p>
          <a:p>
            <a:pPr algn="ctr">
              <a:lnSpc>
                <a:spcPct val="90000"/>
              </a:lnSpc>
            </a:pPr>
            <a:r>
              <a:rPr lang="en-US" dirty="0">
                <a:solidFill>
                  <a:srgbClr val="FF0000"/>
                </a:solidFill>
                <a:latin typeface="Times New Roman" panose="02020603050405020304" pitchFamily="18" charset="0"/>
                <a:cs typeface="Times New Roman" panose="02020603050405020304" pitchFamily="18" charset="0"/>
              </a:rPr>
              <a:t>CENTRE FOR ENGINEERING EDUCATION RESEARCH</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REVIEW-II</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SOCIAL INNOVATION IN PRACTICE (A400507)</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IV SEMESTER A.Y 2023-24</a:t>
            </a:r>
          </a:p>
          <a:p>
            <a:pPr algn="ctr">
              <a:lnSpc>
                <a:spcPct val="90000"/>
              </a:lnSpc>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8BBD6C-BF97-CCF1-12A1-D758A0E629D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315199" y="1136427"/>
            <a:ext cx="1527715" cy="1031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E074-61CE-4DB0-8BF8-86157849B92F}"/>
              </a:ext>
            </a:extLst>
          </p:cNvPr>
          <p:cNvSpPr>
            <a:spLocks noGrp="1"/>
          </p:cNvSpPr>
          <p:nvPr>
            <p:ph type="title"/>
          </p:nvPr>
        </p:nvSpPr>
        <p:spPr>
          <a:xfrm>
            <a:off x="1835696" y="171450"/>
            <a:ext cx="8153400" cy="742950"/>
          </a:xfrm>
        </p:spPr>
        <p:txBody>
          <a:bodyPr>
            <a:normAutofit fontScale="90000"/>
          </a:bodyPr>
          <a:lstStyle/>
          <a:p>
            <a:r>
              <a:rPr lang="en-US" dirty="0"/>
              <a:t>BLOCK DIAGRAM(FILTER)</a:t>
            </a:r>
            <a:endParaRPr lang="en-IN" dirty="0"/>
          </a:p>
        </p:txBody>
      </p:sp>
      <p:sp>
        <p:nvSpPr>
          <p:cNvPr id="3" name="Slide Number Placeholder 2">
            <a:extLst>
              <a:ext uri="{FF2B5EF4-FFF2-40B4-BE49-F238E27FC236}">
                <a16:creationId xmlns:a16="http://schemas.microsoft.com/office/drawing/2014/main" id="{C8856F3A-E64F-427D-A717-4A06F78C57A4}"/>
              </a:ext>
            </a:extLst>
          </p:cNvPr>
          <p:cNvSpPr>
            <a:spLocks noGrp="1"/>
          </p:cNvSpPr>
          <p:nvPr>
            <p:ph type="sldNum" sz="quarter" idx="12"/>
          </p:nvPr>
        </p:nvSpPr>
        <p:spPr/>
        <p:txBody>
          <a:bodyPr>
            <a:normAutofit fontScale="47500" lnSpcReduction="20000"/>
          </a:bodyPr>
          <a:lstStyle/>
          <a:p>
            <a:fld id="{1AD93096-5B34-4342-9326-69289CEAE4C2}" type="slidenum">
              <a:rPr lang="en-US" smtClean="0"/>
              <a:pPr/>
              <a:t>10</a:t>
            </a:fld>
            <a:endParaRPr lang="en-US" dirty="0">
              <a:solidFill>
                <a:srgbClr val="FFFFFF"/>
              </a:solidFill>
            </a:endParaRPr>
          </a:p>
        </p:txBody>
      </p:sp>
      <p:pic>
        <p:nvPicPr>
          <p:cNvPr id="2052" name="Picture 4" descr="Forum and usage of internal and external aquarium filters with diagrams">
            <a:extLst>
              <a:ext uri="{FF2B5EF4-FFF2-40B4-BE49-F238E27FC236}">
                <a16:creationId xmlns:a16="http://schemas.microsoft.com/office/drawing/2014/main" id="{CFEE1240-26D0-4DDB-A1EE-41E8AE7EA8E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27584" y="1600200"/>
            <a:ext cx="7488831"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39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11</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28156" y="323225"/>
            <a:ext cx="6887688"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200" b="1" dirty="0">
                <a:latin typeface="Times New Roman" pitchFamily="18" charset="0"/>
                <a:cs typeface="Times New Roman" pitchFamily="18" charset="0"/>
              </a:rPr>
              <a:t>WORKING PRINCIPLE OF ALL COMPONENTS</a:t>
            </a:r>
          </a:p>
        </p:txBody>
      </p:sp>
      <p:sp>
        <p:nvSpPr>
          <p:cNvPr id="12" name="Content Placeholder 2"/>
          <p:cNvSpPr txBox="1">
            <a:spLocks/>
          </p:cNvSpPr>
          <p:nvPr/>
        </p:nvSpPr>
        <p:spPr>
          <a:xfrm>
            <a:off x="179512" y="4779486"/>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a:extLst>
              <a:ext uri="{FF2B5EF4-FFF2-40B4-BE49-F238E27FC236}">
                <a16:creationId xmlns:a16="http://schemas.microsoft.com/office/drawing/2014/main" id="{05371634-1B00-4587-BC5E-431452DFB86C}"/>
              </a:ext>
            </a:extLst>
          </p:cNvPr>
          <p:cNvSpPr/>
          <p:nvPr/>
        </p:nvSpPr>
        <p:spPr>
          <a:xfrm>
            <a:off x="60440" y="1602725"/>
            <a:ext cx="5464616" cy="1077218"/>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There is a wide variety of development boards with the ESP8266 chip. We actually need a board with an optimum size that can be easily reprogrammable and powered from an external source.</a:t>
            </a:r>
            <a:endParaRPr lang="en-IN" sz="1600" dirty="0">
              <a:latin typeface="Times New Roman" panose="02020603050405020304" pitchFamily="18" charset="0"/>
              <a:cs typeface="Times New Roman" panose="02020603050405020304" pitchFamily="18" charset="0"/>
            </a:endParaRPr>
          </a:p>
        </p:txBody>
      </p:sp>
      <p:pic>
        <p:nvPicPr>
          <p:cNvPr id="3076" name="Picture 4" descr="Why Wemos D1 Mini ?">
            <a:extLst>
              <a:ext uri="{FF2B5EF4-FFF2-40B4-BE49-F238E27FC236}">
                <a16:creationId xmlns:a16="http://schemas.microsoft.com/office/drawing/2014/main" id="{8A15A00B-7BB8-4BE9-890B-7DA6C569C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1068348"/>
            <a:ext cx="3232368" cy="17543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A001629-9D05-44F4-BFC4-D9D9884104B9}"/>
              </a:ext>
            </a:extLst>
          </p:cNvPr>
          <p:cNvSpPr/>
          <p:nvPr/>
        </p:nvSpPr>
        <p:spPr>
          <a:xfrm>
            <a:off x="-11440" y="3192003"/>
            <a:ext cx="6381952" cy="1354217"/>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A continuous rotation servo looks like a regular hobby servo. While a regular servo motor only turns over a narrow range, with precise control over position, a continuous rotation servo has a shaft that spins continuously, with control over its speed and direction.</a:t>
            </a:r>
            <a:r>
              <a:rPr lang="en-US" dirty="0"/>
              <a:t> </a:t>
            </a:r>
            <a:r>
              <a:rPr lang="en-US" sz="1600" dirty="0">
                <a:latin typeface="Times New Roman" panose="02020603050405020304" pitchFamily="18" charset="0"/>
                <a:cs typeface="Times New Roman" panose="02020603050405020304" pitchFamily="18" charset="0"/>
              </a:rPr>
              <a:t>They can easily drive from the microcontroller itself, not needing an external power supply. </a:t>
            </a:r>
            <a:endParaRPr lang="en-IN" sz="1600" dirty="0">
              <a:latin typeface="Times New Roman" panose="02020603050405020304" pitchFamily="18" charset="0"/>
              <a:cs typeface="Times New Roman" panose="02020603050405020304" pitchFamily="18" charset="0"/>
            </a:endParaRPr>
          </a:p>
        </p:txBody>
      </p:sp>
      <p:pic>
        <p:nvPicPr>
          <p:cNvPr id="3078" name="Picture 6" descr="Image result for servo motor images">
            <a:extLst>
              <a:ext uri="{FF2B5EF4-FFF2-40B4-BE49-F238E27FC236}">
                <a16:creationId xmlns:a16="http://schemas.microsoft.com/office/drawing/2014/main" id="{62F851F7-F595-474E-A6D5-41E097C3D6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320" y="3064986"/>
            <a:ext cx="2471192" cy="1714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119426-89C1-4FBD-9140-7F6AE99F9EE4}"/>
              </a:ext>
            </a:extLst>
          </p:cNvPr>
          <p:cNvSpPr txBox="1"/>
          <p:nvPr/>
        </p:nvSpPr>
        <p:spPr>
          <a:xfrm>
            <a:off x="60836" y="1233393"/>
            <a:ext cx="2520280" cy="369332"/>
          </a:xfrm>
          <a:prstGeom prst="rect">
            <a:avLst/>
          </a:prstGeom>
          <a:noFill/>
        </p:spPr>
        <p:txBody>
          <a:bodyPr wrap="square" rtlCol="0">
            <a:spAutoFit/>
          </a:bodyPr>
          <a:lstStyle/>
          <a:p>
            <a:r>
              <a:rPr lang="en-US" u="sng" dirty="0">
                <a:solidFill>
                  <a:srgbClr val="0070C0"/>
                </a:solidFill>
              </a:rPr>
              <a:t>ESP8266 NODEMCU</a:t>
            </a:r>
            <a:endParaRPr lang="en-IN" u="sng" dirty="0">
              <a:solidFill>
                <a:srgbClr val="0070C0"/>
              </a:solidFill>
            </a:endParaRPr>
          </a:p>
        </p:txBody>
      </p:sp>
      <p:sp>
        <p:nvSpPr>
          <p:cNvPr id="13" name="TextBox 12">
            <a:extLst>
              <a:ext uri="{FF2B5EF4-FFF2-40B4-BE49-F238E27FC236}">
                <a16:creationId xmlns:a16="http://schemas.microsoft.com/office/drawing/2014/main" id="{F53B7593-DD5C-4B5D-8F66-095BBC8C083D}"/>
              </a:ext>
            </a:extLst>
          </p:cNvPr>
          <p:cNvSpPr txBox="1"/>
          <p:nvPr/>
        </p:nvSpPr>
        <p:spPr>
          <a:xfrm>
            <a:off x="60836" y="2774071"/>
            <a:ext cx="2520280" cy="369332"/>
          </a:xfrm>
          <a:prstGeom prst="rect">
            <a:avLst/>
          </a:prstGeom>
          <a:noFill/>
        </p:spPr>
        <p:txBody>
          <a:bodyPr wrap="square" rtlCol="0">
            <a:spAutoFit/>
          </a:bodyPr>
          <a:lstStyle/>
          <a:p>
            <a:r>
              <a:rPr lang="en-US" u="sng" dirty="0">
                <a:solidFill>
                  <a:srgbClr val="0070C0"/>
                </a:solidFill>
              </a:rPr>
              <a:t>SERVO MOTOR</a:t>
            </a:r>
            <a:endParaRPr lang="en-IN" u="sng" dirty="0">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12</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28156" y="323225"/>
            <a:ext cx="6887688"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200" b="1" dirty="0">
                <a:latin typeface="Times New Roman" pitchFamily="18" charset="0"/>
                <a:cs typeface="Times New Roman" pitchFamily="18" charset="0"/>
              </a:rPr>
              <a:t>WORKING PRINCIPLE OF ALL COMPONENTS</a:t>
            </a:r>
          </a:p>
        </p:txBody>
      </p:sp>
      <p:sp>
        <p:nvSpPr>
          <p:cNvPr id="12" name="Content Placeholder 2"/>
          <p:cNvSpPr txBox="1">
            <a:spLocks/>
          </p:cNvSpPr>
          <p:nvPr/>
        </p:nvSpPr>
        <p:spPr>
          <a:xfrm>
            <a:off x="179512" y="4779486"/>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a:extLst>
              <a:ext uri="{FF2B5EF4-FFF2-40B4-BE49-F238E27FC236}">
                <a16:creationId xmlns:a16="http://schemas.microsoft.com/office/drawing/2014/main" id="{05371634-1B00-4587-BC5E-431452DFB86C}"/>
              </a:ext>
            </a:extLst>
          </p:cNvPr>
          <p:cNvSpPr/>
          <p:nvPr/>
        </p:nvSpPr>
        <p:spPr>
          <a:xfrm>
            <a:off x="33020" y="1616647"/>
            <a:ext cx="6023728" cy="2062103"/>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Using the siphon like a vacuum cleaner, gently go over the gravel at the bottom of the tank and turn it over so that it sucks up loose debris. If gravel sticks in the end of the tube you can pinch or bend the flexible end to reduce the suction and gently tap it against the side so that the stones fall out.</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A001629-9D05-44F4-BFC4-D9D9884104B9}"/>
              </a:ext>
            </a:extLst>
          </p:cNvPr>
          <p:cNvSpPr/>
          <p:nvPr/>
        </p:nvSpPr>
        <p:spPr>
          <a:xfrm>
            <a:off x="58564" y="3378669"/>
            <a:ext cx="4583440" cy="1323439"/>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They help to keep detritus and other tank matter from settling on the bottom of the tank. Powerhead circulation permits the majority of these particulates to be circulated or suspended, allowing them to be filtered out by a mechanical filter.</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119426-89C1-4FBD-9140-7F6AE99F9EE4}"/>
              </a:ext>
            </a:extLst>
          </p:cNvPr>
          <p:cNvSpPr txBox="1"/>
          <p:nvPr/>
        </p:nvSpPr>
        <p:spPr>
          <a:xfrm>
            <a:off x="60836" y="1233393"/>
            <a:ext cx="2520280" cy="369332"/>
          </a:xfrm>
          <a:prstGeom prst="rect">
            <a:avLst/>
          </a:prstGeom>
          <a:noFill/>
        </p:spPr>
        <p:txBody>
          <a:bodyPr wrap="square" rtlCol="0">
            <a:spAutoFit/>
          </a:bodyPr>
          <a:lstStyle/>
          <a:p>
            <a:r>
              <a:rPr lang="en-US" u="sng" dirty="0">
                <a:solidFill>
                  <a:srgbClr val="0070C0"/>
                </a:solidFill>
              </a:rPr>
              <a:t>SIPHON PUMP</a:t>
            </a:r>
            <a:endParaRPr lang="en-IN" u="sng" dirty="0">
              <a:solidFill>
                <a:srgbClr val="0070C0"/>
              </a:solidFill>
            </a:endParaRPr>
          </a:p>
        </p:txBody>
      </p:sp>
      <p:sp>
        <p:nvSpPr>
          <p:cNvPr id="13" name="TextBox 12">
            <a:extLst>
              <a:ext uri="{FF2B5EF4-FFF2-40B4-BE49-F238E27FC236}">
                <a16:creationId xmlns:a16="http://schemas.microsoft.com/office/drawing/2014/main" id="{F53B7593-DD5C-4B5D-8F66-095BBC8C083D}"/>
              </a:ext>
            </a:extLst>
          </p:cNvPr>
          <p:cNvSpPr txBox="1"/>
          <p:nvPr/>
        </p:nvSpPr>
        <p:spPr>
          <a:xfrm>
            <a:off x="0" y="3009337"/>
            <a:ext cx="2520280" cy="369332"/>
          </a:xfrm>
          <a:prstGeom prst="rect">
            <a:avLst/>
          </a:prstGeom>
          <a:noFill/>
        </p:spPr>
        <p:txBody>
          <a:bodyPr wrap="square" rtlCol="0">
            <a:spAutoFit/>
          </a:bodyPr>
          <a:lstStyle/>
          <a:p>
            <a:r>
              <a:rPr lang="en-US" u="sng" dirty="0">
                <a:solidFill>
                  <a:srgbClr val="0070C0"/>
                </a:solidFill>
              </a:rPr>
              <a:t>POWER HEAD</a:t>
            </a:r>
            <a:endParaRPr lang="en-IN" u="sng" dirty="0">
              <a:solidFill>
                <a:srgbClr val="0070C0"/>
              </a:solidFill>
            </a:endParaRPr>
          </a:p>
        </p:txBody>
      </p:sp>
      <p:pic>
        <p:nvPicPr>
          <p:cNvPr id="4098" name="Picture 2" descr="Aquarium Water Change，Water Siphon Pump ...">
            <a:extLst>
              <a:ext uri="{FF2B5EF4-FFF2-40B4-BE49-F238E27FC236}">
                <a16:creationId xmlns:a16="http://schemas.microsoft.com/office/drawing/2014/main" id="{D0182778-11DA-4564-9DAD-7A7FA15CB6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2643" y="1197244"/>
            <a:ext cx="2800521" cy="16988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quarium Powerhead Filter at best price ...">
            <a:extLst>
              <a:ext uri="{FF2B5EF4-FFF2-40B4-BE49-F238E27FC236}">
                <a16:creationId xmlns:a16="http://schemas.microsoft.com/office/drawing/2014/main" id="{C0F1813D-8C44-4489-B1DC-61EFA09B1B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7856" y="2863681"/>
            <a:ext cx="2376264" cy="191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96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28156" y="323225"/>
            <a:ext cx="6887688"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200" b="1" dirty="0">
                <a:latin typeface="Times New Roman" pitchFamily="18" charset="0"/>
                <a:cs typeface="Times New Roman" pitchFamily="18" charset="0"/>
              </a:rPr>
              <a:t>WORKING PRINCIPLE OF ALL COMPONENTS</a:t>
            </a:r>
          </a:p>
        </p:txBody>
      </p:sp>
      <p:sp>
        <p:nvSpPr>
          <p:cNvPr id="12" name="Content Placeholder 2"/>
          <p:cNvSpPr txBox="1">
            <a:spLocks/>
          </p:cNvSpPr>
          <p:nvPr/>
        </p:nvSpPr>
        <p:spPr>
          <a:xfrm>
            <a:off x="179512" y="4779486"/>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a:extLst>
              <a:ext uri="{FF2B5EF4-FFF2-40B4-BE49-F238E27FC236}">
                <a16:creationId xmlns:a16="http://schemas.microsoft.com/office/drawing/2014/main" id="{05371634-1B00-4587-BC5E-431452DFB86C}"/>
              </a:ext>
            </a:extLst>
          </p:cNvPr>
          <p:cNvSpPr/>
          <p:nvPr/>
        </p:nvSpPr>
        <p:spPr>
          <a:xfrm>
            <a:off x="33020" y="1616647"/>
            <a:ext cx="6023728" cy="1815882"/>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Micro USB cable allows you to connect your </a:t>
            </a:r>
            <a:r>
              <a:rPr lang="en-US" sz="1600" dirty="0" err="1">
                <a:latin typeface="Times New Roman" panose="02020603050405020304" pitchFamily="18" charset="0"/>
                <a:cs typeface="Times New Roman" panose="02020603050405020304" pitchFamily="18" charset="0"/>
              </a:rPr>
              <a:t>NodeMCU</a:t>
            </a:r>
            <a:r>
              <a:rPr lang="en-US" sz="1600" dirty="0">
                <a:latin typeface="Times New Roman" panose="02020603050405020304" pitchFamily="18" charset="0"/>
                <a:cs typeface="Times New Roman" panose="02020603050405020304" pitchFamily="18" charset="0"/>
              </a:rPr>
              <a:t> to your computer for programming. It also supplies power to the device. The </a:t>
            </a:r>
            <a:r>
              <a:rPr lang="en-US" sz="1600" dirty="0" err="1">
                <a:latin typeface="Times New Roman" panose="02020603050405020304" pitchFamily="18" charset="0"/>
                <a:cs typeface="Times New Roman" panose="02020603050405020304" pitchFamily="18" charset="0"/>
              </a:rPr>
              <a:t>NodeMCU</a:t>
            </a:r>
            <a:r>
              <a:rPr lang="en-US" sz="1600" dirty="0">
                <a:latin typeface="Times New Roman" panose="02020603050405020304" pitchFamily="18" charset="0"/>
                <a:cs typeface="Times New Roman" panose="02020603050405020304" pitchFamily="18" charset="0"/>
              </a:rPr>
              <a:t> only works with specific cables. Some USB cables are 'charging only', and have only 2 wires inside, meaning they can only provide power and can't transfer data.</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A001629-9D05-44F4-BFC4-D9D9884104B9}"/>
              </a:ext>
            </a:extLst>
          </p:cNvPr>
          <p:cNvSpPr/>
          <p:nvPr/>
        </p:nvSpPr>
        <p:spPr>
          <a:xfrm>
            <a:off x="33020" y="3378669"/>
            <a:ext cx="5403076" cy="1323439"/>
          </a:xfrm>
          <a:prstGeom prst="rect">
            <a:avLst/>
          </a:prstGeom>
        </p:spPr>
        <p:txBody>
          <a:bodyPr wrap="square">
            <a:spAutoFit/>
          </a:bodyPr>
          <a:lstStyle/>
          <a:p>
            <a:pPr algn="just"/>
            <a:r>
              <a:rPr lang="en-US" sz="1600" dirty="0" err="1">
                <a:latin typeface="Times New Roman" panose="02020603050405020304" pitchFamily="18" charset="0"/>
                <a:cs typeface="Times New Roman" panose="02020603050405020304" pitchFamily="18" charset="0"/>
              </a:rPr>
              <a:t>Blynk</a:t>
            </a:r>
            <a:r>
              <a:rPr lang="en-US" sz="1600" dirty="0">
                <a:latin typeface="Times New Roman" panose="02020603050405020304" pitchFamily="18" charset="0"/>
                <a:cs typeface="Times New Roman" panose="02020603050405020304" pitchFamily="18" charset="0"/>
              </a:rPr>
              <a:t> is an IoT platform for iOS or Android smartphones that is used to control Arduino, Raspberry Pi and </a:t>
            </a:r>
            <a:r>
              <a:rPr lang="en-US" sz="1600" dirty="0" err="1">
                <a:latin typeface="Times New Roman" panose="02020603050405020304" pitchFamily="18" charset="0"/>
                <a:cs typeface="Times New Roman" panose="02020603050405020304" pitchFamily="18" charset="0"/>
              </a:rPr>
              <a:t>NodeMCU</a:t>
            </a:r>
            <a:r>
              <a:rPr lang="en-US" sz="1600" dirty="0">
                <a:latin typeface="Times New Roman" panose="02020603050405020304" pitchFamily="18" charset="0"/>
                <a:cs typeface="Times New Roman" panose="02020603050405020304" pitchFamily="18" charset="0"/>
              </a:rPr>
              <a:t> via the Internet. This application is used to create a graphical interface or human machine interface (HMI) by compiling and providing the appropriate address on the available widgets. </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119426-89C1-4FBD-9140-7F6AE99F9EE4}"/>
              </a:ext>
            </a:extLst>
          </p:cNvPr>
          <p:cNvSpPr txBox="1"/>
          <p:nvPr/>
        </p:nvSpPr>
        <p:spPr>
          <a:xfrm>
            <a:off x="60836" y="1233393"/>
            <a:ext cx="3143012" cy="646331"/>
          </a:xfrm>
          <a:prstGeom prst="rect">
            <a:avLst/>
          </a:prstGeom>
          <a:noFill/>
        </p:spPr>
        <p:txBody>
          <a:bodyPr wrap="square" rtlCol="0">
            <a:spAutoFit/>
          </a:bodyPr>
          <a:lstStyle/>
          <a:p>
            <a:r>
              <a:rPr lang="en-IN" u="sng" dirty="0">
                <a:solidFill>
                  <a:srgbClr val="0070C0"/>
                </a:solidFill>
                <a:hlinkClick r:id="rId5">
                  <a:extLst>
                    <a:ext uri="{A12FA001-AC4F-418D-AE19-62706E023703}">
                      <ahyp:hlinkClr xmlns:ahyp="http://schemas.microsoft.com/office/drawing/2018/hyperlinkcolor" val="tx"/>
                    </a:ext>
                  </a:extLst>
                </a:hlinkClick>
              </a:rPr>
              <a:t>Micro USB Charging Cable</a:t>
            </a:r>
            <a:endParaRPr lang="en-IN" dirty="0">
              <a:solidFill>
                <a:srgbClr val="0070C0"/>
              </a:solidFill>
            </a:endParaRPr>
          </a:p>
          <a:p>
            <a:endParaRPr lang="en-IN" dirty="0"/>
          </a:p>
        </p:txBody>
      </p:sp>
      <p:sp>
        <p:nvSpPr>
          <p:cNvPr id="13" name="TextBox 12">
            <a:extLst>
              <a:ext uri="{FF2B5EF4-FFF2-40B4-BE49-F238E27FC236}">
                <a16:creationId xmlns:a16="http://schemas.microsoft.com/office/drawing/2014/main" id="{F53B7593-DD5C-4B5D-8F66-095BBC8C083D}"/>
              </a:ext>
            </a:extLst>
          </p:cNvPr>
          <p:cNvSpPr txBox="1"/>
          <p:nvPr/>
        </p:nvSpPr>
        <p:spPr>
          <a:xfrm>
            <a:off x="60836" y="2970648"/>
            <a:ext cx="2520280" cy="369332"/>
          </a:xfrm>
          <a:prstGeom prst="rect">
            <a:avLst/>
          </a:prstGeom>
          <a:noFill/>
        </p:spPr>
        <p:txBody>
          <a:bodyPr wrap="square" rtlCol="0">
            <a:spAutoFit/>
          </a:bodyPr>
          <a:lstStyle/>
          <a:p>
            <a:r>
              <a:rPr lang="en-US" u="sng" dirty="0">
                <a:solidFill>
                  <a:srgbClr val="0070C0"/>
                </a:solidFill>
              </a:rPr>
              <a:t>BLYNK</a:t>
            </a:r>
            <a:r>
              <a:rPr lang="en-US" dirty="0"/>
              <a:t> </a:t>
            </a:r>
            <a:endParaRPr lang="en-IN" dirty="0"/>
          </a:p>
        </p:txBody>
      </p:sp>
      <p:pic>
        <p:nvPicPr>
          <p:cNvPr id="6146" name="Picture 2" descr="USB To Micro-USB Cable For NodeMCU ...">
            <a:extLst>
              <a:ext uri="{FF2B5EF4-FFF2-40B4-BE49-F238E27FC236}">
                <a16:creationId xmlns:a16="http://schemas.microsoft.com/office/drawing/2014/main" id="{214B20BF-9C87-4E46-B2A2-82B8E01D1D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0243" y="1137524"/>
            <a:ext cx="2952921" cy="16502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nternet of Things (IoT): BLYNK Framework for Smart Home ...">
            <a:extLst>
              <a:ext uri="{FF2B5EF4-FFF2-40B4-BE49-F238E27FC236}">
                <a16:creationId xmlns:a16="http://schemas.microsoft.com/office/drawing/2014/main" id="{1084A461-3510-4664-8E86-B6CDADAC9D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112" y="3052304"/>
            <a:ext cx="3597640" cy="1649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483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14</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28156" y="323225"/>
            <a:ext cx="6887688"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200" b="1" dirty="0">
                <a:latin typeface="Times New Roman" pitchFamily="18" charset="0"/>
                <a:cs typeface="Times New Roman" pitchFamily="18" charset="0"/>
              </a:rPr>
              <a:t>WORKING PRINCIPLE OF ALL COMPONENTS</a:t>
            </a:r>
          </a:p>
        </p:txBody>
      </p:sp>
      <p:sp>
        <p:nvSpPr>
          <p:cNvPr id="12" name="Content Placeholder 2"/>
          <p:cNvSpPr txBox="1">
            <a:spLocks/>
          </p:cNvSpPr>
          <p:nvPr/>
        </p:nvSpPr>
        <p:spPr>
          <a:xfrm>
            <a:off x="179512" y="4779486"/>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4" name="Rectangle 3">
            <a:extLst>
              <a:ext uri="{FF2B5EF4-FFF2-40B4-BE49-F238E27FC236}">
                <a16:creationId xmlns:a16="http://schemas.microsoft.com/office/drawing/2014/main" id="{CA001629-9D05-44F4-BFC4-D9D9884104B9}"/>
              </a:ext>
            </a:extLst>
          </p:cNvPr>
          <p:cNvSpPr/>
          <p:nvPr/>
        </p:nvSpPr>
        <p:spPr>
          <a:xfrm>
            <a:off x="205666" y="1792776"/>
            <a:ext cx="5832648" cy="2062103"/>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 Bio balls are small, usually plastic, biodegradable spheres covered in numerous tiny ridges and pores. Their core purpose is to provide a substantial surface area for beneficial bacteria to thrive, facilitating the efficient decomposition of harmful organic matter within the aquarium. This natural process of biomineralization and biosorption, with the help of these microbes, contributes significantly to maintaining a clean and healthy environment for the aquatic residents</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119426-89C1-4FBD-9140-7F6AE99F9EE4}"/>
              </a:ext>
            </a:extLst>
          </p:cNvPr>
          <p:cNvSpPr txBox="1"/>
          <p:nvPr/>
        </p:nvSpPr>
        <p:spPr>
          <a:xfrm>
            <a:off x="247060" y="1307605"/>
            <a:ext cx="3143012" cy="646331"/>
          </a:xfrm>
          <a:prstGeom prst="rect">
            <a:avLst/>
          </a:prstGeom>
          <a:noFill/>
        </p:spPr>
        <p:txBody>
          <a:bodyPr wrap="square" rtlCol="0">
            <a:spAutoFit/>
          </a:bodyPr>
          <a:lstStyle/>
          <a:p>
            <a:r>
              <a:rPr lang="en-IN" u="sng" dirty="0">
                <a:solidFill>
                  <a:srgbClr val="0070C0"/>
                </a:solidFill>
              </a:rPr>
              <a:t>BIO BALLS</a:t>
            </a:r>
            <a:endParaRPr lang="en-IN" dirty="0">
              <a:solidFill>
                <a:srgbClr val="0070C0"/>
              </a:solidFill>
            </a:endParaRPr>
          </a:p>
          <a:p>
            <a:endParaRPr lang="en-IN" dirty="0"/>
          </a:p>
        </p:txBody>
      </p:sp>
      <p:pic>
        <p:nvPicPr>
          <p:cNvPr id="1026" name="Picture 2" descr="Image result for Bio balls">
            <a:extLst>
              <a:ext uri="{FF2B5EF4-FFF2-40B4-BE49-F238E27FC236}">
                <a16:creationId xmlns:a16="http://schemas.microsoft.com/office/drawing/2014/main" id="{122E207F-7D6B-42B8-8274-0AED1B89FD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250" y="1179943"/>
            <a:ext cx="2724150" cy="2674936"/>
          </a:xfrm>
          <a:prstGeom prst="rect">
            <a:avLst/>
          </a:prstGeom>
          <a:noFill/>
          <a:extLst>
            <a:ext uri="{909E8E84-426E-40DD-AFC4-6F175D3DCCD1}">
              <a14:hiddenFill xmlns:a14="http://schemas.microsoft.com/office/drawing/2010/main">
                <a:solidFill>
                  <a:srgbClr val="FFFFFF"/>
                </a:solidFill>
              </a14:hiddenFill>
            </a:ext>
          </a:extLst>
        </p:spPr>
      </p:pic>
      <p:sp useBgFill="1">
        <p:nvSpPr>
          <p:cNvPr id="8" name="Rectangle 7">
            <a:extLst>
              <a:ext uri="{FF2B5EF4-FFF2-40B4-BE49-F238E27FC236}">
                <a16:creationId xmlns:a16="http://schemas.microsoft.com/office/drawing/2014/main" id="{E3A92E62-3F22-437B-A6C3-4F743B018689}"/>
              </a:ext>
            </a:extLst>
          </p:cNvPr>
          <p:cNvSpPr/>
          <p:nvPr/>
        </p:nvSpPr>
        <p:spPr>
          <a:xfrm>
            <a:off x="7092280" y="1179943"/>
            <a:ext cx="1747212" cy="1031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60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15</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15616" y="63992"/>
            <a:ext cx="7008240"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600" b="1" dirty="0">
                <a:latin typeface="Times New Roman" pitchFamily="18" charset="0"/>
                <a:cs typeface="Times New Roman" pitchFamily="18" charset="0"/>
              </a:rPr>
              <a:t>WORKING OF THE MODEL/FRONTEND DEMONSTRATION</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a:extLst>
              <a:ext uri="{FF2B5EF4-FFF2-40B4-BE49-F238E27FC236}">
                <a16:creationId xmlns:a16="http://schemas.microsoft.com/office/drawing/2014/main" id="{DEF97171-9720-4DED-9D51-3137C746980A}"/>
              </a:ext>
            </a:extLst>
          </p:cNvPr>
          <p:cNvSpPr/>
          <p:nvPr/>
        </p:nvSpPr>
        <p:spPr>
          <a:xfrm>
            <a:off x="291172" y="1441013"/>
            <a:ext cx="8231832" cy="2585323"/>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A fish feeder with an ESP8266 and a servo motor typically works like this:</a:t>
            </a: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ESP8266 microcontroller is programmed to connect to your Wi-Fi network and listen for commands or triggers. You can set up a schedule or trigger remotely via an app or web interface using the ESP8266. When triggered, the ESP8266 sends a signal to the servo motor to rotate a certain angle, releasing the fish food into the tank. The system is powered either by a battery or a power adapter, ensuring continuous operation. Overall, it's a combination of programming, remote control, and mechanical movement to automate the process of feeding fish.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181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16</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15616" y="264047"/>
            <a:ext cx="7008240"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600" b="1" dirty="0">
                <a:latin typeface="Times New Roman" pitchFamily="18" charset="0"/>
                <a:cs typeface="Times New Roman" pitchFamily="18" charset="0"/>
              </a:rPr>
              <a:t>WORKING PRINCIPLE</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a:extLst>
              <a:ext uri="{FF2B5EF4-FFF2-40B4-BE49-F238E27FC236}">
                <a16:creationId xmlns:a16="http://schemas.microsoft.com/office/drawing/2014/main" id="{DEF97171-9720-4DED-9D51-3137C746980A}"/>
              </a:ext>
            </a:extLst>
          </p:cNvPr>
          <p:cNvSpPr/>
          <p:nvPr/>
        </p:nvSpPr>
        <p:spPr>
          <a:xfrm>
            <a:off x="266700" y="1414076"/>
            <a:ext cx="8231832" cy="2308324"/>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A fish feeder with an ESP8266 and a servo motor typically works like this: The ESP8266 microcontroller is programmed to connect to your Wi-Fi network and listen for commands or triggers. You can set up a schedule or trigger remotely via an app or web interface using the ESP8266. When triggered, the ESP8266 sends a signal to the servo motor to rotate a certain angle, releasing the fish food into the tank. The system is powered either by a battery or a power adapter, ensuring continuous operation. Overall, it's a combination of programming, remote control, and mechanical movement to automate the process of feeding fish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070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17</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15616" y="264047"/>
            <a:ext cx="7008240"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600" b="1" dirty="0">
                <a:latin typeface="Times New Roman" pitchFamily="18" charset="0"/>
                <a:cs typeface="Times New Roman" pitchFamily="18" charset="0"/>
              </a:rPr>
              <a:t>WORKING PRINCIPLE</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a:extLst>
              <a:ext uri="{FF2B5EF4-FFF2-40B4-BE49-F238E27FC236}">
                <a16:creationId xmlns:a16="http://schemas.microsoft.com/office/drawing/2014/main" id="{DEF97171-9720-4DED-9D51-3137C746980A}"/>
              </a:ext>
            </a:extLst>
          </p:cNvPr>
          <p:cNvSpPr/>
          <p:nvPr/>
        </p:nvSpPr>
        <p:spPr>
          <a:xfrm>
            <a:off x="266700" y="1414076"/>
            <a:ext cx="8231832" cy="286232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DIY Canister Filter typically Works like this: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DIY canister filter with a sponge and pump works by using the pump to draw water into the canister, where it passes through layers of sponge or other filter media. The sponge acts as a mechanical filter, trapping debris and particles from the water. Beneficial bacteria colonize the sponge, providing biological filtration by breaking down harmful ammonia and nitrites into less toxic nitrates. The filtered water is then returned to the aquarium, creating a cleaner and healthier environment for fish and other aquatic life. Regular maintenance, such as cleaning the sponge and replacing filter media, is essential to keep the filter running efficiently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94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18</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283176"/>
            <a:ext cx="6500858" cy="53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800" b="1" dirty="0">
                <a:latin typeface="Times New Roman" pitchFamily="18" charset="0"/>
                <a:cs typeface="Times New Roman" pitchFamily="18" charset="0"/>
              </a:rPr>
              <a:t>RESULTS AND DISCUSSIONS</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a:solidFill>
                  <a:srgbClr val="FF0066"/>
                </a:solidFill>
              </a:rPr>
              <a:t>Immersive Automatic Water Heater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a:extLst>
              <a:ext uri="{FF2B5EF4-FFF2-40B4-BE49-F238E27FC236}">
                <a16:creationId xmlns:a16="http://schemas.microsoft.com/office/drawing/2014/main" id="{4E76D3B9-A68F-4021-89E9-834A7C95FFA8}"/>
              </a:ext>
            </a:extLst>
          </p:cNvPr>
          <p:cNvSpPr/>
          <p:nvPr/>
        </p:nvSpPr>
        <p:spPr>
          <a:xfrm>
            <a:off x="178571" y="1494324"/>
            <a:ext cx="8786858" cy="2554545"/>
          </a:xfrm>
          <a:prstGeom prst="rect">
            <a:avLst/>
          </a:prstGeom>
        </p:spPr>
        <p:txBody>
          <a:bodyPr wrap="square">
            <a:spAutoFit/>
          </a:bodyPr>
          <a:lstStyle/>
          <a:p>
            <a:pPr algn="just"/>
            <a:r>
              <a:rPr lang="en-IN" sz="1600" dirty="0">
                <a:latin typeface="Times New Roman" panose="02020603050405020304" pitchFamily="18" charset="0"/>
                <a:cs typeface="Times New Roman" panose="02020603050405020304" pitchFamily="18" charset="0"/>
              </a:rPr>
              <a:t>In conclusion, the DIY canister filter utilizing sponge and a pump is an effective and budget-friendly solution for maintaining a clean and healthy aquarium environment. Regular maintenance and monitoring are essential to ensure optimal performance and longevity of the filter system. Overall, this DIY project offers a customizable and accessible option for aquarium enthusiasts seeking reliable filtration solutions.</a:t>
            </a:r>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                The ESP8266-based feeder machine, integrated with blink, offers a seamless and innovative solution for pet feeding needs. Leveraging the ESP8266's capabilities for Wi-Fi connectivity and the blink platform for remote monitoring and control, pet owners can easily schedule and adjust feeding times from anywhere with internet access. With proper setup, testing, and integration with blink, the feeder machine provides an accessible and efficient solution for enhancing pet care and well-being."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77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19</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solidFill>
                  <a:srgbClr val="FF0000"/>
                </a:solidFill>
                <a:latin typeface="Times New Roman" pitchFamily="18" charset="0"/>
                <a:cs typeface="Times New Roman" pitchFamily="18" charset="0"/>
              </a:rPr>
              <a:t>            </a:t>
            </a:r>
            <a:r>
              <a:rPr lang="en-IN" sz="2800" b="1" dirty="0">
                <a:latin typeface="Times New Roman" pitchFamily="18" charset="0"/>
                <a:cs typeface="Times New Roman" pitchFamily="18" charset="0"/>
              </a:rPr>
              <a:t>REFERENCES</a:t>
            </a:r>
            <a:endParaRPr kumimoji="0" lang="en-US" sz="2800" b="1" i="0" strike="noStrike" cap="none" normalizeH="0" baseline="0" dirty="0">
              <a:ln>
                <a:noFill/>
              </a:ln>
              <a:solidFill>
                <a:srgbClr val="FF0000"/>
              </a:solidFill>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4" name="Rectangle 3">
            <a:extLst>
              <a:ext uri="{FF2B5EF4-FFF2-40B4-BE49-F238E27FC236}">
                <a16:creationId xmlns:a16="http://schemas.microsoft.com/office/drawing/2014/main" id="{051C5F3A-9C00-4649-BC41-EB27F3C86581}"/>
              </a:ext>
            </a:extLst>
          </p:cNvPr>
          <p:cNvSpPr/>
          <p:nvPr/>
        </p:nvSpPr>
        <p:spPr>
          <a:xfrm>
            <a:off x="233844" y="1563201"/>
            <a:ext cx="8681556" cy="2308324"/>
          </a:xfrm>
          <a:prstGeom prst="rect">
            <a:avLst/>
          </a:prstGeom>
        </p:spPr>
        <p:txBody>
          <a:bodyPr wrap="square">
            <a:spAutoFit/>
          </a:bodyPr>
          <a:lstStyle/>
          <a:p>
            <a:pPr marL="342900" indent="-342900" algn="just">
              <a:buFont typeface="+mj-lt"/>
              <a:buAutoNum type="arabicParenR"/>
            </a:pPr>
            <a:r>
              <a:rPr lang="en-IN" dirty="0">
                <a:solidFill>
                  <a:srgbClr val="00B0F0"/>
                </a:solidFill>
                <a:latin typeface="+mj-lt"/>
                <a:hlinkClick r:id="rId5"/>
              </a:rPr>
              <a:t>https://aquariumscience.org/index.php/8-3-2-do-it-yourself-canisters/</a:t>
            </a:r>
            <a:endParaRPr lang="en-IN" dirty="0">
              <a:solidFill>
                <a:srgbClr val="00B0F0"/>
              </a:solidFill>
              <a:latin typeface="+mj-lt"/>
            </a:endParaRPr>
          </a:p>
          <a:p>
            <a:pPr marL="342900" indent="-342900" algn="just">
              <a:buFont typeface="+mj-lt"/>
              <a:buAutoNum type="arabicParenR"/>
            </a:pPr>
            <a:r>
              <a:rPr lang="en-IN" dirty="0">
                <a:solidFill>
                  <a:srgbClr val="00B0F0"/>
                </a:solidFill>
                <a:latin typeface="+mj-lt"/>
                <a:hlinkClick r:id="rId6"/>
              </a:rPr>
              <a:t>https://www.pinterest.com/craig_dorrell/diy-canister-filters/</a:t>
            </a:r>
            <a:endParaRPr lang="en-IN" dirty="0">
              <a:solidFill>
                <a:srgbClr val="00B0F0"/>
              </a:solidFill>
              <a:latin typeface="+mj-lt"/>
            </a:endParaRPr>
          </a:p>
          <a:p>
            <a:pPr marL="342900" indent="-342900" algn="just">
              <a:buFont typeface="+mj-lt"/>
              <a:buAutoNum type="arabicParenR"/>
            </a:pPr>
            <a:r>
              <a:rPr lang="en-IN" dirty="0">
                <a:solidFill>
                  <a:srgbClr val="00B0F0"/>
                </a:solidFill>
                <a:latin typeface="+mj-lt"/>
                <a:hlinkClick r:id="rId7"/>
              </a:rPr>
              <a:t>https://courseware.cutm.ac.in/wp-content/uploads/2020/06/Session-6-2.pdf</a:t>
            </a:r>
            <a:endParaRPr lang="en-IN" dirty="0">
              <a:solidFill>
                <a:srgbClr val="00B0F0"/>
              </a:solidFill>
              <a:latin typeface="+mj-lt"/>
            </a:endParaRPr>
          </a:p>
          <a:p>
            <a:pPr marL="342900" indent="-342900" algn="just">
              <a:buFont typeface="+mj-lt"/>
              <a:buAutoNum type="arabicParenR"/>
            </a:pPr>
            <a:r>
              <a:rPr lang="en-IN" dirty="0">
                <a:solidFill>
                  <a:srgbClr val="00B0F0"/>
                </a:solidFill>
                <a:latin typeface="+mj-lt"/>
                <a:hlinkClick r:id="rId8"/>
              </a:rPr>
              <a:t>https://www.amazon.in/gp/bestsellers/pet-supplies/4771356031</a:t>
            </a:r>
            <a:endParaRPr lang="en-IN" dirty="0">
              <a:solidFill>
                <a:srgbClr val="00B0F0"/>
              </a:solidFill>
              <a:latin typeface="+mj-lt"/>
            </a:endParaRPr>
          </a:p>
          <a:p>
            <a:pPr marL="342900" indent="-342900" algn="just">
              <a:buFont typeface="+mj-lt"/>
              <a:buAutoNum type="arabicParenR"/>
            </a:pPr>
            <a:r>
              <a:rPr lang="en-IN" dirty="0">
                <a:solidFill>
                  <a:srgbClr val="00B0F0"/>
                </a:solidFill>
                <a:latin typeface="+mj-lt"/>
                <a:hlinkClick r:id="rId9"/>
              </a:rPr>
              <a:t>https://www.researchgate.net/publication/342624403_AUTOMATIC_FISH_FEEDING_AND_MONITORING_SYSTEM_FOR_AQUARIUM_USING_555_TIMERS</a:t>
            </a:r>
            <a:endParaRPr lang="en-IN" dirty="0">
              <a:solidFill>
                <a:srgbClr val="00B0F0"/>
              </a:solidFill>
              <a:latin typeface="+mj-lt"/>
            </a:endParaRPr>
          </a:p>
          <a:p>
            <a:pPr marL="342900" indent="-342900" algn="just">
              <a:buFont typeface="+mj-lt"/>
              <a:buAutoNum type="arabicParenR"/>
            </a:pPr>
            <a:endParaRPr lang="en-IN" dirty="0">
              <a:solidFill>
                <a:srgbClr val="00B0F0"/>
              </a:solidFill>
              <a:latin typeface="+mj-lt"/>
            </a:endParaRPr>
          </a:p>
          <a:p>
            <a:pPr marL="342900" indent="-342900" algn="just">
              <a:buFont typeface="+mj-lt"/>
              <a:buAutoNum type="arabicParenR"/>
            </a:pPr>
            <a:endParaRPr lang="en-IN" dirty="0">
              <a:solidFill>
                <a:srgbClr val="00B0F0"/>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42844" y="114300"/>
            <a:ext cx="8772556"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solidFill>
                  <a:srgbClr val="FF0000"/>
                </a:solidFill>
                <a:latin typeface="Constantia" pitchFamily="18" charset="0"/>
              </a:rPr>
              <a:t>CONTENT</a:t>
            </a:r>
            <a:endParaRPr lang="en-US" sz="3600" b="1" dirty="0">
              <a:solidFill>
                <a:srgbClr val="FFC000"/>
              </a:solidFill>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E8562012-107F-A7D4-E64C-E83FF3B9AF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76200" y="-102499"/>
            <a:ext cx="1527715" cy="103157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142858"/>
            <a:ext cx="1090642" cy="642942"/>
          </a:xfrm>
          <a:prstGeom prst="rect">
            <a:avLst/>
          </a:prstGeom>
        </p:spPr>
      </p:pic>
      <p:sp>
        <p:nvSpPr>
          <p:cNvPr id="25" name="TextBox 24"/>
          <p:cNvSpPr txBox="1"/>
          <p:nvPr/>
        </p:nvSpPr>
        <p:spPr>
          <a:xfrm>
            <a:off x="214282" y="1214429"/>
            <a:ext cx="8143932" cy="3785652"/>
          </a:xfrm>
          <a:prstGeom prst="rect">
            <a:avLst/>
          </a:prstGeom>
          <a:noFill/>
        </p:spPr>
        <p:txBody>
          <a:bodyPr wrap="square" rtlCol="0">
            <a:spAutoFit/>
          </a:bodyPr>
          <a:lstStyle/>
          <a:p>
            <a:pPr lvl="0">
              <a:buFont typeface="Arial" pitchFamily="34" charset="0"/>
              <a:buChar char="•"/>
            </a:pPr>
            <a:r>
              <a:rPr lang="en-US" sz="2400" dirty="0">
                <a:latin typeface="Times New Roman" pitchFamily="18" charset="0"/>
                <a:cs typeface="Times New Roman" pitchFamily="18" charset="0"/>
              </a:rPr>
              <a:t> Problem Statement</a:t>
            </a:r>
          </a:p>
          <a:p>
            <a:pPr lvl="0">
              <a:buFont typeface="Arial" pitchFamily="34" charset="0"/>
              <a:buChar char="•"/>
            </a:pPr>
            <a:r>
              <a:rPr lang="en-US" sz="2400" dirty="0">
                <a:latin typeface="Times New Roman" pitchFamily="18" charset="0"/>
                <a:cs typeface="Times New Roman" pitchFamily="18" charset="0"/>
              </a:rPr>
              <a:t> Existing Solutions</a:t>
            </a:r>
          </a:p>
          <a:p>
            <a:pPr lvl="0">
              <a:buFont typeface="Arial" pitchFamily="34" charset="0"/>
              <a:buChar char="•"/>
            </a:pPr>
            <a:r>
              <a:rPr lang="en-US" sz="2400" dirty="0">
                <a:latin typeface="Times New Roman" pitchFamily="18" charset="0"/>
                <a:cs typeface="Times New Roman" pitchFamily="18" charset="0"/>
              </a:rPr>
              <a:t> Proposed Solution</a:t>
            </a:r>
          </a:p>
          <a:p>
            <a:pPr lvl="0">
              <a:buFont typeface="Arial" pitchFamily="34" charset="0"/>
              <a:buChar char="•"/>
            </a:pPr>
            <a:r>
              <a:rPr lang="en-US" sz="2400" dirty="0">
                <a:latin typeface="Times New Roman" pitchFamily="18" charset="0"/>
                <a:cs typeface="Times New Roman" pitchFamily="18" charset="0"/>
              </a:rPr>
              <a:t> Components required</a:t>
            </a:r>
          </a:p>
          <a:p>
            <a:pPr lvl="0">
              <a:buFont typeface="Arial" pitchFamily="34" charset="0"/>
              <a:buChar char="•"/>
            </a:pPr>
            <a:r>
              <a:rPr lang="en-US" sz="2400" dirty="0">
                <a:latin typeface="Times New Roman" pitchFamily="18" charset="0"/>
                <a:cs typeface="Times New Roman" pitchFamily="18" charset="0"/>
              </a:rPr>
              <a:t> Block Diagram </a:t>
            </a:r>
          </a:p>
          <a:p>
            <a:pPr lvl="0">
              <a:buFont typeface="Arial" pitchFamily="34" charset="0"/>
              <a:buChar char="•"/>
            </a:pPr>
            <a:r>
              <a:rPr lang="en-US" sz="2400" dirty="0">
                <a:latin typeface="Times New Roman" pitchFamily="18" charset="0"/>
                <a:cs typeface="Times New Roman" pitchFamily="18" charset="0"/>
              </a:rPr>
              <a:t> Flow Chart</a:t>
            </a:r>
          </a:p>
          <a:p>
            <a:pPr lvl="0">
              <a:buFont typeface="Arial" pitchFamily="34" charset="0"/>
              <a:buChar char="•"/>
            </a:pPr>
            <a:r>
              <a:rPr lang="en-US" sz="2400" dirty="0">
                <a:latin typeface="Times New Roman" pitchFamily="18" charset="0"/>
                <a:cs typeface="Times New Roman" pitchFamily="18" charset="0"/>
              </a:rPr>
              <a:t>Working Principle of all components used/Software modules</a:t>
            </a:r>
          </a:p>
          <a:p>
            <a:pPr lvl="0">
              <a:buFont typeface="Arial" pitchFamily="34" charset="0"/>
              <a:buChar char="•"/>
            </a:pPr>
            <a:r>
              <a:rPr lang="en-US" sz="2400" dirty="0">
                <a:latin typeface="Times New Roman" pitchFamily="18" charset="0"/>
                <a:cs typeface="Times New Roman" pitchFamily="18" charset="0"/>
              </a:rPr>
              <a:t> Working of the Business model</a:t>
            </a:r>
          </a:p>
          <a:p>
            <a:pPr>
              <a:buFont typeface="Arial" pitchFamily="34" charset="0"/>
              <a:buChar char="•"/>
            </a:pPr>
            <a:r>
              <a:rPr lang="en-US" sz="2400" dirty="0">
                <a:latin typeface="Times New Roman" pitchFamily="18" charset="0"/>
                <a:cs typeface="Times New Roman" pitchFamily="18" charset="0"/>
              </a:rPr>
              <a:t>Results and Discussions </a:t>
            </a:r>
          </a:p>
          <a:p>
            <a:pPr lvl="0">
              <a:buFont typeface="Arial" pitchFamily="34" charset="0"/>
              <a:buChar char="•"/>
            </a:pPr>
            <a:r>
              <a:rPr lang="en-US" sz="24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pic>
        <p:nvPicPr>
          <p:cNvPr id="8" name="Picture 7">
            <a:extLst>
              <a:ext uri="{FF2B5EF4-FFF2-40B4-BE49-F238E27FC236}">
                <a16:creationId xmlns:a16="http://schemas.microsoft.com/office/drawing/2014/main" id="{E79CFED5-6DA0-FFE3-2B14-3BB52E2169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2" name="TextBox 1">
            <a:extLst>
              <a:ext uri="{FF2B5EF4-FFF2-40B4-BE49-F238E27FC236}">
                <a16:creationId xmlns:a16="http://schemas.microsoft.com/office/drawing/2014/main" id="{F5329C19-44CB-40CD-8747-C59E74F8E41C}"/>
              </a:ext>
            </a:extLst>
          </p:cNvPr>
          <p:cNvSpPr txBox="1"/>
          <p:nvPr/>
        </p:nvSpPr>
        <p:spPr>
          <a:xfrm>
            <a:off x="2771800" y="2211710"/>
            <a:ext cx="3960440" cy="2554545"/>
          </a:xfrm>
          <a:prstGeom prst="rect">
            <a:avLst/>
          </a:prstGeom>
          <a:noFill/>
        </p:spPr>
        <p:txBody>
          <a:bodyPr wrap="square" rtlCol="0">
            <a:spAutoFit/>
          </a:bodyPr>
          <a:lstStyle/>
          <a:p>
            <a:r>
              <a:rPr lang="en-US" sz="8000" dirty="0">
                <a:solidFill>
                  <a:srgbClr val="FF0066"/>
                </a:solidFill>
                <a:latin typeface="Candara" panose="020E0502030303020204" pitchFamily="34" charset="0"/>
              </a:rPr>
              <a:t>THANK YOU</a:t>
            </a:r>
            <a:endParaRPr lang="en-IN" sz="8000" dirty="0">
              <a:solidFill>
                <a:srgbClr val="FF0066"/>
              </a:solidFill>
              <a:latin typeface="Candara" panose="020E0502030303020204" pitchFamily="34" charset="0"/>
            </a:endParaRPr>
          </a:p>
        </p:txBody>
      </p:sp>
    </p:spTree>
    <p:extLst>
      <p:ext uri="{BB962C8B-B14F-4D97-AF65-F5344CB8AC3E}">
        <p14:creationId xmlns:p14="http://schemas.microsoft.com/office/powerpoint/2010/main" val="171422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034082" y="208431"/>
            <a:ext cx="480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PROBLEM STATEMENT</a:t>
            </a:r>
            <a:endParaRPr lang="en-IN" sz="2800" b="1" dirty="0">
              <a:solidFill>
                <a:schemeClr val="bg1"/>
              </a:solidFill>
            </a:endParaRP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sp>
        <p:nvSpPr>
          <p:cNvPr id="3" name="Rectangle 1">
            <a:extLst>
              <a:ext uri="{FF2B5EF4-FFF2-40B4-BE49-F238E27FC236}">
                <a16:creationId xmlns:a16="http://schemas.microsoft.com/office/drawing/2014/main" id="{ECAB2393-1C3F-41AF-B3DF-43BC43453CC2}"/>
              </a:ext>
            </a:extLst>
          </p:cNvPr>
          <p:cNvSpPr>
            <a:spLocks noChangeArrowheads="1"/>
          </p:cNvSpPr>
          <p:nvPr/>
        </p:nvSpPr>
        <p:spPr bwMode="auto">
          <a:xfrm>
            <a:off x="266700" y="1410859"/>
            <a:ext cx="833536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To Maintain Aquarium, One of the most important aspects of keeping your fish healthy is ensuring you have the proper feeding system and right filtration system for their needs.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Due to the hectic nature of human life or whenever </a:t>
            </a:r>
            <a:r>
              <a:rPr lang="en-US" sz="2000" dirty="0">
                <a:latin typeface="Times New Roman" panose="02020603050405020304" pitchFamily="18" charset="0"/>
                <a:cs typeface="Times New Roman" panose="02020603050405020304" pitchFamily="18" charset="0"/>
              </a:rPr>
              <a:t>fish owner is away from home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find themselves unable to consistently provide proper feeding and filtration for their aquariums. This neglect leads to significant disadvantages, foremost among them being the compromised health and well-being of the fish.</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4</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034082" y="208431"/>
            <a:ext cx="480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EXISTING SOLUTIONS</a:t>
            </a:r>
            <a:endParaRPr lang="en-IN" sz="2800" b="1" dirty="0">
              <a:solidFill>
                <a:schemeClr val="bg1"/>
              </a:solidFill>
            </a:endParaRP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sp>
        <p:nvSpPr>
          <p:cNvPr id="3" name="Rectangle 1">
            <a:extLst>
              <a:ext uri="{FF2B5EF4-FFF2-40B4-BE49-F238E27FC236}">
                <a16:creationId xmlns:a16="http://schemas.microsoft.com/office/drawing/2014/main" id="{ECAB2393-1C3F-41AF-B3DF-43BC43453CC2}"/>
              </a:ext>
            </a:extLst>
          </p:cNvPr>
          <p:cNvSpPr>
            <a:spLocks noChangeArrowheads="1"/>
          </p:cNvSpPr>
          <p:nvPr/>
        </p:nvSpPr>
        <p:spPr bwMode="auto">
          <a:xfrm>
            <a:off x="378538" y="1239516"/>
            <a:ext cx="402703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eaLnBrk="0" fontAlgn="base" hangingPunct="0">
              <a:spcBef>
                <a:spcPct val="0"/>
              </a:spcBef>
              <a:spcAft>
                <a:spcPct val="0"/>
              </a:spcAft>
              <a:buFont typeface="+mj-lt"/>
              <a:buAutoNum type="arabicParenR"/>
            </a:pPr>
            <a:r>
              <a:rPr lang="en-US" u="sng" dirty="0">
                <a:latin typeface="Times New Roman" panose="02020603050405020304" pitchFamily="18" charset="0"/>
                <a:cs typeface="Times New Roman" panose="02020603050405020304" pitchFamily="18" charset="0"/>
              </a:rPr>
              <a:t>Gravel Vacuum Cleaners Function:</a:t>
            </a:r>
          </a:p>
          <a:p>
            <a:pPr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Remove debris, waste, and uneaten food from the substrate. </a:t>
            </a:r>
          </a:p>
          <a:p>
            <a:pPr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Types: </a:t>
            </a: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Manual Gravel Vacuums: Operate by creating a siphon; the user manually pumps to start the water flow.</a:t>
            </a: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Electric Gravel Vacuums: Use a battery or electric pump to suck debris from the substrate into a collection container or directly out of the tank.</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2C5DE7-92BC-49A1-9C51-C5CA866DCDA5}"/>
              </a:ext>
            </a:extLst>
          </p:cNvPr>
          <p:cNvPicPr>
            <a:picLocks noChangeAspect="1"/>
          </p:cNvPicPr>
          <p:nvPr/>
        </p:nvPicPr>
        <p:blipFill>
          <a:blip r:embed="rId5"/>
          <a:stretch>
            <a:fillRect/>
          </a:stretch>
        </p:blipFill>
        <p:spPr>
          <a:xfrm>
            <a:off x="4967521" y="1469203"/>
            <a:ext cx="3734321" cy="2838846"/>
          </a:xfrm>
          <a:prstGeom prst="rect">
            <a:avLst/>
          </a:prstGeom>
        </p:spPr>
      </p:pic>
    </p:spTree>
    <p:extLst>
      <p:ext uri="{BB962C8B-B14F-4D97-AF65-F5344CB8AC3E}">
        <p14:creationId xmlns:p14="http://schemas.microsoft.com/office/powerpoint/2010/main" val="112685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5</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034082" y="208431"/>
            <a:ext cx="480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EXISTING SOLUTIONS</a:t>
            </a:r>
            <a:endParaRPr lang="en-IN" sz="2800" b="1" dirty="0">
              <a:solidFill>
                <a:schemeClr val="bg1"/>
              </a:solidFill>
            </a:endParaRP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sp>
        <p:nvSpPr>
          <p:cNvPr id="3" name="Rectangle 1">
            <a:extLst>
              <a:ext uri="{FF2B5EF4-FFF2-40B4-BE49-F238E27FC236}">
                <a16:creationId xmlns:a16="http://schemas.microsoft.com/office/drawing/2014/main" id="{ECAB2393-1C3F-41AF-B3DF-43BC43453CC2}"/>
              </a:ext>
            </a:extLst>
          </p:cNvPr>
          <p:cNvSpPr>
            <a:spLocks noChangeArrowheads="1"/>
          </p:cNvSpPr>
          <p:nvPr/>
        </p:nvSpPr>
        <p:spPr bwMode="auto">
          <a:xfrm>
            <a:off x="378538" y="1239517"/>
            <a:ext cx="402703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2) Fish Feeders: Ensure consistent feeding and reduce the risk of overfeeding, which can lead to excess waste. </a:t>
            </a:r>
          </a:p>
          <a:p>
            <a:pPr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Types: </a:t>
            </a:r>
          </a:p>
          <a:p>
            <a:pPr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Battery-Powered Feeders: Dispense a pre-set amount of food at scheduled times. </a:t>
            </a:r>
          </a:p>
          <a:p>
            <a:pPr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Programmable Feeders: Allow for customizable feeding schedules and portions.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04882F0-C036-49B1-B74D-E11C16097BF4}"/>
              </a:ext>
            </a:extLst>
          </p:cNvPr>
          <p:cNvPicPr>
            <a:picLocks noChangeAspect="1"/>
          </p:cNvPicPr>
          <p:nvPr/>
        </p:nvPicPr>
        <p:blipFill>
          <a:blip r:embed="rId5"/>
          <a:stretch>
            <a:fillRect/>
          </a:stretch>
        </p:blipFill>
        <p:spPr>
          <a:xfrm>
            <a:off x="4536929" y="1292428"/>
            <a:ext cx="4595506" cy="3353268"/>
          </a:xfrm>
          <a:prstGeom prst="rect">
            <a:avLst/>
          </a:prstGeom>
        </p:spPr>
      </p:pic>
    </p:spTree>
    <p:extLst>
      <p:ext uri="{BB962C8B-B14F-4D97-AF65-F5344CB8AC3E}">
        <p14:creationId xmlns:p14="http://schemas.microsoft.com/office/powerpoint/2010/main" val="52149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8F78-FAAA-4F19-BE60-E8245249A353}"/>
              </a:ext>
            </a:extLst>
          </p:cNvPr>
          <p:cNvSpPr>
            <a:spLocks noGrp="1"/>
          </p:cNvSpPr>
          <p:nvPr>
            <p:ph type="title"/>
          </p:nvPr>
        </p:nvSpPr>
        <p:spPr>
          <a:xfrm>
            <a:off x="1372273" y="313835"/>
            <a:ext cx="8153400" cy="742950"/>
          </a:xfrm>
        </p:spPr>
        <p:txBody>
          <a:bodyPr>
            <a:noAutofit/>
          </a:bodyPr>
          <a:lstStyle/>
          <a:p>
            <a:r>
              <a:rPr lang="en-US" sz="3200" b="1" dirty="0">
                <a:latin typeface="Times New Roman" panose="02020603050405020304" pitchFamily="18" charset="0"/>
                <a:cs typeface="Times New Roman" panose="02020603050405020304" pitchFamily="18" charset="0"/>
              </a:rPr>
              <a:t>GAPS IN EXISTING SOLUTIONS</a:t>
            </a:r>
            <a:br>
              <a:rPr lang="en-IN" sz="3200" b="1" dirty="0">
                <a:solidFill>
                  <a:schemeClr val="bg1"/>
                </a:solidFill>
              </a:rPr>
            </a:br>
            <a:endParaRPr lang="en-IN" sz="3200" dirty="0"/>
          </a:p>
        </p:txBody>
      </p:sp>
      <p:sp>
        <p:nvSpPr>
          <p:cNvPr id="3" name="Slide Number Placeholder 2">
            <a:extLst>
              <a:ext uri="{FF2B5EF4-FFF2-40B4-BE49-F238E27FC236}">
                <a16:creationId xmlns:a16="http://schemas.microsoft.com/office/drawing/2014/main" id="{F6D855D4-F143-42C5-8C87-3591372000C7}"/>
              </a:ext>
            </a:extLst>
          </p:cNvPr>
          <p:cNvSpPr>
            <a:spLocks noGrp="1"/>
          </p:cNvSpPr>
          <p:nvPr>
            <p:ph type="sldNum" sz="quarter" idx="12"/>
          </p:nvPr>
        </p:nvSpPr>
        <p:spPr/>
        <p:txBody>
          <a:bodyPr>
            <a:normAutofit fontScale="47500" lnSpcReduction="20000"/>
          </a:bodyPr>
          <a:lstStyle/>
          <a:p>
            <a:fld id="{1AD93096-5B34-4342-9326-69289CEAE4C2}" type="slidenum">
              <a:rPr lang="en-US" smtClean="0"/>
              <a:pPr/>
              <a:t>6</a:t>
            </a:fld>
            <a:endParaRPr lang="en-US" dirty="0">
              <a:solidFill>
                <a:srgbClr val="FFFFFF"/>
              </a:solidFill>
            </a:endParaRPr>
          </a:p>
        </p:txBody>
      </p:sp>
      <p:sp>
        <p:nvSpPr>
          <p:cNvPr id="4" name="Content Placeholder 3">
            <a:extLst>
              <a:ext uri="{FF2B5EF4-FFF2-40B4-BE49-F238E27FC236}">
                <a16:creationId xmlns:a16="http://schemas.microsoft.com/office/drawing/2014/main" id="{124C9135-1549-4E17-96CF-B82817A5E5FC}"/>
              </a:ext>
            </a:extLst>
          </p:cNvPr>
          <p:cNvSpPr>
            <a:spLocks noGrp="1"/>
          </p:cNvSpPr>
          <p:nvPr>
            <p:ph sz="quarter"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All the existing solutions have many disadvantages. The following are the gaps we found in those existing solutions: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May not adapt well to varying fish behavior or environmental conditions.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Cost-effectiveness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Sensor accuracy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No Time setting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BD44F8-4666-437B-8DCD-AFD99313B40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p:blipFill>
        <p:spPr>
          <a:xfrm>
            <a:off x="-151210" y="-55525"/>
            <a:ext cx="1527715" cy="1031570"/>
          </a:xfrm>
          <a:prstGeom prst="rect">
            <a:avLst/>
          </a:prstGeom>
        </p:spPr>
      </p:pic>
      <p:pic>
        <p:nvPicPr>
          <p:cNvPr id="6" name="Picture 5">
            <a:extLst>
              <a:ext uri="{FF2B5EF4-FFF2-40B4-BE49-F238E27FC236}">
                <a16:creationId xmlns:a16="http://schemas.microsoft.com/office/drawing/2014/main" id="{512C570F-0233-4E54-BB14-68C8BE09E5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Tree>
    <p:extLst>
      <p:ext uri="{BB962C8B-B14F-4D97-AF65-F5344CB8AC3E}">
        <p14:creationId xmlns:p14="http://schemas.microsoft.com/office/powerpoint/2010/main" val="252863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895350"/>
            <a:ext cx="533400" cy="183357"/>
          </a:xfrm>
        </p:spPr>
        <p:txBody>
          <a:bodyPr>
            <a:normAutofit fontScale="47500" lnSpcReduction="20000"/>
          </a:bodyPr>
          <a:lstStyle/>
          <a:p>
            <a:fld id="{1AD93096-5B34-4342-9326-69289CEAE4C2}" type="slidenum">
              <a:rPr lang="en-US" smtClean="0"/>
              <a:pPr/>
              <a:t>7</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endParaRPr kumimoji="0" lang="en-US" sz="28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85775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sp>
        <p:nvSpPr>
          <p:cNvPr id="26" name="Chevron 4"/>
          <p:cNvSpPr/>
          <p:nvPr/>
        </p:nvSpPr>
        <p:spPr>
          <a:xfrm>
            <a:off x="6599115" y="3713083"/>
            <a:ext cx="14865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Iterate</a:t>
            </a:r>
          </a:p>
        </p:txBody>
      </p:sp>
      <p:sp>
        <p:nvSpPr>
          <p:cNvPr id="31" name="Chevron 4"/>
          <p:cNvSpPr/>
          <p:nvPr/>
        </p:nvSpPr>
        <p:spPr>
          <a:xfrm>
            <a:off x="4465515" y="3779320"/>
            <a:ext cx="17151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Communicate</a:t>
            </a:r>
          </a:p>
        </p:txBody>
      </p:sp>
      <p:pic>
        <p:nvPicPr>
          <p:cNvPr id="2" name="Picture 1">
            <a:extLst>
              <a:ext uri="{FF2B5EF4-FFF2-40B4-BE49-F238E27FC236}">
                <a16:creationId xmlns:a16="http://schemas.microsoft.com/office/drawing/2014/main" id="{1627471F-0B05-9A5A-2BC3-A3A59A2814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36220"/>
            <a:ext cx="1527715" cy="1031570"/>
          </a:xfrm>
          <a:prstGeom prst="rect">
            <a:avLst/>
          </a:prstGeom>
        </p:spPr>
      </p:pic>
      <p:sp>
        <p:nvSpPr>
          <p:cNvPr id="37" name="Rectangle 36"/>
          <p:cNvSpPr/>
          <p:nvPr/>
        </p:nvSpPr>
        <p:spPr>
          <a:xfrm>
            <a:off x="2571736" y="214296"/>
            <a:ext cx="4429156" cy="523220"/>
          </a:xfrm>
          <a:prstGeom prst="rect">
            <a:avLst/>
          </a:prstGeom>
        </p:spPr>
        <p:txBody>
          <a:bodyPr wrap="square">
            <a:spAutoFit/>
          </a:bodyPr>
          <a:lstStyle/>
          <a:p>
            <a:r>
              <a:rPr lang="en-IN" sz="2800" b="1" dirty="0">
                <a:latin typeface="Times New Roman" pitchFamily="18" charset="0"/>
                <a:cs typeface="Times New Roman" pitchFamily="18" charset="0"/>
              </a:rPr>
              <a:t>PROPOSED SOLUTION</a:t>
            </a:r>
            <a:endParaRPr lang="en-US" sz="2800" dirty="0">
              <a:latin typeface="Times New Roman" pitchFamily="18" charset="0"/>
              <a:cs typeface="Times New Roman" pitchFamily="18" charset="0"/>
            </a:endParaRPr>
          </a:p>
        </p:txBody>
      </p:sp>
      <p:sp>
        <p:nvSpPr>
          <p:cNvPr id="38" name="TextBox 37"/>
          <p:cNvSpPr txBox="1"/>
          <p:nvPr/>
        </p:nvSpPr>
        <p:spPr>
          <a:xfrm>
            <a:off x="251520" y="1684809"/>
            <a:ext cx="8496944"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Aquariums can be beautiful, but they also need to be well-maintained. Part of this involves cleaning the tank and adding water changes as required. The most common way to do this is through an aquarium canister filter. Effective fish feeding within aquarium environments is essential for proper health and growth of fishes. With the emergence of technologies including Internet of Things, we have emerged automatic fish feeding within IoT-based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8</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COMPONENTS REQUIRED</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8155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19312A76-C546-6572-6C37-10A0E15A53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9932"/>
            <a:ext cx="1527715" cy="1031570"/>
          </a:xfrm>
          <a:prstGeom prst="rect">
            <a:avLst/>
          </a:prstGeom>
        </p:spPr>
      </p:pic>
      <p:sp>
        <p:nvSpPr>
          <p:cNvPr id="9" name="TextBox 8"/>
          <p:cNvSpPr txBox="1"/>
          <p:nvPr/>
        </p:nvSpPr>
        <p:spPr>
          <a:xfrm>
            <a:off x="71406" y="1212946"/>
            <a:ext cx="9001188" cy="3785652"/>
          </a:xfrm>
          <a:prstGeom prst="rect">
            <a:avLst/>
          </a:prstGeom>
          <a:noFill/>
        </p:spPr>
        <p:txBody>
          <a:bodyPr wrap="square" rtlCol="0">
            <a:spAutoFit/>
          </a:bodyPr>
          <a:lstStyle/>
          <a:p>
            <a:r>
              <a:rPr lang="en-US" sz="1600" dirty="0"/>
              <a:t>HARDWARE REQUIRED :-</a:t>
            </a:r>
          </a:p>
          <a:p>
            <a:r>
              <a:rPr lang="en-IN" sz="1600" dirty="0"/>
              <a:t>1 X </a:t>
            </a:r>
            <a:r>
              <a:rPr lang="en-IN" sz="1600" u="sng" dirty="0">
                <a:solidFill>
                  <a:srgbClr val="0070C0"/>
                </a:solidFill>
              </a:rPr>
              <a:t>ESP8266 NODEMCU</a:t>
            </a:r>
            <a:endParaRPr lang="en-IN" sz="1600" dirty="0">
              <a:solidFill>
                <a:srgbClr val="0070C0"/>
              </a:solidFill>
            </a:endParaRPr>
          </a:p>
          <a:p>
            <a:r>
              <a:rPr lang="en-IN" sz="1600" dirty="0"/>
              <a:t>1</a:t>
            </a:r>
            <a:r>
              <a:rPr lang="en-IN" sz="1600" dirty="0">
                <a:solidFill>
                  <a:srgbClr val="0070C0"/>
                </a:solidFill>
              </a:rPr>
              <a:t> </a:t>
            </a:r>
            <a:r>
              <a:rPr lang="en-IN" sz="1600" dirty="0"/>
              <a:t>X </a:t>
            </a:r>
            <a:r>
              <a:rPr lang="en-IN" sz="1600" u="sng" dirty="0">
                <a:solidFill>
                  <a:srgbClr val="0070C0"/>
                </a:solidFill>
                <a:hlinkClick r:id="rId5">
                  <a:extLst>
                    <a:ext uri="{A12FA001-AC4F-418D-AE19-62706E023703}">
                      <ahyp:hlinkClr xmlns:ahyp="http://schemas.microsoft.com/office/drawing/2018/hyperlinkcolor" val="tx"/>
                    </a:ext>
                  </a:extLst>
                </a:hlinkClick>
              </a:rPr>
              <a:t>Servo Motor</a:t>
            </a:r>
            <a:endParaRPr lang="en-IN" sz="1600" dirty="0">
              <a:solidFill>
                <a:srgbClr val="0070C0"/>
              </a:solidFill>
            </a:endParaRPr>
          </a:p>
          <a:p>
            <a:r>
              <a:rPr lang="en-IN" sz="1600" dirty="0"/>
              <a:t>1 X</a:t>
            </a:r>
            <a:r>
              <a:rPr lang="en-IN" sz="1600" dirty="0">
                <a:solidFill>
                  <a:srgbClr val="0070C0"/>
                </a:solidFill>
              </a:rPr>
              <a:t> </a:t>
            </a:r>
            <a:r>
              <a:rPr lang="en-IN" sz="1600" u="sng" dirty="0">
                <a:solidFill>
                  <a:srgbClr val="0070C0"/>
                </a:solidFill>
                <a:hlinkClick r:id="rId6">
                  <a:extLst>
                    <a:ext uri="{A12FA001-AC4F-418D-AE19-62706E023703}">
                      <ahyp:hlinkClr xmlns:ahyp="http://schemas.microsoft.com/office/drawing/2018/hyperlinkcolor" val="tx"/>
                    </a:ext>
                  </a:extLst>
                </a:hlinkClick>
              </a:rPr>
              <a:t>5V 2A USB Wall Adapter</a:t>
            </a:r>
            <a:endParaRPr lang="en-IN" sz="1600" dirty="0">
              <a:solidFill>
                <a:srgbClr val="0070C0"/>
              </a:solidFill>
            </a:endParaRPr>
          </a:p>
          <a:p>
            <a:r>
              <a:rPr lang="en-IN" sz="1600" dirty="0"/>
              <a:t>1</a:t>
            </a:r>
            <a:r>
              <a:rPr lang="en-IN" sz="1600" dirty="0">
                <a:solidFill>
                  <a:srgbClr val="0070C0"/>
                </a:solidFill>
              </a:rPr>
              <a:t> </a:t>
            </a:r>
            <a:r>
              <a:rPr lang="en-IN" sz="1600" dirty="0"/>
              <a:t>X</a:t>
            </a:r>
            <a:r>
              <a:rPr lang="en-IN" sz="1600" dirty="0">
                <a:solidFill>
                  <a:srgbClr val="0070C0"/>
                </a:solidFill>
              </a:rPr>
              <a:t> </a:t>
            </a:r>
            <a:r>
              <a:rPr lang="en-IN" sz="1600" u="sng" dirty="0">
                <a:solidFill>
                  <a:srgbClr val="0070C0"/>
                </a:solidFill>
                <a:hlinkClick r:id="rId7">
                  <a:extLst>
                    <a:ext uri="{A12FA001-AC4F-418D-AE19-62706E023703}">
                      <ahyp:hlinkClr xmlns:ahyp="http://schemas.microsoft.com/office/drawing/2018/hyperlinkcolor" val="tx"/>
                    </a:ext>
                  </a:extLst>
                </a:hlinkClick>
              </a:rPr>
              <a:t>Micro USB Charging Cable</a:t>
            </a:r>
            <a:endParaRPr lang="en-IN" sz="1600" dirty="0">
              <a:solidFill>
                <a:srgbClr val="0070C0"/>
              </a:solidFill>
            </a:endParaRPr>
          </a:p>
          <a:p>
            <a:r>
              <a:rPr lang="en-US" sz="1600" dirty="0"/>
              <a:t>1 X </a:t>
            </a:r>
            <a:r>
              <a:rPr lang="en-US" sz="1600" u="sng" dirty="0">
                <a:solidFill>
                  <a:srgbClr val="0070C0"/>
                </a:solidFill>
              </a:rPr>
              <a:t>Airtight Food Container (4L) </a:t>
            </a:r>
          </a:p>
          <a:p>
            <a:r>
              <a:rPr lang="en-US" sz="1600" dirty="0"/>
              <a:t>1 X </a:t>
            </a:r>
            <a:r>
              <a:rPr lang="en-US" sz="1600" u="sng" dirty="0">
                <a:solidFill>
                  <a:srgbClr val="0070C0"/>
                </a:solidFill>
              </a:rPr>
              <a:t>Hose Connectors </a:t>
            </a:r>
          </a:p>
          <a:p>
            <a:r>
              <a:rPr lang="en-US" sz="1600" dirty="0"/>
              <a:t>1 X </a:t>
            </a:r>
            <a:r>
              <a:rPr lang="en-US" sz="1600" u="sng" dirty="0">
                <a:solidFill>
                  <a:srgbClr val="0070C0"/>
                </a:solidFill>
              </a:rPr>
              <a:t>Siphon Pump</a:t>
            </a:r>
            <a:r>
              <a:rPr lang="en-US" sz="1600" u="sng" dirty="0"/>
              <a:t> </a:t>
            </a:r>
          </a:p>
          <a:p>
            <a:r>
              <a:rPr lang="en-US" sz="1600" dirty="0"/>
              <a:t>1 X </a:t>
            </a:r>
            <a:r>
              <a:rPr lang="en-US" sz="1600" u="sng" dirty="0">
                <a:solidFill>
                  <a:srgbClr val="0070C0"/>
                </a:solidFill>
              </a:rPr>
              <a:t>Power Head (1000L/H)</a:t>
            </a:r>
          </a:p>
          <a:p>
            <a:endParaRPr lang="en-US" sz="1600" u="sng" dirty="0">
              <a:solidFill>
                <a:srgbClr val="0070C0"/>
              </a:solidFill>
            </a:endParaRPr>
          </a:p>
          <a:p>
            <a:r>
              <a:rPr lang="en-US" sz="1600" dirty="0">
                <a:solidFill>
                  <a:srgbClr val="003300"/>
                </a:solidFill>
              </a:rPr>
              <a:t>SOFTWARE REQUIRED :-</a:t>
            </a:r>
          </a:p>
          <a:p>
            <a:r>
              <a:rPr lang="en-US" sz="1600" dirty="0">
                <a:solidFill>
                  <a:srgbClr val="0070C0"/>
                </a:solidFill>
              </a:rPr>
              <a:t>Arduino IDE</a:t>
            </a:r>
          </a:p>
          <a:p>
            <a:r>
              <a:rPr lang="en-US" sz="1600" dirty="0">
                <a:solidFill>
                  <a:srgbClr val="0070C0"/>
                </a:solidFill>
              </a:rPr>
              <a:t>BLYNK</a:t>
            </a:r>
            <a:endParaRPr lang="en-IN" sz="1600" dirty="0">
              <a:solidFill>
                <a:srgbClr val="0070C0"/>
              </a:solidFill>
            </a:endParaRPr>
          </a:p>
          <a:p>
            <a:endParaRPr lang="en-IN" sz="1600" dirty="0">
              <a:solidFill>
                <a:srgbClr val="0070C0"/>
              </a:solidFill>
            </a:endParaRPr>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9</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87624" y="223408"/>
            <a:ext cx="6257948"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BLOCK DIAGRAM(FEEDER)</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0535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733FC7E0-1F3A-C6F6-4B1A-930D7342C6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8057" y="-117170"/>
            <a:ext cx="1527715" cy="1031570"/>
          </a:xfrm>
          <a:prstGeom prst="rect">
            <a:avLst/>
          </a:prstGeom>
        </p:spPr>
      </p:pic>
      <p:pic>
        <p:nvPicPr>
          <p:cNvPr id="1026" name="Picture 2" descr="Figure 1 from IOT based Automated Fish Feeder | Semantic Scholar">
            <a:extLst>
              <a:ext uri="{FF2B5EF4-FFF2-40B4-BE49-F238E27FC236}">
                <a16:creationId xmlns:a16="http://schemas.microsoft.com/office/drawing/2014/main" id="{5FDB275F-9210-44B3-8718-6B6F11A684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197619"/>
            <a:ext cx="6457950" cy="35326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FAA0C65-4880-4437-9156-89AAA0435D93}"/>
              </a:ext>
            </a:extLst>
          </p:cNvPr>
          <p:cNvSpPr/>
          <p:nvPr/>
        </p:nvSpPr>
        <p:spPr>
          <a:xfrm>
            <a:off x="4934600" y="2935198"/>
            <a:ext cx="2741776" cy="1119988"/>
          </a:xfrm>
          <a:prstGeom prst="rect">
            <a:avLst/>
          </a:prstGeom>
          <a:solidFill>
            <a:schemeClr val="bg1"/>
          </a:solidFill>
          <a:ln>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FFB13AC5-02B4-4483-A34A-D5B0539115C2}"/>
              </a:ext>
            </a:extLst>
          </p:cNvPr>
          <p:cNvSpPr/>
          <p:nvPr/>
        </p:nvSpPr>
        <p:spPr>
          <a:xfrm>
            <a:off x="2555776" y="1197619"/>
            <a:ext cx="2880320" cy="294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6" name="Rectangle 5">
            <a:extLst>
              <a:ext uri="{FF2B5EF4-FFF2-40B4-BE49-F238E27FC236}">
                <a16:creationId xmlns:a16="http://schemas.microsoft.com/office/drawing/2014/main" id="{6825C718-73A8-4A9A-AD61-B9EBA7ED7B20}"/>
              </a:ext>
            </a:extLst>
          </p:cNvPr>
          <p:cNvSpPr/>
          <p:nvPr/>
        </p:nvSpPr>
        <p:spPr>
          <a:xfrm>
            <a:off x="3635896" y="4055186"/>
            <a:ext cx="1368152" cy="6750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Origin</Template>
  <TotalTime>0</TotalTime>
  <Words>1750</Words>
  <Application>Microsoft Office PowerPoint</Application>
  <PresentationFormat>On-screen Show (16:9)</PresentationFormat>
  <Paragraphs>174</Paragraphs>
  <Slides>20</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Candara</vt:lpstr>
      <vt:lpstr>Constantia</vt:lpstr>
      <vt:lpstr>Times New Roman</vt:lpstr>
      <vt:lpstr>Tw Cen MT</vt:lpstr>
      <vt:lpstr>Wingdings</vt:lpstr>
      <vt:lpstr>Wingdings 2</vt:lpstr>
      <vt:lpstr>Median</vt:lpstr>
      <vt:lpstr>TECH-AQUARIST</vt:lpstr>
      <vt:lpstr>CONTENT</vt:lpstr>
      <vt:lpstr>PowerPoint Presentation</vt:lpstr>
      <vt:lpstr>PowerPoint Presentation</vt:lpstr>
      <vt:lpstr>PowerPoint Presentation</vt:lpstr>
      <vt:lpstr>GAPS IN EXISTING SOLUTIONS </vt:lpstr>
      <vt:lpstr>PowerPoint Presentation</vt:lpstr>
      <vt:lpstr>PowerPoint Presentation</vt:lpstr>
      <vt:lpstr>PowerPoint Presentation</vt:lpstr>
      <vt:lpstr>BLOCK DIAGRAM(FILTER)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2018-04-19T17:20:36Z</dcterms:created>
  <dcterms:modified xsi:type="dcterms:W3CDTF">2024-06-25T14:46:43Z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