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71" r:id="rId12"/>
    <p:sldId id="268" r:id="rId13"/>
    <p:sldId id="269" r:id="rId14"/>
    <p:sldId id="270" r:id="rId15"/>
    <p:sldId id="272"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4" d="100"/>
          <a:sy n="74" d="100"/>
        </p:scale>
        <p:origin x="272"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pPr/>
              <a:t>8/15/2023</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D57F1E4F-1CFF-5643-939E-02111984F565}" type="slidenum">
              <a:rPr lang="en-US" smtClean="0"/>
              <a:pPr/>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47343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29564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931533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509A250-FF31-4206-8172-F9D3106AACB1}" type="datetimeFigureOut">
              <a:rPr lang="en-US" smtClean="0"/>
              <a:pPr/>
              <a:t>8/15/2023</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343600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09464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pPr/>
              <a:t>8/15/2023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24243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38637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pPr/>
              <a:t>8/15/2023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77201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pPr/>
              <a:t>8/15/2023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537837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pPr/>
              <a:t>8/15/2023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15429252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pPr/>
              <a:t>8/15/2023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93644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509A250-FF31-4206-8172-F9D3106AACB1}" type="datetimeFigureOut">
              <a:rPr lang="en-US" smtClean="0"/>
              <a:pPr/>
              <a:t>8/15/2023</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pPr/>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976756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AAD347D-5ACD-4C99-B74B-A9C85AD731AF}" type="datetimeFigureOut">
              <a:rPr lang="en-US" smtClean="0"/>
              <a:pPr/>
              <a:t>8/15/2023</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57F1E4F-1CFF-5643-939E-02111984F565}" type="slidenum">
              <a:rPr lang="en-US" smtClean="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6751889"/>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www.apt.int/sites/default/files" TargetMode="Externa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8A7B8-4D80-4B1F-BA7E-EE6834E9241C}"/>
              </a:ext>
            </a:extLst>
          </p:cNvPr>
          <p:cNvSpPr>
            <a:spLocks noGrp="1"/>
          </p:cNvSpPr>
          <p:nvPr>
            <p:ph type="ctrTitle"/>
          </p:nvPr>
        </p:nvSpPr>
        <p:spPr>
          <a:xfrm>
            <a:off x="1148704" y="-703470"/>
            <a:ext cx="9206323" cy="5324166"/>
          </a:xfrm>
        </p:spPr>
        <p:txBody>
          <a:bodyPr/>
          <a:lstStyle/>
          <a:p>
            <a:r>
              <a:rPr lang="en-US" dirty="0">
                <a:solidFill>
                  <a:srgbClr val="FF0000"/>
                </a:solidFill>
                <a:latin typeface="Berlin Sans FB Demi" panose="020E0802020502020306" pitchFamily="34" charset="0"/>
              </a:rPr>
              <a:t>TRAIN</a:t>
            </a:r>
            <a:br>
              <a:rPr lang="en-US" dirty="0">
                <a:solidFill>
                  <a:srgbClr val="FF0000"/>
                </a:solidFill>
                <a:latin typeface="Berlin Sans FB Demi" panose="020E0802020502020306" pitchFamily="34" charset="0"/>
              </a:rPr>
            </a:br>
            <a:r>
              <a:rPr lang="en-US" dirty="0">
                <a:solidFill>
                  <a:srgbClr val="FF0000"/>
                </a:solidFill>
                <a:latin typeface="Berlin Sans FB Demi" panose="020E0802020502020306" pitchFamily="34" charset="0"/>
              </a:rPr>
              <a:t>COLLISION  DETECTOR</a:t>
            </a:r>
            <a:br>
              <a:rPr lang="en-US" dirty="0"/>
            </a:br>
            <a:endParaRPr lang="en-US" dirty="0"/>
          </a:p>
        </p:txBody>
      </p:sp>
      <p:sp>
        <p:nvSpPr>
          <p:cNvPr id="3" name="Subtitle 2">
            <a:extLst>
              <a:ext uri="{FF2B5EF4-FFF2-40B4-BE49-F238E27FC236}">
                <a16:creationId xmlns:a16="http://schemas.microsoft.com/office/drawing/2014/main" id="{B06595FF-8920-4380-B4DB-9D7649742EF7}"/>
              </a:ext>
            </a:extLst>
          </p:cNvPr>
          <p:cNvSpPr>
            <a:spLocks noGrp="1"/>
          </p:cNvSpPr>
          <p:nvPr>
            <p:ph type="subTitle" idx="1"/>
          </p:nvPr>
        </p:nvSpPr>
        <p:spPr/>
        <p:txBody>
          <a:bodyPr>
            <a:normAutofit/>
          </a:bodyPr>
          <a:lstStyle/>
          <a:p>
            <a:r>
              <a:rPr lang="en-US" dirty="0"/>
              <a:t>  </a:t>
            </a:r>
          </a:p>
          <a:p>
            <a:endParaRPr lang="en-US" dirty="0"/>
          </a:p>
        </p:txBody>
      </p:sp>
    </p:spTree>
    <p:extLst>
      <p:ext uri="{BB962C8B-B14F-4D97-AF65-F5344CB8AC3E}">
        <p14:creationId xmlns:p14="http://schemas.microsoft.com/office/powerpoint/2010/main" val="416063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1E54-9BF9-4EAE-8B6F-2A1CEC01CAC7}"/>
              </a:ext>
            </a:extLst>
          </p:cNvPr>
          <p:cNvSpPr>
            <a:spLocks noGrp="1"/>
          </p:cNvSpPr>
          <p:nvPr>
            <p:ph type="title"/>
          </p:nvPr>
        </p:nvSpPr>
        <p:spPr>
          <a:xfrm>
            <a:off x="3738622" y="1128538"/>
            <a:ext cx="9404723" cy="1400530"/>
          </a:xfrm>
        </p:spPr>
        <p:txBody>
          <a:bodyPr/>
          <a:lstStyle/>
          <a:p>
            <a:r>
              <a:rPr lang="en-US" dirty="0">
                <a:solidFill>
                  <a:srgbClr val="FF0000"/>
                </a:solidFill>
              </a:rPr>
              <a:t>BLOCK DIAGRAM:</a:t>
            </a:r>
          </a:p>
        </p:txBody>
      </p:sp>
      <p:sp>
        <p:nvSpPr>
          <p:cNvPr id="4" name="Rectangle 3"/>
          <p:cNvSpPr/>
          <p:nvPr/>
        </p:nvSpPr>
        <p:spPr>
          <a:xfrm>
            <a:off x="1574157" y="3727048"/>
            <a:ext cx="1932972" cy="107644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POWER SUPPLY</a:t>
            </a:r>
          </a:p>
        </p:txBody>
      </p:sp>
      <p:sp>
        <p:nvSpPr>
          <p:cNvPr id="5" name="Rectangle 4"/>
          <p:cNvSpPr/>
          <p:nvPr/>
        </p:nvSpPr>
        <p:spPr>
          <a:xfrm>
            <a:off x="4004841" y="3738623"/>
            <a:ext cx="1817225" cy="111116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AURDINO</a:t>
            </a:r>
          </a:p>
        </p:txBody>
      </p:sp>
      <p:sp>
        <p:nvSpPr>
          <p:cNvPr id="6" name="Rectangle 5"/>
          <p:cNvSpPr/>
          <p:nvPr/>
        </p:nvSpPr>
        <p:spPr>
          <a:xfrm>
            <a:off x="7211029" y="2303362"/>
            <a:ext cx="1817225"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MOTOR</a:t>
            </a:r>
          </a:p>
        </p:txBody>
      </p:sp>
      <p:sp>
        <p:nvSpPr>
          <p:cNvPr id="7" name="Rectangle 6"/>
          <p:cNvSpPr/>
          <p:nvPr/>
        </p:nvSpPr>
        <p:spPr>
          <a:xfrm>
            <a:off x="7211029" y="3544948"/>
            <a:ext cx="1817225" cy="9722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SENSOR</a:t>
            </a:r>
          </a:p>
        </p:txBody>
      </p:sp>
      <p:sp>
        <p:nvSpPr>
          <p:cNvPr id="8" name="Rectangle 7"/>
          <p:cNvSpPr/>
          <p:nvPr/>
        </p:nvSpPr>
        <p:spPr>
          <a:xfrm>
            <a:off x="7211029" y="4780338"/>
            <a:ext cx="1817225" cy="94912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BUZER</a:t>
            </a:r>
          </a:p>
        </p:txBody>
      </p:sp>
      <p:cxnSp>
        <p:nvCxnSpPr>
          <p:cNvPr id="10" name="Straight Arrow Connector 9"/>
          <p:cNvCxnSpPr>
            <a:stCxn id="4" idx="3"/>
          </p:cNvCxnSpPr>
          <p:nvPr/>
        </p:nvCxnSpPr>
        <p:spPr>
          <a:xfrm flipV="1">
            <a:off x="3507129" y="4259484"/>
            <a:ext cx="462987" cy="5787"/>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Straight Arrow Connector 11"/>
          <p:cNvCxnSpPr>
            <a:cxnSpLocks/>
            <a:stCxn id="5" idx="3"/>
            <a:endCxn id="6" idx="1"/>
          </p:cNvCxnSpPr>
          <p:nvPr/>
        </p:nvCxnSpPr>
        <p:spPr>
          <a:xfrm flipV="1">
            <a:off x="5822066" y="2760562"/>
            <a:ext cx="1388963" cy="153364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Arrow Connector 13"/>
          <p:cNvCxnSpPr>
            <a:stCxn id="5" idx="3"/>
            <a:endCxn id="7" idx="1"/>
          </p:cNvCxnSpPr>
          <p:nvPr/>
        </p:nvCxnSpPr>
        <p:spPr>
          <a:xfrm flipV="1">
            <a:off x="5822066" y="4031085"/>
            <a:ext cx="1388963" cy="263123"/>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6" name="Straight Arrow Connector 15"/>
          <p:cNvCxnSpPr>
            <a:cxnSpLocks/>
            <a:stCxn id="5" idx="3"/>
            <a:endCxn id="8" idx="1"/>
          </p:cNvCxnSpPr>
          <p:nvPr/>
        </p:nvCxnSpPr>
        <p:spPr>
          <a:xfrm>
            <a:off x="5822066" y="4294208"/>
            <a:ext cx="1388963" cy="960692"/>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9191370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93B95DE-4A2F-42EC-8C66-74BA0959C0BD}"/>
              </a:ext>
            </a:extLst>
          </p:cNvPr>
          <p:cNvSpPr>
            <a:spLocks noGrp="1"/>
          </p:cNvSpPr>
          <p:nvPr>
            <p:ph type="title"/>
          </p:nvPr>
        </p:nvSpPr>
        <p:spPr>
          <a:xfrm>
            <a:off x="1163278" y="2953657"/>
            <a:ext cx="8825659" cy="1981200"/>
          </a:xfrm>
        </p:spPr>
        <p:txBody>
          <a:bodyPr/>
          <a:lstStyle/>
          <a:p>
            <a:r>
              <a:rPr lang="en-US" dirty="0">
                <a:solidFill>
                  <a:schemeClr val="accent3"/>
                </a:solidFill>
              </a:rPr>
              <a:t>It costs around Rs.2500.</a:t>
            </a:r>
          </a:p>
        </p:txBody>
      </p:sp>
      <p:sp>
        <p:nvSpPr>
          <p:cNvPr id="7" name="Text Placeholder 6">
            <a:extLst>
              <a:ext uri="{FF2B5EF4-FFF2-40B4-BE49-F238E27FC236}">
                <a16:creationId xmlns:a16="http://schemas.microsoft.com/office/drawing/2014/main" id="{0EBF832C-7969-42A4-AA72-0AC31E0F5CE0}"/>
              </a:ext>
            </a:extLst>
          </p:cNvPr>
          <p:cNvSpPr>
            <a:spLocks noGrp="1"/>
          </p:cNvSpPr>
          <p:nvPr>
            <p:ph type="body" sz="half" idx="2"/>
          </p:nvPr>
        </p:nvSpPr>
        <p:spPr>
          <a:xfrm>
            <a:off x="1163278" y="1582057"/>
            <a:ext cx="8825659" cy="2362200"/>
          </a:xfrm>
        </p:spPr>
        <p:txBody>
          <a:bodyPr>
            <a:normAutofit/>
          </a:bodyPr>
          <a:lstStyle/>
          <a:p>
            <a:r>
              <a:rPr lang="en-US" sz="6000" u="sng" dirty="0">
                <a:solidFill>
                  <a:schemeClr val="accent2"/>
                </a:solidFill>
              </a:rPr>
              <a:t>Budget :</a:t>
            </a:r>
          </a:p>
        </p:txBody>
      </p:sp>
    </p:spTree>
    <p:extLst>
      <p:ext uri="{BB962C8B-B14F-4D97-AF65-F5344CB8AC3E}">
        <p14:creationId xmlns:p14="http://schemas.microsoft.com/office/powerpoint/2010/main" val="2791037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3A33C-28FC-4A31-B7BF-8B7C3F5C1C56}"/>
              </a:ext>
            </a:extLst>
          </p:cNvPr>
          <p:cNvSpPr>
            <a:spLocks noGrp="1"/>
          </p:cNvSpPr>
          <p:nvPr>
            <p:ph type="title"/>
          </p:nvPr>
        </p:nvSpPr>
        <p:spPr>
          <a:xfrm>
            <a:off x="1379612" y="1156886"/>
            <a:ext cx="8610600" cy="1293028"/>
          </a:xfrm>
        </p:spPr>
        <p:txBody>
          <a:bodyPr/>
          <a:lstStyle/>
          <a:p>
            <a:r>
              <a:rPr lang="en-US" dirty="0">
                <a:solidFill>
                  <a:schemeClr val="accent2"/>
                </a:solidFill>
              </a:rPr>
              <a:t>ADVANTAGES:</a:t>
            </a:r>
          </a:p>
        </p:txBody>
      </p:sp>
      <p:sp>
        <p:nvSpPr>
          <p:cNvPr id="6" name="Content Placeholder 5">
            <a:extLst>
              <a:ext uri="{FF2B5EF4-FFF2-40B4-BE49-F238E27FC236}">
                <a16:creationId xmlns:a16="http://schemas.microsoft.com/office/drawing/2014/main" id="{031A87C6-ACB8-4A14-85F6-472EA9CBD371}"/>
              </a:ext>
            </a:extLst>
          </p:cNvPr>
          <p:cNvSpPr>
            <a:spLocks noGrp="1"/>
          </p:cNvSpPr>
          <p:nvPr>
            <p:ph idx="1"/>
          </p:nvPr>
        </p:nvSpPr>
        <p:spPr>
          <a:xfrm>
            <a:off x="8343900" y="731295"/>
            <a:ext cx="2271532" cy="1072105"/>
          </a:xfrm>
        </p:spPr>
        <p:txBody>
          <a:bodyPr/>
          <a:lstStyle/>
          <a:p>
            <a:pPr marL="0" indent="0">
              <a:buNone/>
            </a:pPr>
            <a:r>
              <a:rPr lang="en-US" dirty="0"/>
              <a:t>  </a:t>
            </a:r>
          </a:p>
          <a:p>
            <a:pPr marL="0" indent="0">
              <a:buNone/>
            </a:pPr>
            <a:endParaRPr lang="en-US" dirty="0"/>
          </a:p>
          <a:p>
            <a:pPr marL="0" indent="0">
              <a:buNone/>
            </a:pPr>
            <a:endParaRPr lang="en-US" dirty="0"/>
          </a:p>
        </p:txBody>
      </p:sp>
      <p:sp>
        <p:nvSpPr>
          <p:cNvPr id="5" name="TextBox 5">
            <a:extLst>
              <a:ext uri="{FF2B5EF4-FFF2-40B4-BE49-F238E27FC236}">
                <a16:creationId xmlns:a16="http://schemas.microsoft.com/office/drawing/2014/main" id="{A248AB49-34C2-D683-C957-84A2A8986D7F}"/>
              </a:ext>
            </a:extLst>
          </p:cNvPr>
          <p:cNvSpPr txBox="1"/>
          <p:nvPr/>
        </p:nvSpPr>
        <p:spPr>
          <a:xfrm>
            <a:off x="1205236" y="2124489"/>
            <a:ext cx="8784976" cy="3754874"/>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2000" dirty="0">
                <a:solidFill>
                  <a:srgbClr val="222222"/>
                </a:solidFill>
                <a:latin typeface="Arial Rounded MT Bold" panose="020F0704030504030204" pitchFamily="34" charset="0"/>
                <a:ea typeface="Optima" pitchFamily="34" charset="-122"/>
                <a:cs typeface="Optima" pitchFamily="34" charset="-120"/>
              </a:rPr>
              <a:t>-</a:t>
            </a:r>
            <a:r>
              <a:rPr lang="en-US" sz="2000" dirty="0">
                <a:latin typeface="Arial Rounded MT Bold" panose="020F0704030504030204" pitchFamily="34" charset="0"/>
                <a:ea typeface="Optima" pitchFamily="34" charset="-122"/>
                <a:cs typeface="Optima" pitchFamily="34" charset="-120"/>
              </a:rPr>
              <a:t>Enhanced Safety: Train collision detectors significantly reduce the </a:t>
            </a:r>
          </a:p>
          <a:p>
            <a:r>
              <a:rPr lang="en-US" sz="2000" dirty="0">
                <a:latin typeface="Arial Rounded MT Bold" panose="020F0704030504030204" pitchFamily="34" charset="0"/>
                <a:ea typeface="Optima" pitchFamily="34" charset="-122"/>
                <a:cs typeface="Optima" pitchFamily="34" charset="-120"/>
              </a:rPr>
              <a:t>risk of accidents and collisions, ensuring the safety of passengers, </a:t>
            </a:r>
          </a:p>
          <a:p>
            <a:r>
              <a:rPr lang="en-US" sz="2000" dirty="0">
                <a:latin typeface="Arial Rounded MT Bold" panose="020F0704030504030204" pitchFamily="34" charset="0"/>
                <a:ea typeface="Optima" pitchFamily="34" charset="-122"/>
                <a:cs typeface="Optima" pitchFamily="34" charset="-120"/>
              </a:rPr>
              <a:t>crew, and infrastructure.</a:t>
            </a:r>
            <a:endParaRPr lang="en-US" sz="2000" dirty="0">
              <a:latin typeface="Arial Rounded MT Bold" panose="020F0704030504030204" pitchFamily="34" charset="0"/>
            </a:endParaRPr>
          </a:p>
          <a:p>
            <a:endParaRPr lang="en-US" sz="2000" dirty="0">
              <a:latin typeface="Arial Rounded MT Bold" panose="020F0704030504030204" pitchFamily="34" charset="0"/>
            </a:endParaRPr>
          </a:p>
          <a:p>
            <a:r>
              <a:rPr lang="en-US" sz="2000" dirty="0">
                <a:latin typeface="Arial Rounded MT Bold" panose="020F0704030504030204" pitchFamily="34" charset="0"/>
                <a:ea typeface="Optima" pitchFamily="34" charset="-122"/>
                <a:cs typeface="Optima" pitchFamily="34" charset="-120"/>
              </a:rPr>
              <a:t>-Improved Efficiency: By detecting potential collision risks in advance, these detectors optimize train schedules, minimize delays, and </a:t>
            </a:r>
          </a:p>
          <a:p>
            <a:r>
              <a:rPr lang="en-US" sz="2000" dirty="0">
                <a:latin typeface="Arial Rounded MT Bold" panose="020F0704030504030204" pitchFamily="34" charset="0"/>
                <a:ea typeface="Optima" pitchFamily="34" charset="-122"/>
                <a:cs typeface="Optima" pitchFamily="34" charset="-120"/>
              </a:rPr>
              <a:t>improve overall operational efficiency.</a:t>
            </a:r>
            <a:endParaRPr lang="en-US" sz="2000" dirty="0">
              <a:latin typeface="Arial Rounded MT Bold" panose="020F0704030504030204" pitchFamily="34" charset="0"/>
            </a:endParaRPr>
          </a:p>
          <a:p>
            <a:endParaRPr lang="en-US" sz="2000" dirty="0">
              <a:latin typeface="Arial Rounded MT Bold" panose="020F0704030504030204" pitchFamily="34" charset="0"/>
            </a:endParaRPr>
          </a:p>
          <a:p>
            <a:r>
              <a:rPr lang="en-US" sz="2000" dirty="0">
                <a:latin typeface="Arial Rounded MT Bold" panose="020F0704030504030204" pitchFamily="34" charset="0"/>
                <a:ea typeface="Optima" pitchFamily="34" charset="-122"/>
                <a:cs typeface="Optima" pitchFamily="34" charset="-120"/>
              </a:rPr>
              <a:t>-Cost Savings: Avoiding train collisions helps prevent costly damages</a:t>
            </a:r>
          </a:p>
          <a:p>
            <a:r>
              <a:rPr lang="en-US" sz="2000" dirty="0">
                <a:latin typeface="Arial Rounded MT Bold" panose="020F0704030504030204" pitchFamily="34" charset="0"/>
                <a:ea typeface="Optima" pitchFamily="34" charset="-122"/>
                <a:cs typeface="Optima" pitchFamily="34" charset="-120"/>
              </a:rPr>
              <a:t> to trains, tracks, and surrounding infrastructure, resulting in </a:t>
            </a:r>
          </a:p>
          <a:p>
            <a:r>
              <a:rPr lang="en-US" sz="2000" dirty="0">
                <a:latin typeface="Arial Rounded MT Bold" panose="020F0704030504030204" pitchFamily="34" charset="0"/>
                <a:ea typeface="Optima" pitchFamily="34" charset="-122"/>
                <a:cs typeface="Optima" pitchFamily="34" charset="-120"/>
              </a:rPr>
              <a:t>substantial cost savings.</a:t>
            </a:r>
            <a:endParaRPr lang="en-US" sz="2000" dirty="0">
              <a:latin typeface="Arial Rounded MT Bold" panose="020F0704030504030204" pitchFamily="34" charset="0"/>
            </a:endParaRPr>
          </a:p>
          <a:p>
            <a:endParaRPr lang="en-IN" dirty="0"/>
          </a:p>
        </p:txBody>
      </p:sp>
    </p:spTree>
    <p:extLst>
      <p:ext uri="{BB962C8B-B14F-4D97-AF65-F5344CB8AC3E}">
        <p14:creationId xmlns:p14="http://schemas.microsoft.com/office/powerpoint/2010/main" val="223356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8E14E-E530-4CF9-BABC-4614CF9F24DF}"/>
              </a:ext>
            </a:extLst>
          </p:cNvPr>
          <p:cNvSpPr>
            <a:spLocks noGrp="1"/>
          </p:cNvSpPr>
          <p:nvPr>
            <p:ph type="title"/>
          </p:nvPr>
        </p:nvSpPr>
        <p:spPr>
          <a:xfrm>
            <a:off x="4086046" y="1212946"/>
            <a:ext cx="4195313" cy="1293028"/>
          </a:xfrm>
        </p:spPr>
        <p:txBody>
          <a:bodyPr/>
          <a:lstStyle/>
          <a:p>
            <a:r>
              <a:rPr lang="en-US" dirty="0">
                <a:solidFill>
                  <a:schemeClr val="accent3"/>
                </a:solidFill>
              </a:rPr>
              <a:t>CONCLUSION:</a:t>
            </a:r>
          </a:p>
        </p:txBody>
      </p:sp>
      <p:sp>
        <p:nvSpPr>
          <p:cNvPr id="4" name="Content Placeholder 3">
            <a:extLst>
              <a:ext uri="{FF2B5EF4-FFF2-40B4-BE49-F238E27FC236}">
                <a16:creationId xmlns:a16="http://schemas.microsoft.com/office/drawing/2014/main" id="{336C3135-CD53-7B75-7ADD-405955A9CAE3}"/>
              </a:ext>
            </a:extLst>
          </p:cNvPr>
          <p:cNvSpPr txBox="1">
            <a:spLocks noGrp="1"/>
          </p:cNvSpPr>
          <p:nvPr>
            <p:ph idx="1"/>
          </p:nvPr>
        </p:nvSpPr>
        <p:spPr>
          <a:xfrm>
            <a:off x="655607" y="2030000"/>
            <a:ext cx="11352364" cy="3105017"/>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r>
              <a:rPr lang="en-US" sz="2400" dirty="0">
                <a:latin typeface="Optima" pitchFamily="34" charset="0"/>
                <a:ea typeface="Optima" pitchFamily="34" charset="-122"/>
                <a:cs typeface="Optima" pitchFamily="34" charset="-120"/>
              </a:rPr>
              <a:t>Train collision detectors are vital safety devices that help prevent </a:t>
            </a:r>
          </a:p>
          <a:p>
            <a:pPr indent="0">
              <a:buNone/>
            </a:pPr>
            <a:r>
              <a:rPr lang="en-US" sz="2400" dirty="0">
                <a:latin typeface="Optima" pitchFamily="34" charset="0"/>
                <a:ea typeface="Optima" pitchFamily="34" charset="-122"/>
                <a:cs typeface="Optima" pitchFamily="34" charset="-120"/>
              </a:rPr>
              <a:t>    train collisions and improve railway safety.</a:t>
            </a:r>
          </a:p>
          <a:p>
            <a:pPr marL="342900"/>
            <a:r>
              <a:rPr lang="en-US" sz="2400" dirty="0">
                <a:latin typeface="Optima" pitchFamily="34" charset="0"/>
                <a:ea typeface="Optima" pitchFamily="34" charset="-122"/>
                <a:cs typeface="Optima" pitchFamily="34" charset="-120"/>
              </a:rPr>
              <a:t>With their advanced sensor technologies, algorithms, and communication systems, these detectors significantly enhance the efficiency and reliability of train operations.</a:t>
            </a:r>
          </a:p>
          <a:p>
            <a:pPr marL="342900"/>
            <a:r>
              <a:rPr lang="en-US" sz="2400" dirty="0">
                <a:latin typeface="Optima" pitchFamily="34" charset="0"/>
                <a:ea typeface="Optima" pitchFamily="34" charset="-122"/>
                <a:cs typeface="Optima" pitchFamily="34" charset="-120"/>
              </a:rPr>
              <a:t>Continuous advancements and widespread adoption of train collision detectors will continue to drive the improvement of railway safety and efficiency.</a:t>
            </a:r>
            <a:endParaRPr lang="en-US" sz="2400" dirty="0"/>
          </a:p>
        </p:txBody>
      </p:sp>
    </p:spTree>
    <p:extLst>
      <p:ext uri="{BB962C8B-B14F-4D97-AF65-F5344CB8AC3E}">
        <p14:creationId xmlns:p14="http://schemas.microsoft.com/office/powerpoint/2010/main" val="275927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753572-83BA-4A0C-B5DC-327CBD434FC0}"/>
              </a:ext>
            </a:extLst>
          </p:cNvPr>
          <p:cNvSpPr>
            <a:spLocks noGrp="1"/>
          </p:cNvSpPr>
          <p:nvPr>
            <p:ph type="title"/>
          </p:nvPr>
        </p:nvSpPr>
        <p:spPr/>
        <p:txBody>
          <a:bodyPr/>
          <a:lstStyle/>
          <a:p>
            <a:r>
              <a:rPr lang="en-US" dirty="0">
                <a:solidFill>
                  <a:schemeClr val="accent3"/>
                </a:solidFill>
              </a:rPr>
              <a:t>References:</a:t>
            </a:r>
          </a:p>
        </p:txBody>
      </p:sp>
      <p:sp>
        <p:nvSpPr>
          <p:cNvPr id="6" name="Text Placeholder 5">
            <a:extLst>
              <a:ext uri="{FF2B5EF4-FFF2-40B4-BE49-F238E27FC236}">
                <a16:creationId xmlns:a16="http://schemas.microsoft.com/office/drawing/2014/main" id="{721949BF-8EC8-4D23-8A14-A400A0EF179A}"/>
              </a:ext>
            </a:extLst>
          </p:cNvPr>
          <p:cNvSpPr>
            <a:spLocks noGrp="1"/>
          </p:cNvSpPr>
          <p:nvPr>
            <p:ph type="body" sz="half" idx="2"/>
          </p:nvPr>
        </p:nvSpPr>
        <p:spPr>
          <a:xfrm>
            <a:off x="685800" y="2154765"/>
            <a:ext cx="11242295" cy="2802467"/>
          </a:xfrm>
        </p:spPr>
        <p:txBody>
          <a:bodyPr>
            <a:normAutofit/>
          </a:bodyPr>
          <a:lstStyle/>
          <a:p>
            <a:pPr marL="285750" indent="-285750">
              <a:buFont typeface="Arial" panose="020B0604020202020204" pitchFamily="34" charset="0"/>
              <a:buChar char="•"/>
            </a:pPr>
            <a:r>
              <a:rPr lang="en-US" sz="2400" dirty="0">
                <a:hlinkClick r:id="rId2"/>
              </a:rPr>
              <a:t>http://www.apt.int/sites/default/files</a:t>
            </a:r>
            <a:endParaRPr lang="en-US" sz="2400" dirty="0"/>
          </a:p>
          <a:p>
            <a:pPr marL="285750" indent="-285750">
              <a:buFont typeface="Arial" panose="020B0604020202020204" pitchFamily="34" charset="0"/>
              <a:buChar char="•"/>
            </a:pPr>
            <a:r>
              <a:rPr lang="en-US" sz="2400" dirty="0"/>
              <a:t>http://www.indiatimes.com/amp/explainers/news/indian-railways-indigenous-anti-collision</a:t>
            </a:r>
          </a:p>
        </p:txBody>
      </p:sp>
    </p:spTree>
    <p:extLst>
      <p:ext uri="{BB962C8B-B14F-4D97-AF65-F5344CB8AC3E}">
        <p14:creationId xmlns:p14="http://schemas.microsoft.com/office/powerpoint/2010/main" val="3827427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C92602-8BBE-4F9B-B7D3-D97ED9B5CE8C}"/>
              </a:ext>
            </a:extLst>
          </p:cNvPr>
          <p:cNvSpPr>
            <a:spLocks noGrp="1"/>
          </p:cNvSpPr>
          <p:nvPr>
            <p:ph type="title"/>
          </p:nvPr>
        </p:nvSpPr>
        <p:spPr>
          <a:xfrm>
            <a:off x="1393638" y="2557290"/>
            <a:ext cx="9404723" cy="1400530"/>
          </a:xfrm>
        </p:spPr>
        <p:txBody>
          <a:bodyPr/>
          <a:lstStyle/>
          <a:p>
            <a:r>
              <a:rPr lang="en-US" sz="8800" dirty="0">
                <a:solidFill>
                  <a:schemeClr val="accent6">
                    <a:lumMod val="75000"/>
                  </a:schemeClr>
                </a:solidFill>
                <a:latin typeface="Rockwell Extra Bold" panose="02060903040505020403" pitchFamily="18" charset="0"/>
              </a:rPr>
              <a:t>THANK  YOU</a:t>
            </a:r>
          </a:p>
        </p:txBody>
      </p:sp>
    </p:spTree>
    <p:extLst>
      <p:ext uri="{BB962C8B-B14F-4D97-AF65-F5344CB8AC3E}">
        <p14:creationId xmlns:p14="http://schemas.microsoft.com/office/powerpoint/2010/main" val="12687199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97400-1098-4FE1-8767-2DF7D5D706B9}"/>
              </a:ext>
            </a:extLst>
          </p:cNvPr>
          <p:cNvSpPr>
            <a:spLocks noGrp="1"/>
          </p:cNvSpPr>
          <p:nvPr>
            <p:ph type="title"/>
          </p:nvPr>
        </p:nvSpPr>
        <p:spPr/>
        <p:txBody>
          <a:bodyPr/>
          <a:lstStyle/>
          <a:p>
            <a:r>
              <a:rPr lang="en-US" dirty="0"/>
              <a:t>   </a:t>
            </a:r>
            <a:br>
              <a:rPr lang="en-US" dirty="0"/>
            </a:br>
            <a:r>
              <a:rPr lang="en-US" dirty="0"/>
              <a:t>   </a:t>
            </a:r>
          </a:p>
        </p:txBody>
      </p:sp>
      <p:sp>
        <p:nvSpPr>
          <p:cNvPr id="3" name="Content Placeholder 2">
            <a:extLst>
              <a:ext uri="{FF2B5EF4-FFF2-40B4-BE49-F238E27FC236}">
                <a16:creationId xmlns:a16="http://schemas.microsoft.com/office/drawing/2014/main" id="{D377AFF1-5A90-478B-9A8E-5FEB2B639644}"/>
              </a:ext>
            </a:extLst>
          </p:cNvPr>
          <p:cNvSpPr>
            <a:spLocks noGrp="1"/>
          </p:cNvSpPr>
          <p:nvPr>
            <p:ph idx="1"/>
          </p:nvPr>
        </p:nvSpPr>
        <p:spPr>
          <a:xfrm>
            <a:off x="1622729" y="1951629"/>
            <a:ext cx="9603275" cy="3664168"/>
          </a:xfrm>
        </p:spPr>
        <p:txBody>
          <a:bodyPr>
            <a:normAutofit/>
          </a:bodyPr>
          <a:lstStyle/>
          <a:p>
            <a:pPr marL="0" indent="0">
              <a:buNone/>
            </a:pPr>
            <a:r>
              <a:rPr lang="en-US" dirty="0"/>
              <a:t>1.</a:t>
            </a:r>
            <a:r>
              <a:rPr lang="en-US" dirty="0">
                <a:solidFill>
                  <a:srgbClr val="0070C0"/>
                </a:solidFill>
              </a:rPr>
              <a:t>Designers</a:t>
            </a:r>
            <a:r>
              <a:rPr lang="en-US" dirty="0"/>
              <a:t> :          A. Indu Sree   -22H51A0402</a:t>
            </a:r>
          </a:p>
          <a:p>
            <a:pPr marL="0" indent="0">
              <a:buNone/>
            </a:pPr>
            <a:r>
              <a:rPr lang="en-US" dirty="0"/>
              <a:t>                             G. Chaitanya  -22H51A0422</a:t>
            </a:r>
          </a:p>
          <a:p>
            <a:pPr marL="0" indent="0">
              <a:buNone/>
            </a:pPr>
            <a:r>
              <a:rPr lang="en-US" dirty="0"/>
              <a:t>                             K. Lasya Priya -22H51A0432</a:t>
            </a:r>
          </a:p>
          <a:p>
            <a:pPr marL="0" indent="0">
              <a:buNone/>
            </a:pPr>
            <a:r>
              <a:rPr lang="en-US" dirty="0"/>
              <a:t>                             Md. Faisal     -22H51A0442</a:t>
            </a:r>
          </a:p>
          <a:p>
            <a:pPr marL="0" indent="0">
              <a:buNone/>
            </a:pPr>
            <a:r>
              <a:rPr lang="en-US" dirty="0"/>
              <a:t>                             M. Manohar   -22H51A0441</a:t>
            </a:r>
          </a:p>
          <a:p>
            <a:pPr marL="0" indent="0">
              <a:buNone/>
            </a:pPr>
            <a:r>
              <a:rPr lang="en-US" dirty="0"/>
              <a:t>2.</a:t>
            </a:r>
            <a:r>
              <a:rPr lang="en-US" dirty="0">
                <a:solidFill>
                  <a:srgbClr val="0070C0"/>
                </a:solidFill>
              </a:rPr>
              <a:t>Clients </a:t>
            </a:r>
            <a:r>
              <a:rPr lang="en-US" dirty="0"/>
              <a:t>:      CMR College are engineering and technology</a:t>
            </a:r>
          </a:p>
          <a:p>
            <a:pPr marL="0" indent="0">
              <a:buNone/>
            </a:pPr>
            <a:r>
              <a:rPr lang="en-US" dirty="0"/>
              <a:t>3.</a:t>
            </a:r>
            <a:r>
              <a:rPr lang="en-US" dirty="0">
                <a:solidFill>
                  <a:srgbClr val="0070C0"/>
                </a:solidFill>
              </a:rPr>
              <a:t>Users </a:t>
            </a:r>
            <a:r>
              <a:rPr lang="en-US" dirty="0"/>
              <a:t> :       Government (Indian railways)</a:t>
            </a:r>
          </a:p>
          <a:p>
            <a:pPr marL="0" indent="0">
              <a:buNone/>
            </a:pPr>
            <a:endParaRPr lang="en-US" dirty="0"/>
          </a:p>
        </p:txBody>
      </p:sp>
    </p:spTree>
    <p:extLst>
      <p:ext uri="{BB962C8B-B14F-4D97-AF65-F5344CB8AC3E}">
        <p14:creationId xmlns:p14="http://schemas.microsoft.com/office/powerpoint/2010/main" val="415471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4258C-99D4-4558-88AA-B6D892D3ED35}"/>
              </a:ext>
            </a:extLst>
          </p:cNvPr>
          <p:cNvSpPr>
            <a:spLocks noGrp="1"/>
          </p:cNvSpPr>
          <p:nvPr>
            <p:ph type="title"/>
          </p:nvPr>
        </p:nvSpPr>
        <p:spPr>
          <a:xfrm>
            <a:off x="4129877" y="1229485"/>
            <a:ext cx="9404723" cy="1400530"/>
          </a:xfrm>
        </p:spPr>
        <p:txBody>
          <a:bodyPr/>
          <a:lstStyle/>
          <a:p>
            <a:r>
              <a:rPr lang="en-US" dirty="0">
                <a:solidFill>
                  <a:srgbClr val="FF0000"/>
                </a:solidFill>
              </a:rPr>
              <a:t>Statement:</a:t>
            </a:r>
          </a:p>
        </p:txBody>
      </p:sp>
      <p:sp>
        <p:nvSpPr>
          <p:cNvPr id="3" name="Content Placeholder 2">
            <a:extLst>
              <a:ext uri="{FF2B5EF4-FFF2-40B4-BE49-F238E27FC236}">
                <a16:creationId xmlns:a16="http://schemas.microsoft.com/office/drawing/2014/main" id="{8D05DCD6-AAE1-430A-A22B-1F7786207488}"/>
              </a:ext>
            </a:extLst>
          </p:cNvPr>
          <p:cNvSpPr>
            <a:spLocks noGrp="1"/>
          </p:cNvSpPr>
          <p:nvPr>
            <p:ph idx="1"/>
          </p:nvPr>
        </p:nvSpPr>
        <p:spPr>
          <a:xfrm>
            <a:off x="934195" y="2030795"/>
            <a:ext cx="8946541" cy="4195481"/>
          </a:xfrm>
        </p:spPr>
        <p:txBody>
          <a:bodyPr/>
          <a:lstStyle/>
          <a:p>
            <a:pPr marL="0" indent="0" algn="ctr">
              <a:buNone/>
            </a:pPr>
            <a:r>
              <a:rPr lang="en-US" sz="2800" dirty="0"/>
              <a:t>“Design a device which senses  an obstacle and  brakes are applied in the train which is made by using Arduino, ultrasonic sensor and motor, cost around Rs.2500/-, works  on the base of sensing technology”</a:t>
            </a:r>
            <a:r>
              <a:rPr lang="en-US" dirty="0"/>
              <a:t>.</a:t>
            </a:r>
          </a:p>
        </p:txBody>
      </p:sp>
    </p:spTree>
    <p:extLst>
      <p:ext uri="{BB962C8B-B14F-4D97-AF65-F5344CB8AC3E}">
        <p14:creationId xmlns:p14="http://schemas.microsoft.com/office/powerpoint/2010/main" val="37462164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28FCE-1D27-4EAA-A167-561C7228F705}"/>
              </a:ext>
            </a:extLst>
          </p:cNvPr>
          <p:cNvSpPr>
            <a:spLocks noGrp="1"/>
          </p:cNvSpPr>
          <p:nvPr>
            <p:ph type="title"/>
          </p:nvPr>
        </p:nvSpPr>
        <p:spPr>
          <a:xfrm>
            <a:off x="3115906" y="1011011"/>
            <a:ext cx="9404723" cy="1400530"/>
          </a:xfrm>
        </p:spPr>
        <p:txBody>
          <a:bodyPr/>
          <a:lstStyle/>
          <a:p>
            <a:r>
              <a:rPr lang="en-US" sz="5400" dirty="0">
                <a:solidFill>
                  <a:srgbClr val="FF0000"/>
                </a:solidFill>
                <a:latin typeface="Algerian" panose="04020705040A02060702" pitchFamily="82" charset="0"/>
              </a:rPr>
              <a:t>INTRODUCTION:</a:t>
            </a:r>
          </a:p>
        </p:txBody>
      </p:sp>
      <p:sp>
        <p:nvSpPr>
          <p:cNvPr id="3" name="Content Placeholder 2">
            <a:extLst>
              <a:ext uri="{FF2B5EF4-FFF2-40B4-BE49-F238E27FC236}">
                <a16:creationId xmlns:a16="http://schemas.microsoft.com/office/drawing/2014/main" id="{73008BDA-D506-4D95-806D-2EFD77B577AA}"/>
              </a:ext>
            </a:extLst>
          </p:cNvPr>
          <p:cNvSpPr>
            <a:spLocks noGrp="1"/>
          </p:cNvSpPr>
          <p:nvPr>
            <p:ph idx="1"/>
          </p:nvPr>
        </p:nvSpPr>
        <p:spPr>
          <a:xfrm>
            <a:off x="1226832" y="2001878"/>
            <a:ext cx="10243118" cy="4195481"/>
          </a:xfrm>
        </p:spPr>
        <p:txBody>
          <a:bodyPr/>
          <a:lstStyle/>
          <a:p>
            <a:r>
              <a:rPr lang="en-US" sz="2400" dirty="0">
                <a:latin typeface="+mn-lt"/>
                <a:ea typeface="Optima" pitchFamily="34" charset="-122"/>
                <a:cs typeface="Optima" pitchFamily="34" charset="-120"/>
              </a:rPr>
              <a:t>Train collision detectors are advanced safety devices designed to prevent train collisions and improve railway safety.</a:t>
            </a:r>
            <a:endParaRPr lang="en-US" sz="2400" dirty="0">
              <a:latin typeface="+mn-lt"/>
            </a:endParaRPr>
          </a:p>
          <a:p>
            <a:r>
              <a:rPr lang="en-US" sz="2400" dirty="0">
                <a:latin typeface="+mn-lt"/>
                <a:ea typeface="Optima" pitchFamily="34" charset="-122"/>
                <a:cs typeface="Optima" pitchFamily="34" charset="-120"/>
              </a:rPr>
              <a:t>These detectors utilize a combination of sensors, algorithms, and communication systems to monitor and control centers about potential collisions.</a:t>
            </a:r>
            <a:endParaRPr lang="en-US" sz="2400" dirty="0">
              <a:latin typeface="+mn-lt"/>
            </a:endParaRPr>
          </a:p>
          <a:p>
            <a:r>
              <a:rPr lang="en-US" sz="2400" dirty="0">
                <a:latin typeface="+mn-lt"/>
                <a:ea typeface="Optima" pitchFamily="34" charset="-122"/>
                <a:cs typeface="Optima" pitchFamily="34" charset="-120"/>
              </a:rPr>
              <a:t>Train collision detectors play a crucial role in enhancing the overall efficiency and safety of railway operations.</a:t>
            </a:r>
            <a:endParaRPr lang="en-US" sz="2400" dirty="0">
              <a:latin typeface="+mn-lt"/>
            </a:endParaRPr>
          </a:p>
          <a:p>
            <a:pPr marL="0" indent="0">
              <a:buNone/>
            </a:pPr>
            <a:endParaRPr lang="en-US" dirty="0"/>
          </a:p>
        </p:txBody>
      </p:sp>
    </p:spTree>
    <p:extLst>
      <p:ext uri="{BB962C8B-B14F-4D97-AF65-F5344CB8AC3E}">
        <p14:creationId xmlns:p14="http://schemas.microsoft.com/office/powerpoint/2010/main" val="30321537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9C6AF-A648-4C96-A0B3-9BE08D69E946}"/>
              </a:ext>
            </a:extLst>
          </p:cNvPr>
          <p:cNvSpPr>
            <a:spLocks noGrp="1"/>
          </p:cNvSpPr>
          <p:nvPr>
            <p:ph type="title"/>
          </p:nvPr>
        </p:nvSpPr>
        <p:spPr>
          <a:xfrm>
            <a:off x="645130" y="1035279"/>
            <a:ext cx="9404723" cy="1400530"/>
          </a:xfrm>
        </p:spPr>
        <p:txBody>
          <a:bodyPr/>
          <a:lstStyle/>
          <a:p>
            <a:pPr algn="ctr"/>
            <a:r>
              <a:rPr lang="en-US" dirty="0">
                <a:solidFill>
                  <a:srgbClr val="FF0000"/>
                </a:solidFill>
                <a:latin typeface="Arial Black" panose="020B0A04020102020204" pitchFamily="34" charset="0"/>
              </a:rPr>
              <a:t>ABSTRACT </a:t>
            </a:r>
          </a:p>
        </p:txBody>
      </p:sp>
      <p:sp>
        <p:nvSpPr>
          <p:cNvPr id="3" name="Content Placeholder 2">
            <a:extLst>
              <a:ext uri="{FF2B5EF4-FFF2-40B4-BE49-F238E27FC236}">
                <a16:creationId xmlns:a16="http://schemas.microsoft.com/office/drawing/2014/main" id="{81ED07FF-6831-4FDA-BFCF-0D085E0414F6}"/>
              </a:ext>
            </a:extLst>
          </p:cNvPr>
          <p:cNvSpPr>
            <a:spLocks noGrp="1"/>
          </p:cNvSpPr>
          <p:nvPr>
            <p:ph idx="1"/>
          </p:nvPr>
        </p:nvSpPr>
        <p:spPr>
          <a:xfrm>
            <a:off x="1121434" y="1851830"/>
            <a:ext cx="10278477" cy="4178034"/>
          </a:xfrm>
        </p:spPr>
        <p:txBody>
          <a:bodyPr>
            <a:normAutofit/>
          </a:bodyPr>
          <a:lstStyle/>
          <a:p>
            <a:r>
              <a:rPr lang="en-US" dirty="0"/>
              <a:t>The number of collisions occurred in railways. Because collisions  were occurred due  to track  cracking and not identified the trains coming on the same track at the right time.  Maximum  peoples  were  losing  their  lives  due  to collision. Most of the accidents were occurred with negligence of  humans  and  without  proper  communication  from  Train Traffic  Control  Station  (TTCS).to  prevent  this  problem  we identified  a  sensors  which  will  identify  the  railway  track cracks and identify the opposite train in the same track within a  short time.  The  purpose  of  the project  is  to  develop and design a low-cost system with high integrity and reliability for enhancing  to prevent the train’s collisions by </a:t>
            </a:r>
            <a:r>
              <a:rPr lang="en-US" u="sng" dirty="0"/>
              <a:t>Train Collision Detector</a:t>
            </a:r>
            <a:r>
              <a:rPr lang="en-US" dirty="0"/>
              <a:t>. In this ,we used  UV sensors, IR sensors, LPC2148 processor to prevent train collision as well as track cracks. In this paper we give the solution on how to put on automatic brakes when a animal or  human get on the track.</a:t>
            </a:r>
          </a:p>
        </p:txBody>
      </p:sp>
    </p:spTree>
    <p:extLst>
      <p:ext uri="{BB962C8B-B14F-4D97-AF65-F5344CB8AC3E}">
        <p14:creationId xmlns:p14="http://schemas.microsoft.com/office/powerpoint/2010/main" val="226403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8733E-F10E-4D7D-B899-E41AC4CB42F1}"/>
              </a:ext>
            </a:extLst>
          </p:cNvPr>
          <p:cNvSpPr>
            <a:spLocks noGrp="1"/>
          </p:cNvSpPr>
          <p:nvPr>
            <p:ph type="title"/>
          </p:nvPr>
        </p:nvSpPr>
        <p:spPr>
          <a:xfrm>
            <a:off x="3696309" y="1197546"/>
            <a:ext cx="9404723" cy="1400530"/>
          </a:xfrm>
        </p:spPr>
        <p:txBody>
          <a:bodyPr/>
          <a:lstStyle/>
          <a:p>
            <a:r>
              <a:rPr lang="en-US" dirty="0">
                <a:solidFill>
                  <a:srgbClr val="FF0000"/>
                </a:solidFill>
                <a:latin typeface="+mn-lt"/>
              </a:rPr>
              <a:t>EXISTING SOLUTIONS :</a:t>
            </a:r>
          </a:p>
        </p:txBody>
      </p:sp>
      <p:sp>
        <p:nvSpPr>
          <p:cNvPr id="3" name="Content Placeholder 2">
            <a:extLst>
              <a:ext uri="{FF2B5EF4-FFF2-40B4-BE49-F238E27FC236}">
                <a16:creationId xmlns:a16="http://schemas.microsoft.com/office/drawing/2014/main" id="{887AB98D-B4DA-4CAF-9F29-FA7CFAF16162}"/>
              </a:ext>
            </a:extLst>
          </p:cNvPr>
          <p:cNvSpPr>
            <a:spLocks noGrp="1"/>
          </p:cNvSpPr>
          <p:nvPr>
            <p:ph idx="1"/>
          </p:nvPr>
        </p:nvSpPr>
        <p:spPr>
          <a:xfrm>
            <a:off x="396815" y="1897811"/>
            <a:ext cx="11481759" cy="3981878"/>
          </a:xfrm>
        </p:spPr>
        <p:txBody>
          <a:bodyPr>
            <a:noAutofit/>
          </a:bodyPr>
          <a:lstStyle/>
          <a:p>
            <a:r>
              <a:rPr lang="en-US" sz="1600" dirty="0"/>
              <a:t>The Automatic Train Protection (APT) system is an integral part of railway safety, responsible for monitoring and controlling train movements to ensure safe operations. It incorporates a network of sensors placed along the tracks to detect various parameters, such as train speed, location, and track </a:t>
            </a:r>
            <a:r>
              <a:rPr lang="en-US" sz="1600" dirty="0" err="1"/>
              <a:t>conditions.The</a:t>
            </a:r>
            <a:r>
              <a:rPr lang="en-US" sz="1600" dirty="0"/>
              <a:t> APT system continuously collects and analyzes data from the sensors in real-time. It compares the measured values against predefined safety thresholds and operating limits. If any deviation or potential hazard is detected, the APT system triggers appropriate actions to prevent accidents or </a:t>
            </a:r>
            <a:r>
              <a:rPr lang="en-US" sz="1600" dirty="0" err="1"/>
              <a:t>collisions.Through</a:t>
            </a:r>
            <a:r>
              <a:rPr lang="en-US" sz="1600" dirty="0"/>
              <a:t> its centralized control system, the APT system communicates with the trains, signaling equipment, and dispatch centers. It provides essential information and commands to train operators, enabling them to adjust their speed, apply emergency braking, or take other necessary actions to maintain </a:t>
            </a:r>
            <a:r>
              <a:rPr lang="en-US" sz="1600" dirty="0" err="1"/>
              <a:t>safety.The</a:t>
            </a:r>
            <a:r>
              <a:rPr lang="en-US" sz="1600" dirty="0"/>
              <a:t> APT system relies on advanced communication technologies to ensure timely and accurate data transmission between the various components. It integrates with train signaling systems, such as automatic block signaling or cab signaling, to enhance the overall safety and efficiency of train </a:t>
            </a:r>
            <a:r>
              <a:rPr lang="en-US" sz="1600" dirty="0" err="1"/>
              <a:t>operations.The</a:t>
            </a:r>
            <a:r>
              <a:rPr lang="en-US" sz="1600" dirty="0"/>
              <a:t> implementation of an APT system brings significant benefits to railway networks, including improved safety, reduced risk of accidents, and enhanced operational performance. By continuously monitoring train movements and implementing proactive safety measures, the APT system plays a crucial role in preventing collisions, derailments, and other potentially hazardous incidents.</a:t>
            </a:r>
          </a:p>
        </p:txBody>
      </p:sp>
    </p:spTree>
    <p:extLst>
      <p:ext uri="{BB962C8B-B14F-4D97-AF65-F5344CB8AC3E}">
        <p14:creationId xmlns:p14="http://schemas.microsoft.com/office/powerpoint/2010/main" val="3988731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6467D-6A18-4D06-A702-E7741D3F4642}"/>
              </a:ext>
            </a:extLst>
          </p:cNvPr>
          <p:cNvSpPr>
            <a:spLocks noGrp="1"/>
          </p:cNvSpPr>
          <p:nvPr>
            <p:ph type="title"/>
          </p:nvPr>
        </p:nvSpPr>
        <p:spPr>
          <a:xfrm>
            <a:off x="3515083" y="1264018"/>
            <a:ext cx="9404723" cy="1400530"/>
          </a:xfrm>
        </p:spPr>
        <p:txBody>
          <a:bodyPr/>
          <a:lstStyle/>
          <a:p>
            <a:r>
              <a:rPr lang="en-US" dirty="0">
                <a:solidFill>
                  <a:srgbClr val="FF0000"/>
                </a:solidFill>
              </a:rPr>
              <a:t>Proposed Solution :</a:t>
            </a:r>
          </a:p>
        </p:txBody>
      </p:sp>
      <p:sp>
        <p:nvSpPr>
          <p:cNvPr id="3" name="Content Placeholder 2">
            <a:extLst>
              <a:ext uri="{FF2B5EF4-FFF2-40B4-BE49-F238E27FC236}">
                <a16:creationId xmlns:a16="http://schemas.microsoft.com/office/drawing/2014/main" id="{0027CFAF-D76D-41CE-86C4-9AEA2C99235E}"/>
              </a:ext>
            </a:extLst>
          </p:cNvPr>
          <p:cNvSpPr>
            <a:spLocks noGrp="1"/>
          </p:cNvSpPr>
          <p:nvPr>
            <p:ph idx="1"/>
          </p:nvPr>
        </p:nvSpPr>
        <p:spPr>
          <a:xfrm>
            <a:off x="1445725" y="1459643"/>
            <a:ext cx="8946541" cy="4195481"/>
          </a:xfrm>
        </p:spPr>
        <p:txBody>
          <a:bodyPr/>
          <a:lstStyle/>
          <a:p>
            <a:pPr marL="0" indent="0">
              <a:buNone/>
            </a:pPr>
            <a:endParaRPr lang="en-US" dirty="0"/>
          </a:p>
          <a:p>
            <a:r>
              <a:rPr lang="en-US" sz="2800" dirty="0"/>
              <a:t>Designing a device which senses an obstacle and brakes are applied in the train which is made by using Arduino, ultrasonic sensor and motor. the role of the ultrasonic sensor is, detects the obstacles and range of the ultrasonic sensor is 300m, the device should cost around Rs.2500/-, works on the base of sensing technology called Train Collision Detector.</a:t>
            </a:r>
          </a:p>
          <a:p>
            <a:endParaRPr lang="en-US" dirty="0"/>
          </a:p>
        </p:txBody>
      </p:sp>
    </p:spTree>
    <p:extLst>
      <p:ext uri="{BB962C8B-B14F-4D97-AF65-F5344CB8AC3E}">
        <p14:creationId xmlns:p14="http://schemas.microsoft.com/office/powerpoint/2010/main" val="10245218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E670D-4AE7-476C-B0D7-C3252598BC79}"/>
              </a:ext>
            </a:extLst>
          </p:cNvPr>
          <p:cNvSpPr>
            <a:spLocks noGrp="1"/>
          </p:cNvSpPr>
          <p:nvPr>
            <p:ph type="title"/>
          </p:nvPr>
        </p:nvSpPr>
        <p:spPr/>
        <p:txBody>
          <a:bodyPr/>
          <a:lstStyle/>
          <a:p>
            <a:r>
              <a:rPr lang="en-US" dirty="0"/>
              <a:t>Components :</a:t>
            </a:r>
          </a:p>
        </p:txBody>
      </p:sp>
      <p:sp>
        <p:nvSpPr>
          <p:cNvPr id="3" name="Content Placeholder 2">
            <a:extLst>
              <a:ext uri="{FF2B5EF4-FFF2-40B4-BE49-F238E27FC236}">
                <a16:creationId xmlns:a16="http://schemas.microsoft.com/office/drawing/2014/main" id="{D34C40FD-DBD4-48F1-881B-CA2B6222F0E3}"/>
              </a:ext>
            </a:extLst>
          </p:cNvPr>
          <p:cNvSpPr>
            <a:spLocks noGrp="1"/>
          </p:cNvSpPr>
          <p:nvPr>
            <p:ph idx="1"/>
          </p:nvPr>
        </p:nvSpPr>
        <p:spPr>
          <a:xfrm>
            <a:off x="1253171" y="2015731"/>
            <a:ext cx="9603275" cy="3450613"/>
          </a:xfrm>
        </p:spPr>
        <p:txBody>
          <a:bodyPr>
            <a:normAutofit/>
          </a:bodyPr>
          <a:lstStyle/>
          <a:p>
            <a:r>
              <a:rPr lang="en-US" sz="2800" dirty="0"/>
              <a:t>ULTRSONIC SENSOR</a:t>
            </a:r>
          </a:p>
          <a:p>
            <a:r>
              <a:rPr lang="en-US" sz="2800" dirty="0"/>
              <a:t>BUZZER</a:t>
            </a:r>
          </a:p>
          <a:p>
            <a:r>
              <a:rPr lang="en-US" sz="2800" dirty="0"/>
              <a:t>ARDUINO</a:t>
            </a:r>
          </a:p>
          <a:p>
            <a:r>
              <a:rPr lang="en-US" sz="2800" dirty="0"/>
              <a:t>MOTORS</a:t>
            </a:r>
          </a:p>
          <a:p>
            <a:endParaRPr lang="en-US" sz="2800" dirty="0"/>
          </a:p>
        </p:txBody>
      </p:sp>
      <p:pic>
        <p:nvPicPr>
          <p:cNvPr id="4" name="Picture 3" descr="Ultrasonic Sensor - XTronical">
            <a:extLst>
              <a:ext uri="{FF2B5EF4-FFF2-40B4-BE49-F238E27FC236}">
                <a16:creationId xmlns:a16="http://schemas.microsoft.com/office/drawing/2014/main" id="{127377BF-393D-4505-A275-7915475F551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651910" y="2120964"/>
            <a:ext cx="1727200" cy="1405255"/>
          </a:xfrm>
          <a:prstGeom prst="rect">
            <a:avLst/>
          </a:prstGeom>
          <a:ln>
            <a:noFill/>
          </a:ln>
          <a:effectLst>
            <a:outerShdw blurRad="292100" dist="139700" dir="2700000" algn="tl" rotWithShape="0">
              <a:srgbClr val="333333">
                <a:alpha val="65000"/>
              </a:srgbClr>
            </a:outerShdw>
          </a:effectLst>
        </p:spPr>
      </p:pic>
      <p:pic>
        <p:nvPicPr>
          <p:cNvPr id="5" name="Picture 4" descr="What is an Arduino? - SparkFun Learn">
            <a:extLst>
              <a:ext uri="{FF2B5EF4-FFF2-40B4-BE49-F238E27FC236}">
                <a16:creationId xmlns:a16="http://schemas.microsoft.com/office/drawing/2014/main" id="{11A27156-5CDE-4166-8237-BCFF4F3E7B6A}"/>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8298680" y="2053019"/>
            <a:ext cx="2362200" cy="1473200"/>
          </a:xfrm>
          <a:prstGeom prst="rect">
            <a:avLst/>
          </a:prstGeom>
          <a:ln>
            <a:noFill/>
          </a:ln>
          <a:effectLst>
            <a:outerShdw blurRad="292100" dist="139700" dir="2700000" algn="tl" rotWithShape="0">
              <a:srgbClr val="333333">
                <a:alpha val="65000"/>
              </a:srgbClr>
            </a:outerShdw>
          </a:effectLst>
        </p:spPr>
      </p:pic>
      <p:pic>
        <p:nvPicPr>
          <p:cNvPr id="6" name="Picture 5" descr="Buzzer Pin Configuration">
            <a:extLst>
              <a:ext uri="{FF2B5EF4-FFF2-40B4-BE49-F238E27FC236}">
                <a16:creationId xmlns:a16="http://schemas.microsoft.com/office/drawing/2014/main" id="{4E548136-AFAB-4FD0-B5B0-22617926136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5651910" y="3752266"/>
            <a:ext cx="1860550" cy="1718310"/>
          </a:xfrm>
          <a:prstGeom prst="rect">
            <a:avLst/>
          </a:prstGeom>
          <a:ln>
            <a:noFill/>
          </a:ln>
          <a:effectLst>
            <a:outerShdw blurRad="292100" dist="139700" dir="2700000" algn="tl" rotWithShape="0">
              <a:srgbClr val="333333">
                <a:alpha val="65000"/>
              </a:srgbClr>
            </a:outerShdw>
          </a:effectLst>
        </p:spPr>
      </p:pic>
      <p:pic>
        <p:nvPicPr>
          <p:cNvPr id="1026" name="Picture 2" descr="The Common Types of Electric Motors">
            <a:extLst>
              <a:ext uri="{FF2B5EF4-FFF2-40B4-BE49-F238E27FC236}">
                <a16:creationId xmlns:a16="http://schemas.microsoft.com/office/drawing/2014/main" id="{6BFE25AA-76E6-BD70-A842-22F13C98C6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72115" y="3885087"/>
            <a:ext cx="2952750" cy="1552575"/>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8099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4A674-F326-4D5D-98CB-1FD3FBFE51A5}"/>
              </a:ext>
            </a:extLst>
          </p:cNvPr>
          <p:cNvSpPr>
            <a:spLocks noGrp="1"/>
          </p:cNvSpPr>
          <p:nvPr>
            <p:ph type="title"/>
          </p:nvPr>
        </p:nvSpPr>
        <p:spPr>
          <a:xfrm>
            <a:off x="1468832" y="1166829"/>
            <a:ext cx="9603275" cy="1049235"/>
          </a:xfrm>
        </p:spPr>
        <p:txBody>
          <a:bodyPr/>
          <a:lstStyle/>
          <a:p>
            <a:r>
              <a:rPr lang="en-US" dirty="0">
                <a:solidFill>
                  <a:srgbClr val="FF0000"/>
                </a:solidFill>
              </a:rPr>
              <a:t>Working of Train Collision Detector:</a:t>
            </a:r>
          </a:p>
        </p:txBody>
      </p:sp>
      <p:sp>
        <p:nvSpPr>
          <p:cNvPr id="4" name="Content Placeholder 3">
            <a:extLst>
              <a:ext uri="{FF2B5EF4-FFF2-40B4-BE49-F238E27FC236}">
                <a16:creationId xmlns:a16="http://schemas.microsoft.com/office/drawing/2014/main" id="{C9F9F5A7-1425-2877-BC16-FA7422EAF366}"/>
              </a:ext>
            </a:extLst>
          </p:cNvPr>
          <p:cNvSpPr txBox="1">
            <a:spLocks noGrp="1"/>
          </p:cNvSpPr>
          <p:nvPr>
            <p:ph idx="1"/>
          </p:nvPr>
        </p:nvSpPr>
        <p:spPr>
          <a:xfrm>
            <a:off x="1352807" y="916677"/>
            <a:ext cx="10741427" cy="5024645"/>
          </a:xfrm>
          <a:prstGeom prst="rect">
            <a:avLst/>
          </a:prstGeom>
          <a:noFill/>
        </p:spPr>
        <p:txBody>
          <a:bodyPr wrap="square" rtlCol="0">
            <a:spAutoFit/>
          </a:bodyPr>
          <a:ls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a:lstStyle>
          <a:p>
            <a:endParaRPr lang="en-US" b="1" dirty="0">
              <a:solidFill>
                <a:srgbClr val="222222"/>
              </a:solidFill>
              <a:latin typeface="Optima" pitchFamily="34" charset="0"/>
              <a:ea typeface="Optima" pitchFamily="34" charset="-122"/>
              <a:cs typeface="Optima" pitchFamily="34" charset="-120"/>
            </a:endParaRPr>
          </a:p>
          <a:p>
            <a:endParaRPr lang="en-US" sz="1600" b="1" dirty="0">
              <a:solidFill>
                <a:srgbClr val="222222"/>
              </a:solidFill>
              <a:latin typeface="Optima" pitchFamily="34" charset="0"/>
              <a:ea typeface="Optima" pitchFamily="34" charset="-122"/>
              <a:cs typeface="Optima" pitchFamily="34" charset="-120"/>
            </a:endParaRPr>
          </a:p>
          <a:p>
            <a:r>
              <a:rPr lang="en-US" sz="2800" dirty="0">
                <a:latin typeface="Optima" pitchFamily="34" charset="0"/>
                <a:ea typeface="Optima" pitchFamily="34" charset="-122"/>
                <a:cs typeface="Optima" pitchFamily="34" charset="-120"/>
              </a:rPr>
              <a:t>Train collision detectors use various sensors, such as </a:t>
            </a:r>
          </a:p>
          <a:p>
            <a:pPr indent="0">
              <a:buNone/>
            </a:pPr>
            <a:r>
              <a:rPr lang="en-US" sz="2800" dirty="0">
                <a:latin typeface="Optima" pitchFamily="34" charset="0"/>
                <a:ea typeface="Optima" pitchFamily="34" charset="-122"/>
                <a:cs typeface="Optima" pitchFamily="34" charset="-120"/>
              </a:rPr>
              <a:t>Ultrasonic sensor to detect obstacles or other trains along </a:t>
            </a:r>
          </a:p>
          <a:p>
            <a:pPr indent="0">
              <a:buNone/>
            </a:pPr>
            <a:r>
              <a:rPr lang="en-US" sz="2800" dirty="0">
                <a:latin typeface="Optima" pitchFamily="34" charset="0"/>
                <a:ea typeface="Optima" pitchFamily="34" charset="-122"/>
                <a:cs typeface="Optima" pitchFamily="34" charset="-120"/>
              </a:rPr>
              <a:t>the track . The collected sensor data is analyzed in real-time </a:t>
            </a:r>
          </a:p>
          <a:p>
            <a:pPr indent="0">
              <a:buNone/>
            </a:pPr>
            <a:r>
              <a:rPr lang="en-US" sz="2800" dirty="0">
                <a:latin typeface="Optima" pitchFamily="34" charset="0"/>
                <a:ea typeface="Optima" pitchFamily="34" charset="-122"/>
                <a:cs typeface="Optima" pitchFamily="34" charset="-120"/>
              </a:rPr>
              <a:t>using sophisticated algorithms to identify potential collision risks.</a:t>
            </a:r>
            <a:endParaRPr lang="en-US" sz="2800" dirty="0"/>
          </a:p>
          <a:p>
            <a:r>
              <a:rPr lang="en-US" sz="2800" dirty="0">
                <a:latin typeface="Optima" pitchFamily="34" charset="0"/>
                <a:ea typeface="Optima" pitchFamily="34" charset="-122"/>
                <a:cs typeface="Optima" pitchFamily="34" charset="-120"/>
              </a:rPr>
              <a:t>If a collision risk is detected by a sensor , the detector sends alerts   to the train operator and the brakes are applied </a:t>
            </a:r>
            <a:r>
              <a:rPr lang="en-US" sz="2800" dirty="0">
                <a:solidFill>
                  <a:srgbClr val="222222"/>
                </a:solidFill>
                <a:latin typeface="Optima" pitchFamily="34" charset="0"/>
                <a:ea typeface="Optima" pitchFamily="34" charset="-122"/>
                <a:cs typeface="Optima" pitchFamily="34" charset="-120"/>
              </a:rPr>
              <a:t>.</a:t>
            </a:r>
            <a:endParaRPr lang="en-US" sz="2800" dirty="0"/>
          </a:p>
          <a:p>
            <a:pPr indent="0">
              <a:buNone/>
            </a:pPr>
            <a:endParaRPr lang="en-IN" dirty="0"/>
          </a:p>
        </p:txBody>
      </p:sp>
    </p:spTree>
    <p:extLst>
      <p:ext uri="{BB962C8B-B14F-4D97-AF65-F5344CB8AC3E}">
        <p14:creationId xmlns:p14="http://schemas.microsoft.com/office/powerpoint/2010/main" val="324172272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198</TotalTime>
  <Words>939</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Algerian</vt:lpstr>
      <vt:lpstr>Arial</vt:lpstr>
      <vt:lpstr>Arial Black</vt:lpstr>
      <vt:lpstr>Arial Rounded MT Bold</vt:lpstr>
      <vt:lpstr>Berlin Sans FB Demi</vt:lpstr>
      <vt:lpstr>Gill Sans MT</vt:lpstr>
      <vt:lpstr>Optima</vt:lpstr>
      <vt:lpstr>Rockwell Extra Bold</vt:lpstr>
      <vt:lpstr>Gallery</vt:lpstr>
      <vt:lpstr>TRAIN COLLISION  DETECTOR </vt:lpstr>
      <vt:lpstr>       </vt:lpstr>
      <vt:lpstr>Statement:</vt:lpstr>
      <vt:lpstr>INTRODUCTION:</vt:lpstr>
      <vt:lpstr>ABSTRACT </vt:lpstr>
      <vt:lpstr>EXISTING SOLUTIONS :</vt:lpstr>
      <vt:lpstr>Proposed Solution :</vt:lpstr>
      <vt:lpstr>Components :</vt:lpstr>
      <vt:lpstr>Working of Train Collision Detector:</vt:lpstr>
      <vt:lpstr>BLOCK DIAGRAM:</vt:lpstr>
      <vt:lpstr>It costs around Rs.2500.</vt:lpstr>
      <vt:lpstr>ADVANTAGES:</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 COLLISION DETECTOR</dc:title>
  <dc:creator>Administrator</dc:creator>
  <cp:lastModifiedBy>satwik6414@outlook.com</cp:lastModifiedBy>
  <cp:revision>15</cp:revision>
  <dcterms:created xsi:type="dcterms:W3CDTF">2023-07-11T16:41:33Z</dcterms:created>
  <dcterms:modified xsi:type="dcterms:W3CDTF">2023-08-15T16:12:14Z</dcterms:modified>
</cp:coreProperties>
</file>