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5" r:id="rId5"/>
    <p:sldId id="716" r:id="rId6"/>
    <p:sldId id="717" r:id="rId7"/>
    <p:sldId id="719" r:id="rId8"/>
    <p:sldId id="727" r:id="rId9"/>
    <p:sldId id="720" r:id="rId10"/>
    <p:sldId id="728" r:id="rId11"/>
    <p:sldId id="722" r:id="rId12"/>
    <p:sldId id="723" r:id="rId13"/>
    <p:sldId id="733" r:id="rId14"/>
    <p:sldId id="735" r:id="rId15"/>
    <p:sldId id="724"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9" d="100"/>
          <a:sy n="69" d="100"/>
        </p:scale>
        <p:origin x="684" y="6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31-01-2025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b="1" dirty="0">
              <a:latin typeface="Calibri" panose="020F0502020204030204" pitchFamily="34" charset="0"/>
            </a:endParaRPr>
          </a:p>
        </p:txBody>
      </p:sp>
      <p:sp>
        <p:nvSpPr>
          <p:cNvPr id="3" name="Rectangle 2"/>
          <p:cNvSpPr/>
          <p:nvPr/>
        </p:nvSpPr>
        <p:spPr>
          <a:xfrm>
            <a:off x="1967347" y="2788290"/>
            <a:ext cx="9213272" cy="769441"/>
          </a:xfrm>
          <a:prstGeom prst="rect">
            <a:avLst/>
          </a:prstGeom>
        </p:spPr>
        <p:txBody>
          <a:bodyPr wrap="square">
            <a:spAutoFit/>
          </a:bodyPr>
          <a:lstStyle/>
          <a:p>
            <a:r>
              <a:rPr lang="en-IN" sz="4400" dirty="0">
                <a:solidFill>
                  <a:schemeClr val="bg1"/>
                </a:solidFill>
              </a:rPr>
              <a:t>EMPLOYEE RETENTION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Importance Visualization</a:t>
            </a:r>
          </a:p>
        </p:txBody>
      </p:sp>
      <p:sp>
        <p:nvSpPr>
          <p:cNvPr id="5" name="Content Placeholder 4"/>
          <p:cNvSpPr>
            <a:spLocks noGrp="1"/>
          </p:cNvSpPr>
          <p:nvPr>
            <p:ph idx="1"/>
          </p:nvPr>
        </p:nvSpPr>
        <p:spPr/>
        <p:txBody>
          <a:bodyPr/>
          <a:lstStyle/>
          <a:p>
            <a:endParaRPr lang="en-IN"/>
          </a:p>
        </p:txBody>
      </p:sp>
      <p:pic>
        <p:nvPicPr>
          <p:cNvPr id="4" name="Picture 3" descr="feature_importance.png"/>
          <p:cNvPicPr>
            <a:picLocks noChangeAspect="1"/>
          </p:cNvPicPr>
          <p:nvPr/>
        </p:nvPicPr>
        <p:blipFill>
          <a:blip r:embed="rId2"/>
          <a:stretch>
            <a:fillRect/>
          </a:stretch>
        </p:blipFill>
        <p:spPr>
          <a:xfrm>
            <a:off x="678884" y="1675075"/>
            <a:ext cx="10834234" cy="43980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Machine Learning Model Comparison</a:t>
            </a:r>
            <a:endParaRPr lang="en-IN" dirty="0"/>
          </a:p>
        </p:txBody>
      </p:sp>
      <p:sp>
        <p:nvSpPr>
          <p:cNvPr id="3" name="Vertical Text Placeholder 2"/>
          <p:cNvSpPr>
            <a:spLocks noGrp="1"/>
          </p:cNvSpPr>
          <p:nvPr>
            <p:ph type="body" orient="vert" idx="1"/>
          </p:nvPr>
        </p:nvSpPr>
        <p:spPr>
          <a:xfrm rot="16200000">
            <a:off x="-1735409" y="3767409"/>
            <a:ext cx="11003734" cy="6458858"/>
          </a:xfrm>
        </p:spPr>
        <p:txBody>
          <a:bodyPr/>
          <a:lstStyle/>
          <a:p>
            <a:pPr marL="0" indent="0">
              <a:buNone/>
            </a:pPr>
            <a:r>
              <a:rPr lang="en-US" dirty="0" smtClean="0"/>
              <a:t> </a:t>
            </a:r>
            <a:r>
              <a:rPr lang="en-US" b="1" dirty="0"/>
              <a:t>Dataset Information</a:t>
            </a:r>
            <a:r>
              <a:rPr lang="en-US" b="1" dirty="0" smtClean="0"/>
              <a:t>:</a:t>
            </a:r>
          </a:p>
          <a:p>
            <a:endParaRPr lang="en-US" dirty="0"/>
          </a:p>
          <a:p>
            <a:r>
              <a:rPr lang="en-US" b="1" dirty="0"/>
              <a:t>Total Data Points:</a:t>
            </a:r>
            <a:r>
              <a:rPr lang="en-US" dirty="0"/>
              <a:t> 15,326</a:t>
            </a:r>
          </a:p>
          <a:p>
            <a:r>
              <a:rPr lang="en-US" b="1" dirty="0"/>
              <a:t>Features Used:</a:t>
            </a:r>
            <a:r>
              <a:rPr lang="en-US" dirty="0"/>
              <a:t> 12</a:t>
            </a:r>
          </a:p>
          <a:p>
            <a:r>
              <a:rPr lang="en-US" b="1" dirty="0"/>
              <a:t>Positive Cases:</a:t>
            </a:r>
            <a:r>
              <a:rPr lang="en-US" dirty="0"/>
              <a:t> 3,825</a:t>
            </a:r>
          </a:p>
          <a:p>
            <a:r>
              <a:rPr lang="en-US" b="1" dirty="0"/>
              <a:t>Negative Cases:</a:t>
            </a:r>
            <a:r>
              <a:rPr lang="en-US" dirty="0"/>
              <a:t> 11,501</a:t>
            </a:r>
          </a:p>
          <a:p>
            <a:endParaRPr lang="en-IN" dirty="0"/>
          </a:p>
        </p:txBody>
      </p:sp>
    </p:spTree>
    <p:extLst>
      <p:ext uri="{BB962C8B-B14F-4D97-AF65-F5344CB8AC3E}">
        <p14:creationId xmlns:p14="http://schemas.microsoft.com/office/powerpoint/2010/main" val="1600643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185738"/>
            <a:ext cx="10834234" cy="975405"/>
          </a:xfrm>
        </p:spPr>
        <p:txBody>
          <a:bodyPr/>
          <a:lstStyle/>
          <a:p>
            <a:r>
              <a:rPr lang="en-IN" dirty="0"/>
              <a:t>Models &amp; Performance:</a:t>
            </a:r>
          </a:p>
        </p:txBody>
      </p:sp>
      <p:sp>
        <p:nvSpPr>
          <p:cNvPr id="3" name="Text Placeholder 2"/>
          <p:cNvSpPr>
            <a:spLocks noGrp="1"/>
          </p:cNvSpPr>
          <p:nvPr>
            <p:ph type="body" idx="1"/>
          </p:nvPr>
        </p:nvSpPr>
        <p:spPr>
          <a:xfrm>
            <a:off x="330540" y="3737427"/>
            <a:ext cx="6433117" cy="2039259"/>
          </a:xfrm>
        </p:spPr>
        <p:txBody>
          <a:bodyPr/>
          <a:lstStyle/>
          <a:p>
            <a:r>
              <a:rPr lang="en-US" dirty="0">
                <a:solidFill>
                  <a:srgbClr val="00B050"/>
                </a:solidFill>
              </a:rPr>
              <a:t>✅</a:t>
            </a:r>
            <a:r>
              <a:rPr lang="en-US" dirty="0">
                <a:solidFill>
                  <a:schemeClr val="accent1"/>
                </a:solidFill>
              </a:rPr>
              <a:t> </a:t>
            </a:r>
            <a:r>
              <a:rPr lang="en-US" b="1" dirty="0">
                <a:solidFill>
                  <a:schemeClr val="accent1"/>
                </a:solidFill>
              </a:rPr>
              <a:t>Best Model:</a:t>
            </a:r>
            <a:r>
              <a:rPr lang="en-US" dirty="0">
                <a:solidFill>
                  <a:schemeClr val="accent1"/>
                </a:solidFill>
              </a:rPr>
              <a:t> </a:t>
            </a:r>
            <a:r>
              <a:rPr lang="en-US" dirty="0" err="1">
                <a:solidFill>
                  <a:schemeClr val="accent1"/>
                </a:solidFill>
              </a:rPr>
              <a:t>LightGBM</a:t>
            </a:r>
            <a:r>
              <a:rPr lang="en-US" dirty="0"/>
              <a:t/>
            </a:r>
            <a:br>
              <a:rPr lang="en-US" dirty="0"/>
            </a:br>
            <a:r>
              <a:rPr lang="en-US" dirty="0">
                <a:solidFill>
                  <a:srgbClr val="FF0000"/>
                </a:solidFill>
              </a:rPr>
              <a:t>📈</a:t>
            </a:r>
            <a:r>
              <a:rPr lang="en-US" dirty="0"/>
              <a:t> </a:t>
            </a:r>
            <a:r>
              <a:rPr lang="en-US" b="1" dirty="0">
                <a:solidFill>
                  <a:schemeClr val="accent1"/>
                </a:solidFill>
              </a:rPr>
              <a:t>Highest Accuracy &amp; ROC-AUC Score</a:t>
            </a:r>
            <a:endParaRPr lang="en-IN" dirty="0">
              <a:solidFill>
                <a:schemeClr val="accent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92898039"/>
              </p:ext>
            </p:extLst>
          </p:nvPr>
        </p:nvGraphicFramePr>
        <p:xfrm>
          <a:off x="331674" y="1306285"/>
          <a:ext cx="10833100" cy="2286000"/>
        </p:xfrm>
        <a:graphic>
          <a:graphicData uri="http://schemas.openxmlformats.org/drawingml/2006/table">
            <a:tbl>
              <a:tblPr/>
              <a:tblGrid>
                <a:gridCol w="2708275">
                  <a:extLst>
                    <a:ext uri="{9D8B030D-6E8A-4147-A177-3AD203B41FA5}">
                      <a16:colId xmlns:a16="http://schemas.microsoft.com/office/drawing/2014/main" val="1301686508"/>
                    </a:ext>
                  </a:extLst>
                </a:gridCol>
                <a:gridCol w="2708275">
                  <a:extLst>
                    <a:ext uri="{9D8B030D-6E8A-4147-A177-3AD203B41FA5}">
                      <a16:colId xmlns:a16="http://schemas.microsoft.com/office/drawing/2014/main" val="3286944704"/>
                    </a:ext>
                  </a:extLst>
                </a:gridCol>
                <a:gridCol w="2708275">
                  <a:extLst>
                    <a:ext uri="{9D8B030D-6E8A-4147-A177-3AD203B41FA5}">
                      <a16:colId xmlns:a16="http://schemas.microsoft.com/office/drawing/2014/main" val="1549333335"/>
                    </a:ext>
                  </a:extLst>
                </a:gridCol>
                <a:gridCol w="2708275">
                  <a:extLst>
                    <a:ext uri="{9D8B030D-6E8A-4147-A177-3AD203B41FA5}">
                      <a16:colId xmlns:a16="http://schemas.microsoft.com/office/drawing/2014/main" val="580787553"/>
                    </a:ext>
                  </a:extLst>
                </a:gridCol>
              </a:tblGrid>
              <a:tr h="319315">
                <a:tc>
                  <a:txBody>
                    <a:bodyPr/>
                    <a:lstStyle/>
                    <a:p>
                      <a:r>
                        <a:rPr lang="en-IN" dirty="0"/>
                        <a:t>Model</a:t>
                      </a:r>
                    </a:p>
                  </a:txBody>
                  <a:tcPr anchor="ctr">
                    <a:lnL>
                      <a:noFill/>
                    </a:lnL>
                    <a:lnR>
                      <a:noFill/>
                    </a:lnR>
                    <a:lnT>
                      <a:noFill/>
                    </a:lnT>
                    <a:lnB>
                      <a:noFill/>
                    </a:lnB>
                  </a:tcPr>
                </a:tc>
                <a:tc>
                  <a:txBody>
                    <a:bodyPr/>
                    <a:lstStyle/>
                    <a:p>
                      <a:r>
                        <a:rPr lang="en-IN" dirty="0"/>
                        <a:t>Accuracy</a:t>
                      </a:r>
                    </a:p>
                  </a:txBody>
                  <a:tcPr anchor="ctr">
                    <a:lnL>
                      <a:noFill/>
                    </a:lnL>
                    <a:lnR>
                      <a:noFill/>
                    </a:lnR>
                    <a:lnT>
                      <a:noFill/>
                    </a:lnT>
                    <a:lnB>
                      <a:noFill/>
                    </a:lnB>
                  </a:tcPr>
                </a:tc>
                <a:tc>
                  <a:txBody>
                    <a:bodyPr/>
                    <a:lstStyle/>
                    <a:p>
                      <a:r>
                        <a:rPr lang="en-IN"/>
                        <a:t>ROC-AUC</a:t>
                      </a:r>
                    </a:p>
                  </a:txBody>
                  <a:tcPr anchor="ctr">
                    <a:lnL>
                      <a:noFill/>
                    </a:lnL>
                    <a:lnR>
                      <a:noFill/>
                    </a:lnR>
                    <a:lnT>
                      <a:noFill/>
                    </a:lnT>
                    <a:lnB>
                      <a:noFill/>
                    </a:lnB>
                  </a:tcPr>
                </a:tc>
                <a:tc>
                  <a:txBody>
                    <a:bodyPr/>
                    <a:lstStyle/>
                    <a:p>
                      <a:r>
                        <a:rPr lang="en-IN"/>
                        <a:t>Confusion Matrix</a:t>
                      </a:r>
                    </a:p>
                  </a:txBody>
                  <a:tcPr anchor="ctr">
                    <a:lnL>
                      <a:noFill/>
                    </a:lnL>
                    <a:lnR>
                      <a:noFill/>
                    </a:lnR>
                    <a:lnT>
                      <a:noFill/>
                    </a:lnT>
                    <a:lnB>
                      <a:noFill/>
                    </a:lnB>
                  </a:tcPr>
                </a:tc>
                <a:extLst>
                  <a:ext uri="{0D108BD9-81ED-4DB2-BD59-A6C34878D82A}">
                    <a16:rowId xmlns:a16="http://schemas.microsoft.com/office/drawing/2014/main" val="80844509"/>
                  </a:ext>
                </a:extLst>
              </a:tr>
              <a:tr h="558800">
                <a:tc>
                  <a:txBody>
                    <a:bodyPr/>
                    <a:lstStyle/>
                    <a:p>
                      <a:r>
                        <a:rPr lang="en-IN" b="1"/>
                        <a:t>Logistic Regression</a:t>
                      </a:r>
                      <a:endParaRPr lang="en-IN"/>
                    </a:p>
                  </a:txBody>
                  <a:tcPr anchor="ctr">
                    <a:lnL>
                      <a:noFill/>
                    </a:lnL>
                    <a:lnR>
                      <a:noFill/>
                    </a:lnR>
                    <a:lnT>
                      <a:noFill/>
                    </a:lnT>
                    <a:lnB>
                      <a:noFill/>
                    </a:lnB>
                  </a:tcPr>
                </a:tc>
                <a:tc>
                  <a:txBody>
                    <a:bodyPr/>
                    <a:lstStyle/>
                    <a:p>
                      <a:r>
                        <a:rPr lang="en-IN"/>
                        <a:t>77.27%</a:t>
                      </a:r>
                    </a:p>
                  </a:txBody>
                  <a:tcPr anchor="ctr">
                    <a:lnL>
                      <a:noFill/>
                    </a:lnL>
                    <a:lnR>
                      <a:noFill/>
                    </a:lnR>
                    <a:lnT>
                      <a:noFill/>
                    </a:lnT>
                    <a:lnB>
                      <a:noFill/>
                    </a:lnB>
                  </a:tcPr>
                </a:tc>
                <a:tc>
                  <a:txBody>
                    <a:bodyPr/>
                    <a:lstStyle/>
                    <a:p>
                      <a:r>
                        <a:rPr lang="en-IN"/>
                        <a:t>77.35%</a:t>
                      </a:r>
                    </a:p>
                  </a:txBody>
                  <a:tcPr anchor="ctr">
                    <a:lnL>
                      <a:noFill/>
                    </a:lnL>
                    <a:lnR>
                      <a:noFill/>
                    </a:lnR>
                    <a:lnT>
                      <a:noFill/>
                    </a:lnT>
                    <a:lnB>
                      <a:noFill/>
                    </a:lnB>
                  </a:tcPr>
                </a:tc>
                <a:tc>
                  <a:txBody>
                    <a:bodyPr/>
                    <a:lstStyle/>
                    <a:p>
                      <a:r>
                        <a:rPr lang="en-IN"/>
                        <a:t>TP: 268, TN: 2693, FP: 187, FN: 684</a:t>
                      </a:r>
                    </a:p>
                  </a:txBody>
                  <a:tcPr anchor="ctr">
                    <a:lnL>
                      <a:noFill/>
                    </a:lnL>
                    <a:lnR>
                      <a:noFill/>
                    </a:lnR>
                    <a:lnT>
                      <a:noFill/>
                    </a:lnT>
                    <a:lnB>
                      <a:noFill/>
                    </a:lnB>
                  </a:tcPr>
                </a:tc>
                <a:extLst>
                  <a:ext uri="{0D108BD9-81ED-4DB2-BD59-A6C34878D82A}">
                    <a16:rowId xmlns:a16="http://schemas.microsoft.com/office/drawing/2014/main" val="2230169624"/>
                  </a:ext>
                </a:extLst>
              </a:tr>
              <a:tr h="558800">
                <a:tc>
                  <a:txBody>
                    <a:bodyPr/>
                    <a:lstStyle/>
                    <a:p>
                      <a:r>
                        <a:rPr lang="en-IN" b="1"/>
                        <a:t>XGBoost</a:t>
                      </a:r>
                      <a:endParaRPr lang="en-IN"/>
                    </a:p>
                  </a:txBody>
                  <a:tcPr anchor="ctr">
                    <a:lnL>
                      <a:noFill/>
                    </a:lnL>
                    <a:lnR>
                      <a:noFill/>
                    </a:lnR>
                    <a:lnT>
                      <a:noFill/>
                    </a:lnT>
                    <a:lnB>
                      <a:noFill/>
                    </a:lnB>
                  </a:tcPr>
                </a:tc>
                <a:tc>
                  <a:txBody>
                    <a:bodyPr/>
                    <a:lstStyle/>
                    <a:p>
                      <a:r>
                        <a:rPr lang="en-IN"/>
                        <a:t>78.44%</a:t>
                      </a:r>
                    </a:p>
                  </a:txBody>
                  <a:tcPr anchor="ctr">
                    <a:lnL>
                      <a:noFill/>
                    </a:lnL>
                    <a:lnR>
                      <a:noFill/>
                    </a:lnR>
                    <a:lnT>
                      <a:noFill/>
                    </a:lnT>
                    <a:lnB>
                      <a:noFill/>
                    </a:lnB>
                  </a:tcPr>
                </a:tc>
                <a:tc>
                  <a:txBody>
                    <a:bodyPr/>
                    <a:lstStyle/>
                    <a:p>
                      <a:r>
                        <a:rPr lang="en-IN"/>
                        <a:t>79.27%</a:t>
                      </a:r>
                    </a:p>
                  </a:txBody>
                  <a:tcPr anchor="ctr">
                    <a:lnL>
                      <a:noFill/>
                    </a:lnL>
                    <a:lnR>
                      <a:noFill/>
                    </a:lnR>
                    <a:lnT>
                      <a:noFill/>
                    </a:lnT>
                    <a:lnB>
                      <a:noFill/>
                    </a:lnB>
                  </a:tcPr>
                </a:tc>
                <a:tc>
                  <a:txBody>
                    <a:bodyPr/>
                    <a:lstStyle/>
                    <a:p>
                      <a:r>
                        <a:rPr lang="en-IN"/>
                        <a:t>TP: 478, TN: 2528, FP: 352, FN: 474</a:t>
                      </a:r>
                    </a:p>
                  </a:txBody>
                  <a:tcPr anchor="ctr">
                    <a:lnL>
                      <a:noFill/>
                    </a:lnL>
                    <a:lnR>
                      <a:noFill/>
                    </a:lnR>
                    <a:lnT>
                      <a:noFill/>
                    </a:lnT>
                    <a:lnB>
                      <a:noFill/>
                    </a:lnB>
                  </a:tcPr>
                </a:tc>
                <a:extLst>
                  <a:ext uri="{0D108BD9-81ED-4DB2-BD59-A6C34878D82A}">
                    <a16:rowId xmlns:a16="http://schemas.microsoft.com/office/drawing/2014/main" val="64073229"/>
                  </a:ext>
                </a:extLst>
              </a:tr>
              <a:tr h="558800">
                <a:tc>
                  <a:txBody>
                    <a:bodyPr/>
                    <a:lstStyle/>
                    <a:p>
                      <a:r>
                        <a:rPr lang="en-IN" b="1"/>
                        <a:t>LightGBM</a:t>
                      </a:r>
                      <a:endParaRPr lang="en-IN"/>
                    </a:p>
                  </a:txBody>
                  <a:tcPr anchor="ctr">
                    <a:lnL>
                      <a:noFill/>
                    </a:lnL>
                    <a:lnR>
                      <a:noFill/>
                    </a:lnR>
                    <a:lnT>
                      <a:noFill/>
                    </a:lnT>
                    <a:lnB>
                      <a:noFill/>
                    </a:lnB>
                  </a:tcPr>
                </a:tc>
                <a:tc>
                  <a:txBody>
                    <a:bodyPr/>
                    <a:lstStyle/>
                    <a:p>
                      <a:r>
                        <a:rPr lang="en-IN" b="1" dirty="0"/>
                        <a:t>79.25%</a:t>
                      </a:r>
                      <a:endParaRPr lang="en-IN" dirty="0"/>
                    </a:p>
                  </a:txBody>
                  <a:tcPr anchor="ctr">
                    <a:lnL>
                      <a:noFill/>
                    </a:lnL>
                    <a:lnR>
                      <a:noFill/>
                    </a:lnR>
                    <a:lnT>
                      <a:noFill/>
                    </a:lnT>
                    <a:lnB>
                      <a:noFill/>
                    </a:lnB>
                  </a:tcPr>
                </a:tc>
                <a:tc>
                  <a:txBody>
                    <a:bodyPr/>
                    <a:lstStyle/>
                    <a:p>
                      <a:r>
                        <a:rPr lang="en-IN" b="1" dirty="0"/>
                        <a:t>80.28%</a:t>
                      </a:r>
                      <a:endParaRPr lang="en-IN" dirty="0"/>
                    </a:p>
                  </a:txBody>
                  <a:tcPr anchor="ctr">
                    <a:lnL>
                      <a:noFill/>
                    </a:lnL>
                    <a:lnR>
                      <a:noFill/>
                    </a:lnR>
                    <a:lnT>
                      <a:noFill/>
                    </a:lnT>
                    <a:lnB>
                      <a:noFill/>
                    </a:lnB>
                  </a:tcPr>
                </a:tc>
                <a:tc>
                  <a:txBody>
                    <a:bodyPr/>
                    <a:lstStyle/>
                    <a:p>
                      <a:r>
                        <a:rPr lang="en-IN" dirty="0"/>
                        <a:t>TP: 562, TN: 2475, FP: 405, FN: 390</a:t>
                      </a:r>
                    </a:p>
                  </a:txBody>
                  <a:tcPr anchor="ctr">
                    <a:lnL>
                      <a:noFill/>
                    </a:lnL>
                    <a:lnR>
                      <a:noFill/>
                    </a:lnR>
                    <a:lnT>
                      <a:noFill/>
                    </a:lnT>
                    <a:lnB>
                      <a:noFill/>
                    </a:lnB>
                  </a:tcPr>
                </a:tc>
                <a:extLst>
                  <a:ext uri="{0D108BD9-81ED-4DB2-BD59-A6C34878D82A}">
                    <a16:rowId xmlns:a16="http://schemas.microsoft.com/office/drawing/2014/main" val="2853514693"/>
                  </a:ext>
                </a:extLst>
              </a:tr>
            </a:tbl>
          </a:graphicData>
        </a:graphic>
      </p:graphicFrame>
    </p:spTree>
    <p:extLst>
      <p:ext uri="{BB962C8B-B14F-4D97-AF65-F5344CB8AC3E}">
        <p14:creationId xmlns:p14="http://schemas.microsoft.com/office/powerpoint/2010/main" val="42117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Performance Comparison</a:t>
            </a:r>
          </a:p>
        </p:txBody>
      </p:sp>
      <p:pic>
        <p:nvPicPr>
          <p:cNvPr id="4" name="Content Placeholder 3" descr="model_performance.png"/>
          <p:cNvPicPr>
            <a:picLocks noGrp="1" noChangeAspect="1"/>
          </p:cNvPicPr>
          <p:nvPr>
            <p:ph idx="1"/>
          </p:nvPr>
        </p:nvPicPr>
        <p:blipFill>
          <a:blip r:embed="rId2"/>
          <a:stretch>
            <a:fillRect/>
          </a:stretch>
        </p:blipFill>
        <p:spPr>
          <a:xfrm>
            <a:off x="415637" y="1216441"/>
            <a:ext cx="11194472" cy="4793676"/>
          </a:xfrm>
          <a:prstGeom prst="rect">
            <a:avLst/>
          </a:prstGeom>
        </p:spPr>
      </p:pic>
    </p:spTree>
    <p:extLst>
      <p:ext uri="{BB962C8B-B14F-4D97-AF65-F5344CB8AC3E}">
        <p14:creationId xmlns:p14="http://schemas.microsoft.com/office/powerpoint/2010/main" val="178783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Impact &amp; Future Scope</a:t>
            </a:r>
          </a:p>
        </p:txBody>
      </p:sp>
      <p:sp>
        <p:nvSpPr>
          <p:cNvPr id="3" name="Content Placeholder 2"/>
          <p:cNvSpPr>
            <a:spLocks noGrp="1"/>
          </p:cNvSpPr>
          <p:nvPr>
            <p:ph idx="1"/>
          </p:nvPr>
        </p:nvSpPr>
        <p:spPr/>
        <p:txBody>
          <a:bodyPr/>
          <a:lstStyle/>
          <a:p>
            <a:r>
              <a:rPr lang="en-US" dirty="0"/>
              <a:t>📌 Key Business Takeaways:</a:t>
            </a:r>
          </a:p>
          <a:p>
            <a:r>
              <a:rPr lang="en-US" dirty="0"/>
              <a:t>- Companies can focus on improving salary structures</a:t>
            </a:r>
          </a:p>
          <a:p>
            <a:r>
              <a:rPr lang="en-US" dirty="0"/>
              <a:t>- Employee training programs can enhance retention</a:t>
            </a:r>
          </a:p>
          <a:p>
            <a:r>
              <a:rPr lang="en-US" dirty="0"/>
              <a:t>- Better career growth opportunities reduce job switching</a:t>
            </a:r>
          </a:p>
          <a:p>
            <a:endParaRPr lang="en-US" dirty="0"/>
          </a:p>
          <a:p>
            <a:r>
              <a:rPr lang="en-US" dirty="0"/>
              <a:t>🚀 Future Scope:</a:t>
            </a:r>
          </a:p>
          <a:p>
            <a:r>
              <a:rPr lang="en-US" dirty="0"/>
              <a:t>- Adding psychological factors like job satisfaction</a:t>
            </a:r>
          </a:p>
          <a:p>
            <a:r>
              <a:rPr lang="en-US" dirty="0"/>
              <a:t>- Analyzing impact of company policies on retention</a:t>
            </a:r>
          </a:p>
          <a:p>
            <a:endParaRPr lang="en-IN" dirty="0"/>
          </a:p>
        </p:txBody>
      </p:sp>
    </p:spTree>
    <p:extLst>
      <p:ext uri="{BB962C8B-B14F-4D97-AF65-F5344CB8AC3E}">
        <p14:creationId xmlns:p14="http://schemas.microsoft.com/office/powerpoint/2010/main" val="3815882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1713029" cy="972457"/>
          </a:xfrm>
        </p:spPr>
        <p:txBody>
          <a:bodyPr/>
          <a:lstStyle/>
          <a:p>
            <a:r>
              <a:rPr lang="en-IN" dirty="0"/>
              <a:t>Insights and Conclusion</a:t>
            </a:r>
          </a:p>
        </p:txBody>
      </p:sp>
      <p:sp>
        <p:nvSpPr>
          <p:cNvPr id="3" name="Text Placeholder 2"/>
          <p:cNvSpPr>
            <a:spLocks noGrp="1"/>
          </p:cNvSpPr>
          <p:nvPr>
            <p:ph type="body" idx="1"/>
          </p:nvPr>
        </p:nvSpPr>
        <p:spPr>
          <a:xfrm>
            <a:off x="101600" y="1262744"/>
            <a:ext cx="11974286" cy="4826908"/>
          </a:xfrm>
        </p:spPr>
        <p:txBody>
          <a:bodyPr/>
          <a:lstStyle/>
          <a:p>
            <a:r>
              <a:rPr lang="en-IN" sz="2800" dirty="0">
                <a:solidFill>
                  <a:schemeClr val="tx1"/>
                </a:solidFill>
              </a:rPr>
              <a:t>Key Findings:</a:t>
            </a:r>
          </a:p>
          <a:p>
            <a:r>
              <a:rPr lang="en-US" dirty="0"/>
              <a:t> </a:t>
            </a:r>
            <a:r>
              <a:rPr lang="en-US" dirty="0">
                <a:solidFill>
                  <a:schemeClr val="accent1"/>
                </a:solidFill>
              </a:rPr>
              <a:t>• Features like experience, salary, and age significantly affect job change probability.</a:t>
            </a:r>
          </a:p>
          <a:p>
            <a:r>
              <a:rPr lang="en-US" dirty="0">
                <a:solidFill>
                  <a:schemeClr val="accent1"/>
                </a:solidFill>
              </a:rPr>
              <a:t> </a:t>
            </a:r>
            <a:r>
              <a:rPr lang="en-US" dirty="0" smtClean="0">
                <a:solidFill>
                  <a:schemeClr val="accent1"/>
                </a:solidFill>
              </a:rPr>
              <a:t>• </a:t>
            </a:r>
            <a:r>
              <a:rPr lang="en-US" dirty="0">
                <a:solidFill>
                  <a:schemeClr val="accent1"/>
                </a:solidFill>
              </a:rPr>
              <a:t>Random Forest outperformed Logistic Regression in prediction accuracy</a:t>
            </a:r>
            <a:r>
              <a:rPr lang="en-US" dirty="0" smtClean="0">
                <a:solidFill>
                  <a:schemeClr val="accent1"/>
                </a:solidFill>
              </a:rPr>
              <a:t>.</a:t>
            </a:r>
          </a:p>
          <a:p>
            <a:endParaRPr lang="en-US" dirty="0" smtClean="0">
              <a:solidFill>
                <a:schemeClr val="accent1"/>
              </a:solidFill>
            </a:endParaRPr>
          </a:p>
          <a:p>
            <a:r>
              <a:rPr lang="en-IN" sz="2800" dirty="0">
                <a:solidFill>
                  <a:schemeClr val="tx1"/>
                </a:solidFill>
              </a:rPr>
              <a:t>Business Impact</a:t>
            </a:r>
            <a:r>
              <a:rPr lang="en-IN" sz="2800" dirty="0" smtClean="0">
                <a:solidFill>
                  <a:schemeClr val="tx1"/>
                </a:solidFill>
              </a:rPr>
              <a:t>:</a:t>
            </a:r>
          </a:p>
          <a:p>
            <a:r>
              <a:rPr lang="en-US" dirty="0">
                <a:solidFill>
                  <a:schemeClr val="accent1"/>
                </a:solidFill>
              </a:rPr>
              <a:t>Helps organizations proactively manage employee retention</a:t>
            </a:r>
            <a:r>
              <a:rPr lang="en-US" dirty="0" smtClean="0">
                <a:solidFill>
                  <a:schemeClr val="accent1"/>
                </a:solidFill>
              </a:rPr>
              <a:t>.</a:t>
            </a:r>
          </a:p>
          <a:p>
            <a:endParaRPr lang="en-US" dirty="0" smtClean="0">
              <a:solidFill>
                <a:schemeClr val="accent1"/>
              </a:solidFill>
            </a:endParaRPr>
          </a:p>
          <a:p>
            <a:r>
              <a:rPr lang="en-IN" sz="2800" dirty="0">
                <a:solidFill>
                  <a:schemeClr val="tx1"/>
                </a:solidFill>
              </a:rPr>
              <a:t>Future Scope</a:t>
            </a:r>
            <a:r>
              <a:rPr lang="en-IN" sz="2800" dirty="0" smtClean="0">
                <a:solidFill>
                  <a:schemeClr val="tx1"/>
                </a:solidFill>
              </a:rPr>
              <a:t>:</a:t>
            </a:r>
          </a:p>
          <a:p>
            <a:r>
              <a:rPr lang="en-US" dirty="0">
                <a:solidFill>
                  <a:schemeClr val="accent1"/>
                </a:solidFill>
              </a:rPr>
              <a:t>Incorporate additional features like company policies or job satisfaction.</a:t>
            </a:r>
          </a:p>
          <a:p>
            <a:endParaRPr lang="en-IN" dirty="0"/>
          </a:p>
          <a:p>
            <a:endParaRPr lang="en-US" dirty="0"/>
          </a:p>
          <a:p>
            <a:endParaRPr lang="en-IN" dirty="0"/>
          </a:p>
          <a:p>
            <a:endParaRPr lang="en-IN" dirty="0"/>
          </a:p>
        </p:txBody>
      </p:sp>
    </p:spTree>
    <p:extLst>
      <p:ext uri="{BB962C8B-B14F-4D97-AF65-F5344CB8AC3E}">
        <p14:creationId xmlns:p14="http://schemas.microsoft.com/office/powerpoint/2010/main" val="6688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249381" y="412461"/>
            <a:ext cx="10834234" cy="612775"/>
          </a:xfrm>
        </p:spPr>
        <p:txBody>
          <a:bodyPr>
            <a:normAutofit fontScale="90000"/>
          </a:bodyPr>
          <a:lstStyle/>
          <a:p>
            <a:r>
              <a:rPr lang="en-US" dirty="0"/>
              <a:t>Predicting Job Change for Data Scientists</a:t>
            </a:r>
            <a:br>
              <a:rPr lang="en-US" dirty="0"/>
            </a:b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1052957" y="1025236"/>
            <a:ext cx="5597225" cy="5146212"/>
          </a:xfrm>
        </p:spPr>
        <p:txBody>
          <a:bodyPr/>
          <a:lstStyle/>
          <a:p>
            <a:endParaRPr lang="en-IN" dirty="0"/>
          </a:p>
          <a:p>
            <a:endParaRPr lang="en-IN" dirty="0"/>
          </a:p>
        </p:txBody>
      </p:sp>
      <p:sp>
        <p:nvSpPr>
          <p:cNvPr id="4" name="Rectangle 3"/>
          <p:cNvSpPr/>
          <p:nvPr/>
        </p:nvSpPr>
        <p:spPr>
          <a:xfrm>
            <a:off x="249381" y="1638011"/>
            <a:ext cx="6289964" cy="3046988"/>
          </a:xfrm>
          <a:prstGeom prst="rect">
            <a:avLst/>
          </a:prstGeom>
        </p:spPr>
        <p:txBody>
          <a:bodyPr wrap="square">
            <a:spAutoFit/>
          </a:bodyPr>
          <a:lstStyle/>
          <a:p>
            <a:r>
              <a:rPr lang="en-US" sz="2400" dirty="0" smtClean="0"/>
              <a:t>This </a:t>
            </a:r>
            <a:r>
              <a:rPr lang="en-US" sz="2400" dirty="0"/>
              <a:t>presentation explores a machine learning approach for predicting employee retention, specifically focused on data scientists. We'll delve into the project's overview, data exploration, preprocessing, model training, and the valuable insights derived from this analysis</a:t>
            </a:r>
            <a:r>
              <a:rPr lang="en-US" sz="2400" dirty="0" smtClean="0"/>
              <a:t>.</a:t>
            </a:r>
          </a:p>
          <a:p>
            <a:endParaRPr lang="en-US" sz="2400" dirty="0"/>
          </a:p>
          <a:p>
            <a:r>
              <a:rPr lang="en-US" sz="2400" dirty="0" smtClean="0"/>
              <a:t>By  MD. Faisal Alam</a:t>
            </a:r>
            <a:endParaRPr lang="en-US" sz="2400" dirty="0"/>
          </a:p>
        </p:txBody>
      </p:sp>
      <p:pic>
        <p:nvPicPr>
          <p:cNvPr id="5" name="Picture 4"/>
          <p:cNvPicPr>
            <a:picLocks noChangeAspect="1"/>
          </p:cNvPicPr>
          <p:nvPr/>
        </p:nvPicPr>
        <p:blipFill>
          <a:blip r:embed="rId2"/>
          <a:stretch>
            <a:fillRect/>
          </a:stretch>
        </p:blipFill>
        <p:spPr>
          <a:xfrm>
            <a:off x="7135108" y="0"/>
            <a:ext cx="5056892" cy="6026726"/>
          </a:xfrm>
          <a:prstGeom prst="rect">
            <a:avLst/>
          </a:prstGeom>
        </p:spPr>
      </p:pic>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Methodology: Workflow</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smtClean="0"/>
              <a:t>  </a:t>
            </a:r>
            <a:r>
              <a:rPr lang="en-US" dirty="0"/>
              <a:t>1. Exploratory Data Analysis (EDA)</a:t>
            </a:r>
          </a:p>
          <a:p>
            <a:r>
              <a:rPr lang="en-US" dirty="0"/>
              <a:t>  2. Data Preprocessing</a:t>
            </a:r>
          </a:p>
          <a:p>
            <a:r>
              <a:rPr lang="en-US" dirty="0"/>
              <a:t>  3. Model Training and Evaluation</a:t>
            </a:r>
          </a:p>
          <a:p>
            <a:r>
              <a:rPr lang="en-US" dirty="0"/>
              <a:t>  4. Insights and Conclusion</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Project Overview</a:t>
            </a:r>
            <a:br>
              <a:rPr lang="en-IN" dirty="0"/>
            </a:br>
            <a:endParaRPr lang="en-IN" dirty="0"/>
          </a:p>
        </p:txBody>
      </p:sp>
      <p:sp>
        <p:nvSpPr>
          <p:cNvPr id="3" name="Content Placeholder 2"/>
          <p:cNvSpPr>
            <a:spLocks noGrp="1"/>
          </p:cNvSpPr>
          <p:nvPr>
            <p:ph sz="half" idx="1"/>
          </p:nvPr>
        </p:nvSpPr>
        <p:spPr/>
        <p:txBody>
          <a:bodyPr/>
          <a:lstStyle/>
          <a:p>
            <a:r>
              <a:rPr lang="en-US" b="1" dirty="0"/>
              <a:t>Objective</a:t>
            </a:r>
          </a:p>
          <a:p>
            <a:r>
              <a:rPr lang="en-US" dirty="0"/>
              <a:t>The primary objective is to predict whether a data scientist is likely to seek a job change. This prediction can be used to understand employee retention patterns and implement strategies to retain valuable talent.</a:t>
            </a:r>
          </a:p>
          <a:p>
            <a:endParaRPr lang="en-IN" dirty="0"/>
          </a:p>
        </p:txBody>
      </p:sp>
      <p:sp>
        <p:nvSpPr>
          <p:cNvPr id="4" name="Content Placeholder 3"/>
          <p:cNvSpPr>
            <a:spLocks noGrp="1"/>
          </p:cNvSpPr>
          <p:nvPr>
            <p:ph sz="half" idx="2"/>
          </p:nvPr>
        </p:nvSpPr>
        <p:spPr/>
        <p:txBody>
          <a:bodyPr/>
          <a:lstStyle/>
          <a:p>
            <a:r>
              <a:rPr lang="en-US" b="1" dirty="0"/>
              <a:t>Why Machine Learning</a:t>
            </a:r>
          </a:p>
          <a:p>
            <a:r>
              <a:rPr lang="en-US" dirty="0"/>
              <a:t>Machine learning provides the ability to analyze large datasets, identify patterns, and build predictive models. Its capabilities in pattern recognition and predictive modeling make it an ideal tool for employee retention prediction.</a:t>
            </a:r>
          </a:p>
          <a:p>
            <a:endParaRPr lang="en-IN" dirty="0"/>
          </a:p>
        </p:txBody>
      </p:sp>
    </p:spTree>
    <p:extLst>
      <p:ext uri="{BB962C8B-B14F-4D97-AF65-F5344CB8AC3E}">
        <p14:creationId xmlns:p14="http://schemas.microsoft.com/office/powerpoint/2010/main" val="160327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2715491"/>
          </a:xfrm>
          <a:prstGeom prst="rect">
            <a:avLst/>
          </a:prstGeom>
        </p:spPr>
      </p:pic>
      <p:sp>
        <p:nvSpPr>
          <p:cNvPr id="2" name="Title 1"/>
          <p:cNvSpPr>
            <a:spLocks noGrp="1"/>
          </p:cNvSpPr>
          <p:nvPr>
            <p:ph type="title"/>
          </p:nvPr>
        </p:nvSpPr>
        <p:spPr>
          <a:xfrm>
            <a:off x="0" y="1"/>
            <a:ext cx="12191999" cy="2133600"/>
          </a:xfrm>
        </p:spPr>
        <p:txBody>
          <a:bodyPr>
            <a:normAutofit fontScale="90000"/>
          </a:bodyPr>
          <a:lstStyle/>
          <a:p>
            <a:r>
              <a:rPr lang="en-IN" dirty="0">
                <a:solidFill>
                  <a:schemeClr val="bg1"/>
                </a:solidFill>
              </a:rPr>
              <a:t>Exploratory Data Analysis (EDA</a:t>
            </a:r>
            <a:r>
              <a:rPr lang="en-IN" dirty="0" smtClean="0">
                <a:solidFill>
                  <a:schemeClr val="bg1"/>
                </a:solidFill>
              </a:rPr>
              <a:t>)</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Exploratory Data Analysis (EDA)</a:t>
            </a:r>
            <a:r>
              <a:rPr lang="en-IN" dirty="0"/>
              <a:t/>
            </a:r>
            <a:br>
              <a:rPr lang="en-IN" dirty="0"/>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solidFill>
                  <a:schemeClr val="bg1"/>
                </a:solidFill>
              </a:rPr>
              <a:t/>
            </a:r>
            <a:br>
              <a:rPr lang="en-IN" dirty="0">
                <a:solidFill>
                  <a:schemeClr val="bg1"/>
                </a:solidFill>
              </a:rPr>
            </a:br>
            <a:r>
              <a:rPr lang="en-IN" dirty="0" smtClean="0">
                <a:solidFill>
                  <a:schemeClr val="bg1"/>
                </a:solidFill>
              </a:rPr>
              <a:t/>
            </a:r>
            <a:br>
              <a:rPr lang="en-IN" dirty="0" smtClean="0">
                <a:solidFill>
                  <a:schemeClr val="bg1"/>
                </a:solidFill>
              </a:rPr>
            </a:br>
            <a:r>
              <a:rPr lang="en-IN" dirty="0"/>
              <a:t/>
            </a:r>
            <a:br>
              <a:rPr lang="en-IN" dirty="0"/>
            </a:br>
            <a:endParaRPr lang="en-IN" dirty="0"/>
          </a:p>
        </p:txBody>
      </p:sp>
      <p:sp>
        <p:nvSpPr>
          <p:cNvPr id="3" name="Content Placeholder 2"/>
          <p:cNvSpPr>
            <a:spLocks noGrp="1"/>
          </p:cNvSpPr>
          <p:nvPr>
            <p:ph sz="half" idx="1"/>
          </p:nvPr>
        </p:nvSpPr>
        <p:spPr>
          <a:xfrm>
            <a:off x="0" y="2355273"/>
            <a:ext cx="5805054" cy="3810000"/>
          </a:xfrm>
        </p:spPr>
        <p:txBody>
          <a:bodyPr/>
          <a:lstStyle/>
          <a:p>
            <a:endParaRPr lang="en-US" b="1" dirty="0" smtClean="0"/>
          </a:p>
          <a:p>
            <a:r>
              <a:rPr lang="en-US" b="1" dirty="0" smtClean="0"/>
              <a:t>Dataset </a:t>
            </a:r>
            <a:r>
              <a:rPr lang="en-US" b="1" dirty="0"/>
              <a:t>Overview</a:t>
            </a:r>
          </a:p>
          <a:p>
            <a:r>
              <a:rPr lang="en-US" dirty="0"/>
              <a:t>The first step involved analyzing the dataset to understand its structure, data types, missing values, and basic statistics. This provided a foundational understanding of the data.</a:t>
            </a:r>
          </a:p>
          <a:p>
            <a:endParaRPr lang="en-IN" dirty="0"/>
          </a:p>
        </p:txBody>
      </p:sp>
      <p:sp>
        <p:nvSpPr>
          <p:cNvPr id="4" name="Content Placeholder 3"/>
          <p:cNvSpPr>
            <a:spLocks noGrp="1"/>
          </p:cNvSpPr>
          <p:nvPr>
            <p:ph sz="half" idx="2"/>
          </p:nvPr>
        </p:nvSpPr>
        <p:spPr>
          <a:xfrm>
            <a:off x="5805055" y="2812473"/>
            <a:ext cx="6386944" cy="3246804"/>
          </a:xfrm>
        </p:spPr>
        <p:txBody>
          <a:bodyPr/>
          <a:lstStyle/>
          <a:p>
            <a:r>
              <a:rPr lang="en-US" b="1" dirty="0"/>
              <a:t>Key Visualizations</a:t>
            </a:r>
          </a:p>
          <a:p>
            <a:r>
              <a:rPr lang="en-US" dirty="0"/>
              <a:t>Visualizations helped to reveal relationships and patterns within the data. For example, we visualized the relationship between experience and job change likelihood and the impact of salary and age on job change probability.</a:t>
            </a:r>
          </a:p>
          <a:p>
            <a:endParaRPr lang="en-IN" dirty="0"/>
          </a:p>
        </p:txBody>
      </p:sp>
    </p:spTree>
    <p:extLst>
      <p:ext uri="{BB962C8B-B14F-4D97-AF65-F5344CB8AC3E}">
        <p14:creationId xmlns:p14="http://schemas.microsoft.com/office/powerpoint/2010/main" val="314717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17429" y="4667076"/>
            <a:ext cx="6234536" cy="1330953"/>
          </a:xfrm>
        </p:spPr>
        <p:txBody>
          <a:bodyPr>
            <a:normAutofit fontScale="90000"/>
          </a:bodyPr>
          <a:lstStyle/>
          <a:p>
            <a:r>
              <a:rPr lang="en-US" b="0" dirty="0">
                <a:ln w="0"/>
                <a:effectLst>
                  <a:outerShdw blurRad="38100" dist="19050" dir="2700000" algn="tl" rotWithShape="0">
                    <a:schemeClr val="dk1">
                      <a:alpha val="40000"/>
                    </a:schemeClr>
                  </a:outerShdw>
                </a:effectLst>
              </a:rPr>
              <a:t>Feature Scaling</a:t>
            </a:r>
            <a:r>
              <a:rPr lang="en-US" dirty="0"/>
              <a:t/>
            </a:r>
            <a:br>
              <a:rPr lang="en-US" dirty="0"/>
            </a:br>
            <a:r>
              <a:rPr lang="en-US" b="0" dirty="0">
                <a:ln w="0"/>
                <a:solidFill>
                  <a:schemeClr val="accent1"/>
                </a:solidFill>
                <a:effectLst>
                  <a:outerShdw blurRad="38100" dist="25400" dir="5400000" algn="ctr" rotWithShape="0">
                    <a:srgbClr val="6E747A">
                      <a:alpha val="43000"/>
                    </a:srgbClr>
                  </a:outerShdw>
                </a:effectLst>
              </a:rPr>
              <a:t>Continuous variables were normalized to a common scale to ensure consistent model performance and prevent bias introduced by differing scales.</a:t>
            </a:r>
            <a:r>
              <a:rPr lang="en-US" dirty="0"/>
              <a:t/>
            </a:r>
            <a:br>
              <a:rPr lang="en-US" dirty="0"/>
            </a:br>
            <a:endParaRPr lang="en-IN" dirty="0"/>
          </a:p>
        </p:txBody>
      </p:sp>
      <p:sp>
        <p:nvSpPr>
          <p:cNvPr id="6" name="Text Placeholder 5"/>
          <p:cNvSpPr>
            <a:spLocks noGrp="1"/>
          </p:cNvSpPr>
          <p:nvPr>
            <p:ph type="body" idx="1"/>
          </p:nvPr>
        </p:nvSpPr>
        <p:spPr>
          <a:xfrm>
            <a:off x="678882" y="43470"/>
            <a:ext cx="5555664" cy="421109"/>
          </a:xfrm>
        </p:spPr>
        <p:txBody>
          <a:bodyPr>
            <a:noAutofit/>
          </a:bodyPr>
          <a:lstStyle/>
          <a:p>
            <a:r>
              <a:rPr lang="en-IN" sz="3200" dirty="0"/>
              <a:t>Data </a:t>
            </a:r>
            <a:r>
              <a:rPr lang="en-IN" sz="3200" dirty="0" err="1" smtClean="0"/>
              <a:t>Preprocessing</a:t>
            </a:r>
            <a:endParaRPr lang="en-IN" sz="3200" dirty="0"/>
          </a:p>
        </p:txBody>
      </p:sp>
      <p:sp>
        <p:nvSpPr>
          <p:cNvPr id="7" name="Content Placeholder 6"/>
          <p:cNvSpPr>
            <a:spLocks noGrp="1"/>
          </p:cNvSpPr>
          <p:nvPr>
            <p:ph sz="half" idx="2"/>
          </p:nvPr>
        </p:nvSpPr>
        <p:spPr>
          <a:xfrm>
            <a:off x="678882" y="464579"/>
            <a:ext cx="3144974" cy="3311235"/>
          </a:xfrm>
        </p:spPr>
        <p:txBody>
          <a:bodyPr>
            <a:normAutofit fontScale="92500" lnSpcReduction="10000"/>
          </a:bodyPr>
          <a:lstStyle/>
          <a:p>
            <a:r>
              <a:rPr lang="en-US" dirty="0">
                <a:ln w="0"/>
                <a:solidFill>
                  <a:schemeClr val="tx1"/>
                </a:solidFill>
                <a:effectLst>
                  <a:outerShdw blurRad="38100" dist="19050" dir="2700000" algn="tl" rotWithShape="0">
                    <a:schemeClr val="dk1">
                      <a:alpha val="40000"/>
                    </a:schemeClr>
                  </a:outerShdw>
                </a:effectLst>
              </a:rPr>
              <a:t>Handle Missing Values</a:t>
            </a:r>
          </a:p>
          <a:p>
            <a:r>
              <a:rPr lang="en-US" sz="2600" dirty="0">
                <a:ln w="0"/>
                <a:solidFill>
                  <a:schemeClr val="accent1"/>
                </a:solidFill>
                <a:effectLst>
                  <a:outerShdw blurRad="38100" dist="25400" dir="5400000" algn="ctr" rotWithShape="0">
                    <a:srgbClr val="6E747A">
                      <a:alpha val="43000"/>
                    </a:srgbClr>
                  </a:outerShdw>
                </a:effectLst>
              </a:rPr>
              <a:t>Missing values were addressed by either filling them with appropriate values or dropping the entire row, depending on the nature of the missing data.</a:t>
            </a:r>
          </a:p>
          <a:p>
            <a:endParaRPr lang="en-IN" dirty="0"/>
          </a:p>
        </p:txBody>
      </p:sp>
      <p:sp>
        <p:nvSpPr>
          <p:cNvPr id="8" name="Text Placeholder 7"/>
          <p:cNvSpPr>
            <a:spLocks noGrp="1"/>
          </p:cNvSpPr>
          <p:nvPr>
            <p:ph type="body" sz="quarter" idx="3"/>
          </p:nvPr>
        </p:nvSpPr>
        <p:spPr>
          <a:xfrm>
            <a:off x="11338488" y="7060377"/>
            <a:ext cx="3103407" cy="45719"/>
          </a:xfrm>
        </p:spPr>
        <p:txBody>
          <a:bodyPr>
            <a:normAutofit fontScale="25000" lnSpcReduction="20000"/>
          </a:bodyPr>
          <a:lstStyle/>
          <a:p>
            <a:endParaRPr lang="en-IN" dirty="0"/>
          </a:p>
        </p:txBody>
      </p:sp>
      <p:sp>
        <p:nvSpPr>
          <p:cNvPr id="9" name="Content Placeholder 8"/>
          <p:cNvSpPr>
            <a:spLocks noGrp="1"/>
          </p:cNvSpPr>
          <p:nvPr>
            <p:ph sz="quarter" idx="4"/>
          </p:nvPr>
        </p:nvSpPr>
        <p:spPr>
          <a:xfrm>
            <a:off x="4293465" y="676113"/>
            <a:ext cx="2606099" cy="2898360"/>
          </a:xfrm>
        </p:spPr>
        <p:txBody>
          <a:bodyPr>
            <a:normAutofit fontScale="55000" lnSpcReduction="20000"/>
          </a:bodyPr>
          <a:lstStyle/>
          <a:p>
            <a:r>
              <a:rPr lang="en-US" sz="4500" dirty="0">
                <a:ln w="0"/>
                <a:solidFill>
                  <a:schemeClr val="tx1"/>
                </a:solidFill>
                <a:effectLst>
                  <a:outerShdw blurRad="38100" dist="19050" dir="2700000" algn="tl" rotWithShape="0">
                    <a:schemeClr val="dk1">
                      <a:alpha val="40000"/>
                    </a:schemeClr>
                  </a:outerShdw>
                </a:effectLst>
              </a:rPr>
              <a:t>Categorical Encoding</a:t>
            </a:r>
          </a:p>
          <a:p>
            <a:r>
              <a:rPr lang="en-US" sz="3400" dirty="0">
                <a:ln w="0"/>
                <a:solidFill>
                  <a:schemeClr val="accent1"/>
                </a:solidFill>
                <a:effectLst>
                  <a:outerShdw blurRad="38100" dist="25400" dir="5400000" algn="ctr" rotWithShape="0">
                    <a:srgbClr val="6E747A">
                      <a:alpha val="43000"/>
                    </a:srgbClr>
                  </a:outerShdw>
                </a:effectLst>
              </a:rPr>
              <a:t>Categorical variables were converted to numeric values using suitable encoding methods, such as one-hot encoding, to make the data suitable for model training.</a:t>
            </a:r>
          </a:p>
          <a:p>
            <a:endParaRPr lang="en-IN" dirty="0"/>
          </a:p>
        </p:txBody>
      </p:sp>
      <p:pic>
        <p:nvPicPr>
          <p:cNvPr id="10" name="Picture 9"/>
          <p:cNvPicPr>
            <a:picLocks noChangeAspect="1"/>
          </p:cNvPicPr>
          <p:nvPr/>
        </p:nvPicPr>
        <p:blipFill>
          <a:blip r:embed="rId2"/>
          <a:stretch>
            <a:fillRect/>
          </a:stretch>
        </p:blipFill>
        <p:spPr>
          <a:xfrm>
            <a:off x="7176655" y="43469"/>
            <a:ext cx="5015345" cy="5954559"/>
          </a:xfrm>
          <a:prstGeom prst="rect">
            <a:avLst/>
          </a:prstGeom>
        </p:spPr>
      </p:pic>
    </p:spTree>
    <p:extLst>
      <p:ext uri="{BB962C8B-B14F-4D97-AF65-F5344CB8AC3E}">
        <p14:creationId xmlns:p14="http://schemas.microsoft.com/office/powerpoint/2010/main" val="1792506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535" y="132610"/>
            <a:ext cx="4987628" cy="754080"/>
          </a:xfrm>
        </p:spPr>
        <p:txBody>
          <a:bodyPr>
            <a:normAutofit fontScale="90000"/>
          </a:bodyPr>
          <a:lstStyle/>
          <a:p>
            <a:r>
              <a:rPr lang="en-IN" dirty="0"/>
              <a:t>Model Selection and Training</a:t>
            </a:r>
            <a:br>
              <a:rPr lang="en-IN" dirty="0"/>
            </a:br>
            <a:endParaRPr lang="en-IN" dirty="0"/>
          </a:p>
        </p:txBody>
      </p:sp>
      <p:sp>
        <p:nvSpPr>
          <p:cNvPr id="3" name="Content Placeholder 2"/>
          <p:cNvSpPr>
            <a:spLocks noGrp="1"/>
          </p:cNvSpPr>
          <p:nvPr>
            <p:ph sz="half" idx="1"/>
          </p:nvPr>
        </p:nvSpPr>
        <p:spPr>
          <a:xfrm>
            <a:off x="96990" y="886690"/>
            <a:ext cx="2507665" cy="5001491"/>
          </a:xfrm>
        </p:spPr>
        <p:txBody>
          <a:bodyPr>
            <a:normAutofit fontScale="92500" lnSpcReduction="20000"/>
          </a:bodyPr>
          <a:lstStyle/>
          <a:p>
            <a:r>
              <a:rPr lang="en-US" b="1" dirty="0">
                <a:solidFill>
                  <a:schemeClr val="tx1"/>
                </a:solidFill>
              </a:rPr>
              <a:t>Logistic Regression</a:t>
            </a:r>
          </a:p>
          <a:p>
            <a:r>
              <a:rPr lang="en-US" dirty="0">
                <a:solidFill>
                  <a:schemeClr val="accent1"/>
                </a:solidFill>
              </a:rPr>
              <a:t>Logistic regression is a commonly used model for binary classification problems. It predicts the probability of an event occurring, in this case, the likelihood of a job change.</a:t>
            </a:r>
          </a:p>
          <a:p>
            <a:endParaRPr lang="en-IN" dirty="0"/>
          </a:p>
        </p:txBody>
      </p:sp>
      <p:sp>
        <p:nvSpPr>
          <p:cNvPr id="4" name="Content Placeholder 3"/>
          <p:cNvSpPr>
            <a:spLocks noGrp="1"/>
          </p:cNvSpPr>
          <p:nvPr>
            <p:ph sz="half" idx="2"/>
          </p:nvPr>
        </p:nvSpPr>
        <p:spPr>
          <a:xfrm>
            <a:off x="2604655" y="886690"/>
            <a:ext cx="3089563" cy="4849092"/>
          </a:xfrm>
        </p:spPr>
        <p:txBody>
          <a:bodyPr>
            <a:normAutofit fontScale="92500" lnSpcReduction="10000"/>
          </a:bodyPr>
          <a:lstStyle/>
          <a:p>
            <a:r>
              <a:rPr lang="en-US" b="1" dirty="0">
                <a:solidFill>
                  <a:schemeClr val="tx1"/>
                </a:solidFill>
              </a:rPr>
              <a:t>Random Forest Classifier</a:t>
            </a:r>
          </a:p>
          <a:p>
            <a:r>
              <a:rPr lang="en-US" dirty="0">
                <a:solidFill>
                  <a:schemeClr val="accent1"/>
                </a:solidFill>
              </a:rPr>
              <a:t>Random forest is a powerful ensemble method that combines multiple decision trees to make predictions. It is known for its robust performance and ability to handle high-dimensional data.</a:t>
            </a:r>
          </a:p>
          <a:p>
            <a:endParaRPr lang="en-IN" dirty="0"/>
          </a:p>
        </p:txBody>
      </p:sp>
      <p:pic>
        <p:nvPicPr>
          <p:cNvPr id="5" name="Picture 4"/>
          <p:cNvPicPr>
            <a:picLocks noChangeAspect="1"/>
          </p:cNvPicPr>
          <p:nvPr/>
        </p:nvPicPr>
        <p:blipFill>
          <a:blip r:embed="rId2"/>
          <a:stretch>
            <a:fillRect/>
          </a:stretch>
        </p:blipFill>
        <p:spPr>
          <a:xfrm>
            <a:off x="6520072" y="0"/>
            <a:ext cx="5671928" cy="5735782"/>
          </a:xfrm>
          <a:prstGeom prst="rect">
            <a:avLst/>
          </a:prstGeom>
        </p:spPr>
      </p:pic>
    </p:spTree>
    <p:extLst>
      <p:ext uri="{BB962C8B-B14F-4D97-AF65-F5344CB8AC3E}">
        <p14:creationId xmlns:p14="http://schemas.microsoft.com/office/powerpoint/2010/main" val="1675340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0"/>
            <a:ext cx="11150259" cy="612775"/>
          </a:xfrm>
        </p:spPr>
        <p:txBody>
          <a:bodyPr/>
          <a:lstStyle/>
          <a:p>
            <a:r>
              <a:rPr lang="en-IN" dirty="0"/>
              <a:t>Model Selection and Training</a:t>
            </a:r>
          </a:p>
        </p:txBody>
      </p:sp>
      <p:sp>
        <p:nvSpPr>
          <p:cNvPr id="3" name="Content Placeholder 2"/>
          <p:cNvSpPr>
            <a:spLocks noGrp="1"/>
          </p:cNvSpPr>
          <p:nvPr>
            <p:ph idx="1"/>
          </p:nvPr>
        </p:nvSpPr>
        <p:spPr>
          <a:xfrm>
            <a:off x="475684" y="647736"/>
            <a:ext cx="10834234" cy="5433750"/>
          </a:xfrm>
        </p:spPr>
        <p:txBody>
          <a:bodyPr/>
          <a:lstStyle/>
          <a:p>
            <a:pPr marL="0" indent="0">
              <a:buNone/>
            </a:pPr>
            <a:r>
              <a:rPr lang="en-IN" dirty="0" smtClean="0"/>
              <a:t> Models </a:t>
            </a:r>
            <a:r>
              <a:rPr lang="en-IN" dirty="0"/>
              <a:t>Used</a:t>
            </a:r>
            <a:r>
              <a:rPr lang="en-IN" dirty="0" smtClean="0"/>
              <a:t>:</a:t>
            </a:r>
          </a:p>
          <a:p>
            <a:r>
              <a:rPr lang="en-IN" sz="2400" dirty="0">
                <a:solidFill>
                  <a:schemeClr val="accent1"/>
                </a:solidFill>
              </a:rPr>
              <a:t>Logistic Regression</a:t>
            </a:r>
          </a:p>
          <a:p>
            <a:r>
              <a:rPr lang="en-IN" sz="2400" dirty="0" smtClean="0">
                <a:solidFill>
                  <a:schemeClr val="accent1"/>
                </a:solidFill>
              </a:rPr>
              <a:t> </a:t>
            </a:r>
            <a:r>
              <a:rPr lang="en-IN" sz="2400" dirty="0">
                <a:solidFill>
                  <a:schemeClr val="accent1"/>
                </a:solidFill>
              </a:rPr>
              <a:t>Random Forest </a:t>
            </a:r>
            <a:r>
              <a:rPr lang="en-IN" sz="2400" dirty="0" smtClean="0">
                <a:solidFill>
                  <a:schemeClr val="accent1"/>
                </a:solidFill>
              </a:rPr>
              <a:t>Classifier</a:t>
            </a:r>
          </a:p>
          <a:p>
            <a:pPr marL="0" indent="0">
              <a:buNone/>
            </a:pPr>
            <a:r>
              <a:rPr lang="en-IN" dirty="0" smtClean="0"/>
              <a:t> Evaluation </a:t>
            </a:r>
            <a:r>
              <a:rPr lang="en-IN" dirty="0"/>
              <a:t>Metrics</a:t>
            </a:r>
            <a:r>
              <a:rPr lang="en-IN" dirty="0" smtClean="0"/>
              <a:t>:</a:t>
            </a:r>
          </a:p>
          <a:p>
            <a:r>
              <a:rPr lang="fr-FR" sz="2400" dirty="0" err="1" smtClean="0">
                <a:solidFill>
                  <a:schemeClr val="accent1"/>
                </a:solidFill>
              </a:rPr>
              <a:t>Accuracy</a:t>
            </a:r>
            <a:r>
              <a:rPr lang="fr-FR" sz="2400" dirty="0" smtClean="0">
                <a:solidFill>
                  <a:schemeClr val="accent1"/>
                </a:solidFill>
              </a:rPr>
              <a:t> </a:t>
            </a:r>
            <a:r>
              <a:rPr lang="fr-FR" sz="2400" dirty="0">
                <a:solidFill>
                  <a:schemeClr val="accent1"/>
                </a:solidFill>
              </a:rPr>
              <a:t>Score</a:t>
            </a:r>
          </a:p>
          <a:p>
            <a:r>
              <a:rPr lang="fr-FR" sz="2400" dirty="0" smtClean="0">
                <a:solidFill>
                  <a:schemeClr val="accent1"/>
                </a:solidFill>
              </a:rPr>
              <a:t>Confusion </a:t>
            </a:r>
            <a:r>
              <a:rPr lang="fr-FR" sz="2400" dirty="0">
                <a:solidFill>
                  <a:schemeClr val="accent1"/>
                </a:solidFill>
              </a:rPr>
              <a:t>Matrix</a:t>
            </a:r>
          </a:p>
          <a:p>
            <a:r>
              <a:rPr lang="fr-FR" sz="2400" dirty="0" smtClean="0">
                <a:solidFill>
                  <a:schemeClr val="accent1"/>
                </a:solidFill>
              </a:rPr>
              <a:t>ROC-AUC Score</a:t>
            </a:r>
          </a:p>
          <a:p>
            <a:pPr marL="0" indent="0">
              <a:buNone/>
            </a:pPr>
            <a:r>
              <a:rPr lang="en-IN" dirty="0" smtClean="0"/>
              <a:t> Best </a:t>
            </a:r>
            <a:r>
              <a:rPr lang="en-IN" dirty="0"/>
              <a:t>Model</a:t>
            </a:r>
            <a:r>
              <a:rPr lang="en-IN" dirty="0" smtClean="0"/>
              <a:t>:</a:t>
            </a:r>
          </a:p>
          <a:p>
            <a:pPr marL="0" indent="0">
              <a:buNone/>
            </a:pPr>
            <a:r>
              <a:rPr lang="en-US" sz="2400" dirty="0">
                <a:solidFill>
                  <a:schemeClr val="accent1"/>
                </a:solidFill>
              </a:rPr>
              <a:t>Random Forest (based on evaluation </a:t>
            </a:r>
            <a:r>
              <a:rPr lang="en-US" sz="2400" dirty="0" smtClean="0">
                <a:solidFill>
                  <a:schemeClr val="accent1"/>
                </a:solidFill>
              </a:rPr>
              <a:t>metrics).</a:t>
            </a:r>
            <a:endParaRPr lang="fr-FR" sz="2400" dirty="0">
              <a:solidFill>
                <a:schemeClr val="accent1"/>
              </a:solidFill>
            </a:endParaRP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1378966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5539-9A54-1821-1BCA-585598F7D0B9}"/>
              </a:ext>
            </a:extLst>
          </p:cNvPr>
          <p:cNvSpPr>
            <a:spLocks noGrp="1"/>
          </p:cNvSpPr>
          <p:nvPr>
            <p:ph type="title"/>
          </p:nvPr>
        </p:nvSpPr>
        <p:spPr/>
        <p:txBody>
          <a:bodyPr>
            <a:normAutofit/>
          </a:bodyPr>
          <a:lstStyle/>
          <a:p>
            <a:pPr marL="457200" indent="-457200">
              <a:buFont typeface="Wingdings" panose="05000000000000000000" pitchFamily="2" charset="2"/>
              <a:buChar char="v"/>
            </a:pPr>
            <a:r>
              <a:rPr lang="en-IN" sz="2800" u="sng" dirty="0"/>
              <a:t>Slide: Confusion Matrix</a:t>
            </a:r>
          </a:p>
        </p:txBody>
      </p:sp>
      <p:sp>
        <p:nvSpPr>
          <p:cNvPr id="3" name="Content Placeholder 2">
            <a:extLst>
              <a:ext uri="{FF2B5EF4-FFF2-40B4-BE49-F238E27FC236}">
                <a16:creationId xmlns:a16="http://schemas.microsoft.com/office/drawing/2014/main" id="{26C4B3BD-6817-021F-D29C-09555979FC14}"/>
              </a:ext>
            </a:extLst>
          </p:cNvPr>
          <p:cNvSpPr>
            <a:spLocks noGrp="1"/>
          </p:cNvSpPr>
          <p:nvPr>
            <p:ph idx="1"/>
          </p:nvPr>
        </p:nvSpPr>
        <p:spPr>
          <a:xfrm>
            <a:off x="815008" y="1216441"/>
            <a:ext cx="10698109" cy="4856700"/>
          </a:xfrm>
        </p:spPr>
        <p:txBody>
          <a:bodyPr>
            <a:normAutofit/>
          </a:bodyPr>
          <a:lstStyle/>
          <a:p>
            <a:pPr>
              <a:buFont typeface="Wingdings" panose="05000000000000000000" pitchFamily="2" charset="2"/>
              <a:buChar char="§"/>
            </a:pPr>
            <a:r>
              <a:rPr lang="en-IN" sz="2000" b="1" u="sng" dirty="0"/>
              <a:t>Explanation</a:t>
            </a:r>
            <a:r>
              <a:rPr lang="en-IN" sz="2000" u="sng" dirty="0"/>
              <a:t>:</a:t>
            </a:r>
          </a:p>
          <a:p>
            <a:pPr>
              <a:buFont typeface="Wingdings" panose="05000000000000000000" pitchFamily="2" charset="2"/>
              <a:buChar char="q"/>
            </a:pPr>
            <a:r>
              <a:rPr lang="en-GB" sz="1600" b="1" dirty="0"/>
              <a:t>True Negatives (No Job Change predicted correctly)</a:t>
            </a:r>
            <a:r>
              <a:rPr lang="en-GB" sz="1600" dirty="0"/>
              <a:t>: 2421</a:t>
            </a:r>
            <a:endParaRPr lang="en-IN" sz="1600" u="sng" dirty="0"/>
          </a:p>
          <a:p>
            <a:pPr>
              <a:buFont typeface="Wingdings" panose="05000000000000000000" pitchFamily="2" charset="2"/>
              <a:buChar char="q"/>
            </a:pPr>
            <a:r>
              <a:rPr lang="en-GB" sz="1600" b="1" dirty="0"/>
              <a:t>False Positives (Job Change predicted incorrectly)</a:t>
            </a:r>
            <a:r>
              <a:rPr lang="en-GB" sz="1600" dirty="0"/>
              <a:t>: 459</a:t>
            </a:r>
            <a:endParaRPr lang="en-IN" sz="1600" u="sng" dirty="0"/>
          </a:p>
          <a:p>
            <a:pPr>
              <a:buFont typeface="Wingdings" panose="05000000000000000000" pitchFamily="2" charset="2"/>
              <a:buChar char="q"/>
            </a:pPr>
            <a:r>
              <a:rPr lang="en-GB" sz="1600" b="1" dirty="0"/>
              <a:t>False Negatives (No Job Change predicted incorrectly)</a:t>
            </a:r>
            <a:r>
              <a:rPr lang="en-GB" sz="1600" dirty="0"/>
              <a:t>: 455</a:t>
            </a:r>
            <a:endParaRPr lang="en-IN" sz="1600" u="sng" dirty="0"/>
          </a:p>
          <a:p>
            <a:pPr>
              <a:buFont typeface="Wingdings" panose="05000000000000000000" pitchFamily="2" charset="2"/>
              <a:buChar char="q"/>
            </a:pPr>
            <a:r>
              <a:rPr lang="en-GB" sz="1600" b="1" dirty="0"/>
              <a:t>True Positives (Job Change predicted correctly)</a:t>
            </a:r>
            <a:r>
              <a:rPr lang="en-GB" sz="1600" dirty="0"/>
              <a:t>: 2421</a:t>
            </a:r>
            <a:endParaRPr lang="en-IN" sz="1600" u="sng" dirty="0"/>
          </a:p>
          <a:p>
            <a:pPr>
              <a:buFont typeface="Wingdings" panose="05000000000000000000" pitchFamily="2" charset="2"/>
              <a:buChar char="q"/>
            </a:pPr>
            <a:r>
              <a:rPr lang="en-GB" sz="1600" dirty="0"/>
              <a:t>The heatmap shows the counts, with </a:t>
            </a:r>
            <a:r>
              <a:rPr lang="en-GB" sz="1600" dirty="0" err="1"/>
              <a:t>color</a:t>
            </a:r>
            <a:r>
              <a:rPr lang="en-GB" sz="1600" dirty="0"/>
              <a:t> intensity indicating the count.</a:t>
            </a:r>
          </a:p>
          <a:p>
            <a:pPr>
              <a:buFont typeface="Wingdings" panose="05000000000000000000" pitchFamily="2" charset="2"/>
              <a:buChar char="q"/>
            </a:pPr>
            <a:endParaRPr lang="en-GB" sz="1600" u="sng" dirty="0"/>
          </a:p>
          <a:p>
            <a:pPr>
              <a:buFont typeface="Courier New" panose="02070309020205020404" pitchFamily="49" charset="0"/>
              <a:buChar char="o"/>
            </a:pPr>
            <a:endParaRPr lang="en-IN" sz="1600" u="sng" dirty="0"/>
          </a:p>
        </p:txBody>
      </p:sp>
      <p:pic>
        <p:nvPicPr>
          <p:cNvPr id="5" name="Picture 4">
            <a:extLst>
              <a:ext uri="{FF2B5EF4-FFF2-40B4-BE49-F238E27FC236}">
                <a16:creationId xmlns:a16="http://schemas.microsoft.com/office/drawing/2014/main" id="{3B1B986A-3ADD-CE46-2870-77882A254FD7}"/>
              </a:ext>
            </a:extLst>
          </p:cNvPr>
          <p:cNvPicPr>
            <a:picLocks noChangeAspect="1"/>
          </p:cNvPicPr>
          <p:nvPr/>
        </p:nvPicPr>
        <p:blipFill>
          <a:blip r:embed="rId2"/>
          <a:stretch>
            <a:fillRect/>
          </a:stretch>
        </p:blipFill>
        <p:spPr>
          <a:xfrm>
            <a:off x="815007" y="3364142"/>
            <a:ext cx="3429000" cy="2708999"/>
          </a:xfrm>
          <a:prstGeom prst="rect">
            <a:avLst/>
          </a:prstGeom>
        </p:spPr>
      </p:pic>
    </p:spTree>
    <p:extLst>
      <p:ext uri="{BB962C8B-B14F-4D97-AF65-F5344CB8AC3E}">
        <p14:creationId xmlns:p14="http://schemas.microsoft.com/office/powerpoint/2010/main" val="272628206"/>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7450</TotalTime>
  <Words>683</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BIA Template</vt:lpstr>
      <vt:lpstr>PowerPoint Presentation</vt:lpstr>
      <vt:lpstr>Predicting Job Change for Data Scientists </vt:lpstr>
      <vt:lpstr>Methodology: Workflow</vt:lpstr>
      <vt:lpstr>Project Overview </vt:lpstr>
      <vt:lpstr>Exploratory Data Analysis (EDA)                              Exploratory Data Analysis (EDA)                        </vt:lpstr>
      <vt:lpstr>Feature Scaling Continuous variables were normalized to a common scale to ensure consistent model performance and prevent bias introduced by differing scales. </vt:lpstr>
      <vt:lpstr>Model Selection and Training </vt:lpstr>
      <vt:lpstr>Model Selection and Training</vt:lpstr>
      <vt:lpstr>Slide: Confusion Matrix</vt:lpstr>
      <vt:lpstr>Feature Importance Visualization</vt:lpstr>
      <vt:lpstr>Machine Learning Model Comparison</vt:lpstr>
      <vt:lpstr>Models &amp; Performance:</vt:lpstr>
      <vt:lpstr>Model Performance Comparison</vt:lpstr>
      <vt:lpstr>Business Impact &amp; Future Scope</vt:lpstr>
      <vt:lpstr>Insights and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Faisal Alam</cp:lastModifiedBy>
  <cp:revision>2278</cp:revision>
  <dcterms:created xsi:type="dcterms:W3CDTF">2020-12-23T13:36:00Z</dcterms:created>
  <dcterms:modified xsi:type="dcterms:W3CDTF">2025-01-30T20:29:23Z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