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9" r:id="rId15"/>
    <p:sldId id="270" r:id="rId16"/>
    <p:sldId id="271" r:id="rId17"/>
    <p:sldId id="273" r:id="rId18"/>
    <p:sldId id="268" r:id="rId19"/>
    <p:sldId id="274" r:id="rId20"/>
    <p:sldId id="280" r:id="rId21"/>
    <p:sldId id="281" r:id="rId22"/>
    <p:sldId id="282" r:id="rId23"/>
    <p:sldId id="279" r:id="rId24"/>
    <p:sldId id="285" r:id="rId25"/>
    <p:sldId id="286" r:id="rId26"/>
    <p:sldId id="287" r:id="rId27"/>
    <p:sldId id="290" r:id="rId28"/>
    <p:sldId id="288" r:id="rId29"/>
    <p:sldId id="289" r:id="rId30"/>
    <p:sldId id="291" r:id="rId31"/>
    <p:sldId id="284" r:id="rId32"/>
    <p:sldId id="278" r:id="rId33"/>
    <p:sldId id="277" r:id="rId34"/>
    <p:sldId id="276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300" r:id="rId43"/>
    <p:sldId id="30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D9802-0A85-4765-BF39-BA9BC36B4F1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78A92-9FB4-49BB-8807-D41DD3297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1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78A92-9FB4-49BB-8807-D41DD3297B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7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9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66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6979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06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05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94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19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D9800FF-A981-4B9F-BC27-EEE0445CCC0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1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9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0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1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5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1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800FF-A981-4B9F-BC27-EEE0445CCC0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79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Language and Speech Processing</a:t>
            </a:r>
          </a:p>
        </p:txBody>
      </p:sp>
    </p:spTree>
    <p:extLst>
      <p:ext uri="{BB962C8B-B14F-4D97-AF65-F5344CB8AC3E}">
        <p14:creationId xmlns:p14="http://schemas.microsoft.com/office/powerpoint/2010/main" val="220072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Normalization</a:t>
            </a:r>
            <a:br>
              <a:rPr lang="en-US" dirty="0"/>
            </a:br>
            <a:r>
              <a:rPr lang="en-US" sz="3000" dirty="0">
                <a:solidFill>
                  <a:srgbClr val="FF0000"/>
                </a:solidFill>
              </a:rPr>
              <a:t>A way of converting text into standard 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94264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Normalization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Normalization is the process converting into a standard form. </a:t>
            </a:r>
          </a:p>
          <a:p>
            <a:r>
              <a:rPr lang="en-US" sz="3000" dirty="0"/>
              <a:t> Why required text normalization?</a:t>
            </a:r>
          </a:p>
          <a:p>
            <a:pPr lvl="1"/>
            <a:r>
              <a:rPr lang="en-US" sz="2600" dirty="0"/>
              <a:t>Word boundary detection. </a:t>
            </a:r>
          </a:p>
          <a:p>
            <a:pPr lvl="1"/>
            <a:r>
              <a:rPr lang="en-US" sz="2600" dirty="0"/>
              <a:t>Separated word from each other</a:t>
            </a:r>
          </a:p>
          <a:p>
            <a:pPr lvl="1"/>
            <a:r>
              <a:rPr lang="en-US" sz="2600" dirty="0"/>
              <a:t>Example 1: Bangladesh, New York, Cats and dogs</a:t>
            </a:r>
          </a:p>
          <a:p>
            <a:pPr lvl="1"/>
            <a:r>
              <a:rPr lang="en-US" sz="2600" dirty="0"/>
              <a:t>Example 2: #nlp, @faisalahmed, </a:t>
            </a:r>
            <a:r>
              <a:rPr lang="en-US" sz="2600" dirty="0">
                <a:sym typeface="Wingdings" panose="05000000000000000000" pitchFamily="2" charset="2"/>
              </a:rPr>
              <a:t>, , :)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363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Text Normalization: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Tokenization</a:t>
            </a:r>
          </a:p>
          <a:p>
            <a:pPr lvl="1"/>
            <a:r>
              <a:rPr lang="en-US" sz="2800" dirty="0"/>
              <a:t>Input: Bangladesh is beautiful</a:t>
            </a:r>
          </a:p>
          <a:p>
            <a:pPr lvl="1"/>
            <a:r>
              <a:rPr lang="en-US" sz="2800" dirty="0"/>
              <a:t>Output: [Bangladesh, is, beautiful]</a:t>
            </a:r>
          </a:p>
          <a:p>
            <a:r>
              <a:rPr lang="en-US" sz="2800" dirty="0"/>
              <a:t>Lemmatization: Finding the same root </a:t>
            </a:r>
          </a:p>
          <a:p>
            <a:pPr lvl="1"/>
            <a:r>
              <a:rPr lang="en-US" sz="2800" dirty="0"/>
              <a:t>Input : [Sings, Sung, Sang], [Connection, Connected, Connecting]</a:t>
            </a:r>
          </a:p>
          <a:p>
            <a:pPr lvl="1"/>
            <a:r>
              <a:rPr lang="en-US" sz="2800" dirty="0"/>
              <a:t>Output : [Sing], [Connect]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2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Text Normalization: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Tokenization</a:t>
            </a:r>
          </a:p>
          <a:p>
            <a:pPr lvl="1"/>
            <a:r>
              <a:rPr lang="en-US" sz="2800" dirty="0"/>
              <a:t>Input: Bangladesh is beautiful</a:t>
            </a:r>
          </a:p>
          <a:p>
            <a:pPr lvl="1"/>
            <a:r>
              <a:rPr lang="en-US" sz="2800" dirty="0"/>
              <a:t>Output: [Bangladesh, is, beautiful]</a:t>
            </a:r>
          </a:p>
          <a:p>
            <a:r>
              <a:rPr lang="en-US" sz="2800" dirty="0"/>
              <a:t>Lemmatization: Finding the same root </a:t>
            </a:r>
          </a:p>
          <a:p>
            <a:pPr lvl="1"/>
            <a:r>
              <a:rPr lang="en-US" sz="2800" dirty="0"/>
              <a:t>Input : [Sings, Sung, Sang], [Connection, Connected, Connecting]</a:t>
            </a:r>
          </a:p>
          <a:p>
            <a:pPr lvl="1"/>
            <a:r>
              <a:rPr lang="en-US" sz="2800" dirty="0"/>
              <a:t>Output : [Sing], [Connect]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66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Text Normalization: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1717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Stemming: Porter Stemmer </a:t>
            </a:r>
          </a:p>
          <a:p>
            <a:pPr lvl="1"/>
            <a:r>
              <a:rPr lang="en-US" sz="2800" dirty="0"/>
              <a:t>Rules 1: </a:t>
            </a:r>
            <a:r>
              <a:rPr lang="en-US" sz="2800" dirty="0" err="1"/>
              <a:t>ational</a:t>
            </a:r>
            <a:r>
              <a:rPr lang="en-US" sz="2800" dirty="0"/>
              <a:t> -&gt;ate, </a:t>
            </a:r>
            <a:r>
              <a:rPr lang="en-US" sz="2800" dirty="0" err="1"/>
              <a:t>ator</a:t>
            </a:r>
            <a:r>
              <a:rPr lang="en-US" sz="2800" dirty="0"/>
              <a:t>-&gt; ate</a:t>
            </a:r>
          </a:p>
          <a:p>
            <a:pPr lvl="1"/>
            <a:r>
              <a:rPr lang="en-US" sz="2800" dirty="0"/>
              <a:t>Example 1: Rel</a:t>
            </a:r>
            <a:r>
              <a:rPr lang="en-US" sz="2800" dirty="0">
                <a:solidFill>
                  <a:srgbClr val="FFFF00"/>
                </a:solidFill>
              </a:rPr>
              <a:t>ational </a:t>
            </a:r>
            <a:r>
              <a:rPr lang="en-US" sz="2800" dirty="0"/>
              <a:t>-&gt; Rel</a:t>
            </a:r>
            <a:r>
              <a:rPr lang="en-US" sz="2800" dirty="0">
                <a:solidFill>
                  <a:srgbClr val="FFFF00"/>
                </a:solidFill>
              </a:rPr>
              <a:t>ate</a:t>
            </a:r>
            <a:r>
              <a:rPr lang="en-US" sz="2800" dirty="0"/>
              <a:t>, oper</a:t>
            </a:r>
            <a:r>
              <a:rPr lang="en-US" sz="2800" dirty="0">
                <a:solidFill>
                  <a:srgbClr val="FFFF00"/>
                </a:solidFill>
              </a:rPr>
              <a:t>ator</a:t>
            </a:r>
            <a:r>
              <a:rPr lang="en-US" sz="2800" dirty="0"/>
              <a:t>-&gt;oper</a:t>
            </a:r>
            <a:r>
              <a:rPr lang="en-US" sz="2800" dirty="0">
                <a:solidFill>
                  <a:srgbClr val="FFFF00"/>
                </a:solidFill>
              </a:rPr>
              <a:t>ate</a:t>
            </a:r>
          </a:p>
          <a:p>
            <a:pPr lvl="1"/>
            <a:r>
              <a:rPr lang="en-US" sz="2800" dirty="0"/>
              <a:t>Rules 2 : Ing -&gt; Null, s-&gt;Null </a:t>
            </a:r>
          </a:p>
          <a:p>
            <a:pPr lvl="1"/>
            <a:r>
              <a:rPr lang="en-US" sz="2800" dirty="0"/>
              <a:t>Output : Go</a:t>
            </a:r>
            <a:r>
              <a:rPr lang="en-US" sz="2800" dirty="0">
                <a:solidFill>
                  <a:srgbClr val="FFFF00"/>
                </a:solidFill>
              </a:rPr>
              <a:t>ing</a:t>
            </a:r>
            <a:r>
              <a:rPr lang="en-US" sz="2800" dirty="0"/>
              <a:t>-&gt; Go, Walk</a:t>
            </a:r>
            <a:r>
              <a:rPr lang="en-US" sz="2800" dirty="0">
                <a:solidFill>
                  <a:srgbClr val="FFFF00"/>
                </a:solidFill>
              </a:rPr>
              <a:t>ing</a:t>
            </a:r>
            <a:r>
              <a:rPr lang="en-US" sz="2800" dirty="0"/>
              <a:t> -&gt; Walk, Cat</a:t>
            </a:r>
            <a:r>
              <a:rPr lang="en-US" sz="2800" dirty="0">
                <a:solidFill>
                  <a:srgbClr val="FFFF00"/>
                </a:solidFill>
              </a:rPr>
              <a:t>s</a:t>
            </a:r>
            <a:r>
              <a:rPr lang="en-US" sz="2800" dirty="0"/>
              <a:t>-&gt; Cat 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800" dirty="0"/>
              <a:t>Stemming Challenge: Need to handle some exceptional case</a:t>
            </a:r>
          </a:p>
          <a:p>
            <a:pPr lvl="1"/>
            <a:r>
              <a:rPr lang="en-US" sz="2800" dirty="0"/>
              <a:t>Input : K</a:t>
            </a:r>
            <a:r>
              <a:rPr lang="en-US" sz="2800" dirty="0">
                <a:solidFill>
                  <a:srgbClr val="FFFF00"/>
                </a:solidFill>
              </a:rPr>
              <a:t>ing</a:t>
            </a:r>
            <a:r>
              <a:rPr lang="en-US" sz="2800" dirty="0"/>
              <a:t>, not</a:t>
            </a:r>
            <a:r>
              <a:rPr lang="en-US" sz="2800" dirty="0">
                <a:solidFill>
                  <a:srgbClr val="FFFF00"/>
                </a:solidFill>
              </a:rPr>
              <a:t>ing</a:t>
            </a:r>
            <a:r>
              <a:rPr lang="en-US" sz="2800" dirty="0"/>
              <a:t>, New</a:t>
            </a:r>
            <a:r>
              <a:rPr lang="en-US" sz="2800" dirty="0">
                <a:solidFill>
                  <a:srgbClr val="FFFF00"/>
                </a:solidFill>
              </a:rPr>
              <a:t>s</a:t>
            </a:r>
          </a:p>
          <a:p>
            <a:pPr lvl="1"/>
            <a:r>
              <a:rPr lang="en-US" sz="2800" dirty="0"/>
              <a:t>Output : K,  </a:t>
            </a:r>
            <a:r>
              <a:rPr lang="en-US" sz="2800" dirty="0" err="1"/>
              <a:t>noth</a:t>
            </a:r>
            <a:r>
              <a:rPr lang="en-US" sz="2800" dirty="0"/>
              <a:t>, New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46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Tokenization</a:t>
            </a:r>
            <a:br>
              <a:rPr lang="en-US" dirty="0"/>
            </a:b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331185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Lemmatization</a:t>
            </a:r>
            <a:br>
              <a:rPr lang="en-US" dirty="0"/>
            </a:b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247678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Folding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678636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Normalization: Case 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 fontScale="85000" lnSpcReduction="20000"/>
          </a:bodyPr>
          <a:lstStyle/>
          <a:p>
            <a:r>
              <a:rPr lang="en-US" sz="3400" dirty="0"/>
              <a:t>All letter to lower case</a:t>
            </a:r>
          </a:p>
          <a:p>
            <a:r>
              <a:rPr lang="en-US" sz="3400" dirty="0"/>
              <a:t>Applications</a:t>
            </a:r>
          </a:p>
          <a:p>
            <a:pPr lvl="1"/>
            <a:r>
              <a:rPr lang="en-US" sz="3000" dirty="0"/>
              <a:t>Information extraction, sentiment analysis, machine translation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Example</a:t>
            </a:r>
          </a:p>
          <a:p>
            <a:endParaRPr lang="en-US" sz="2800" dirty="0"/>
          </a:p>
          <a:p>
            <a:pPr lvl="1"/>
            <a:r>
              <a:rPr lang="en-US" sz="2800" dirty="0"/>
              <a:t>Input  </a:t>
            </a:r>
          </a:p>
          <a:p>
            <a:pPr lvl="2"/>
            <a:r>
              <a:rPr lang="en-US" sz="2800" dirty="0"/>
              <a:t>[</a:t>
            </a:r>
            <a:r>
              <a:rPr lang="en-US" sz="2800" dirty="0">
                <a:solidFill>
                  <a:srgbClr val="FFFF00"/>
                </a:solidFill>
              </a:rPr>
              <a:t>CAT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FF00"/>
                </a:solidFill>
              </a:rPr>
              <a:t>I</a:t>
            </a:r>
            <a:r>
              <a:rPr lang="en-US" sz="2800" dirty="0"/>
              <a:t> have an </a:t>
            </a:r>
            <a:r>
              <a:rPr lang="en-US" sz="2800" dirty="0">
                <a:solidFill>
                  <a:srgbClr val="FFFF00"/>
                </a:solidFill>
              </a:rPr>
              <a:t>A</a:t>
            </a:r>
            <a:r>
              <a:rPr lang="en-US" sz="2800" dirty="0"/>
              <a:t>pple, </a:t>
            </a:r>
            <a:r>
              <a:rPr lang="en-US" sz="2800" dirty="0">
                <a:solidFill>
                  <a:srgbClr val="FFFF00"/>
                </a:solidFill>
              </a:rPr>
              <a:t>G</a:t>
            </a:r>
            <a:r>
              <a:rPr lang="en-US" sz="2800" dirty="0"/>
              <a:t>eneral </a:t>
            </a:r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dirty="0"/>
              <a:t>otors, </a:t>
            </a:r>
            <a:r>
              <a:rPr lang="en-US" sz="2800" dirty="0">
                <a:solidFill>
                  <a:srgbClr val="FFFF00"/>
                </a:solidFill>
              </a:rPr>
              <a:t>US</a:t>
            </a:r>
            <a:r>
              <a:rPr lang="en-US" sz="2800" dirty="0"/>
              <a:t>]</a:t>
            </a:r>
          </a:p>
          <a:p>
            <a:pPr lvl="1"/>
            <a:r>
              <a:rPr lang="en-US" sz="2800" dirty="0"/>
              <a:t>Output </a:t>
            </a:r>
          </a:p>
          <a:p>
            <a:pPr lvl="2"/>
            <a:r>
              <a:rPr lang="en-US" sz="2800" dirty="0"/>
              <a:t> [</a:t>
            </a:r>
            <a:r>
              <a:rPr lang="en-US" sz="2800" dirty="0">
                <a:solidFill>
                  <a:srgbClr val="FFFF00"/>
                </a:solidFill>
              </a:rPr>
              <a:t>cat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FFFF00"/>
                </a:solidFill>
              </a:rPr>
              <a:t>i</a:t>
            </a:r>
            <a:r>
              <a:rPr lang="en-US" sz="2800" dirty="0"/>
              <a:t> have an </a:t>
            </a:r>
            <a:r>
              <a:rPr lang="en-US" sz="2800" dirty="0">
                <a:solidFill>
                  <a:srgbClr val="FFFF00"/>
                </a:solidFill>
              </a:rPr>
              <a:t>a</a:t>
            </a:r>
            <a:r>
              <a:rPr lang="en-US" sz="2800" dirty="0"/>
              <a:t>pple, </a:t>
            </a:r>
            <a:r>
              <a:rPr lang="en-US" sz="2800" dirty="0">
                <a:solidFill>
                  <a:srgbClr val="FFFF00"/>
                </a:solidFill>
              </a:rPr>
              <a:t>g</a:t>
            </a:r>
            <a:r>
              <a:rPr lang="en-US" sz="2800" dirty="0"/>
              <a:t>eneral </a:t>
            </a:r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dirty="0"/>
              <a:t>otors, </a:t>
            </a:r>
            <a:r>
              <a:rPr lang="en-US" sz="2800" dirty="0">
                <a:solidFill>
                  <a:srgbClr val="FFFF00"/>
                </a:solidFill>
              </a:rPr>
              <a:t>us</a:t>
            </a:r>
            <a:r>
              <a:rPr lang="en-US" sz="2800" dirty="0"/>
              <a:t>]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69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Minimum Edit Distance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335137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98ED-D19E-4EA6-B76E-900E7023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Language Processing (NLP)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73D6-0DB8-4198-8EE5-0F153E0A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NLP is field of computer science and artificial intelligence that concerned with computer linguistics and interaction between human and computer natural language.</a:t>
            </a:r>
          </a:p>
          <a:p>
            <a:r>
              <a:rPr lang="en-US" dirty="0"/>
              <a:t>Application </a:t>
            </a:r>
          </a:p>
          <a:p>
            <a:pPr lvl="1"/>
            <a:r>
              <a:rPr lang="en-US" dirty="0"/>
              <a:t>Text processing and analysis</a:t>
            </a:r>
          </a:p>
          <a:p>
            <a:pPr lvl="1"/>
            <a:r>
              <a:rPr lang="en-US" dirty="0"/>
              <a:t>Text to speech, speech to text, speech to speech  </a:t>
            </a:r>
          </a:p>
          <a:p>
            <a:pPr lvl="1"/>
            <a:r>
              <a:rPr lang="en-US" dirty="0"/>
              <a:t>Machine translation</a:t>
            </a:r>
          </a:p>
          <a:p>
            <a:pPr lvl="1"/>
            <a:r>
              <a:rPr lang="en-US" dirty="0"/>
              <a:t>Search engine</a:t>
            </a:r>
          </a:p>
          <a:p>
            <a:pPr lvl="1"/>
            <a:r>
              <a:rPr lang="en-US" dirty="0"/>
              <a:t>Sentiment analysis and opinion mining</a:t>
            </a:r>
          </a:p>
          <a:p>
            <a:pPr lvl="1"/>
            <a:r>
              <a:rPr lang="en-US" dirty="0"/>
              <a:t>Advanced text editor and IDE</a:t>
            </a:r>
          </a:p>
          <a:p>
            <a:pPr lvl="1"/>
            <a:r>
              <a:rPr lang="en-US" dirty="0"/>
              <a:t>Question answering</a:t>
            </a:r>
          </a:p>
          <a:p>
            <a:pPr lvl="1"/>
            <a:r>
              <a:rPr lang="en-US" dirty="0"/>
              <a:t>Spam and fraud detection  </a:t>
            </a:r>
          </a:p>
        </p:txBody>
      </p:sp>
    </p:spTree>
    <p:extLst>
      <p:ext uri="{BB962C8B-B14F-4D97-AF65-F5344CB8AC3E}">
        <p14:creationId xmlns:p14="http://schemas.microsoft.com/office/powerpoint/2010/main" val="501087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/>
              <a:t>Spell correction</a:t>
            </a:r>
          </a:p>
          <a:p>
            <a:endParaRPr lang="en-US" sz="3400" dirty="0"/>
          </a:p>
          <a:p>
            <a:pPr lvl="1"/>
            <a:r>
              <a:rPr lang="en-US" sz="3000" dirty="0"/>
              <a:t>Cornel</a:t>
            </a:r>
          </a:p>
          <a:p>
            <a:pPr lvl="1"/>
            <a:r>
              <a:rPr lang="en-US" sz="3000" dirty="0"/>
              <a:t>Kornel</a:t>
            </a:r>
          </a:p>
          <a:p>
            <a:pPr lvl="1"/>
            <a:r>
              <a:rPr lang="en-US" sz="3000" dirty="0" err="1"/>
              <a:t>Corrnel</a:t>
            </a:r>
            <a:endParaRPr lang="en-US" sz="3000" dirty="0"/>
          </a:p>
          <a:p>
            <a:pPr lvl="1"/>
            <a:r>
              <a:rPr lang="en-US" sz="3000" dirty="0" err="1">
                <a:solidFill>
                  <a:srgbClr val="FFFF00"/>
                </a:solidFill>
              </a:rPr>
              <a:t>Cononel</a:t>
            </a:r>
            <a:endParaRPr lang="en-US" sz="3000" dirty="0">
              <a:solidFill>
                <a:srgbClr val="FFFF00"/>
              </a:solidFill>
            </a:endParaRPr>
          </a:p>
          <a:p>
            <a:pPr lvl="1"/>
            <a:endParaRPr lang="en-US" sz="2800" dirty="0"/>
          </a:p>
          <a:p>
            <a:r>
              <a:rPr lang="en-US" sz="2800" dirty="0"/>
              <a:t>Bioinformatics</a:t>
            </a:r>
          </a:p>
          <a:p>
            <a:endParaRPr lang="en-US" sz="2800" dirty="0"/>
          </a:p>
          <a:p>
            <a:pPr lvl="1"/>
            <a:r>
              <a:rPr lang="en-US" sz="2800" dirty="0"/>
              <a:t>sample 1: [A,T,</a:t>
            </a:r>
            <a:r>
              <a:rPr lang="en-US" sz="2800" dirty="0">
                <a:solidFill>
                  <a:srgbClr val="FFFF00"/>
                </a:solidFill>
              </a:rPr>
              <a:t>G</a:t>
            </a:r>
            <a:r>
              <a:rPr lang="en-US" sz="2800" dirty="0"/>
              <a:t>,G,C]</a:t>
            </a:r>
          </a:p>
          <a:p>
            <a:pPr lvl="1"/>
            <a:r>
              <a:rPr lang="en-US" sz="2800" dirty="0"/>
              <a:t>sample 2: [A,T,</a:t>
            </a:r>
            <a:r>
              <a:rPr lang="en-US" sz="2800" dirty="0">
                <a:solidFill>
                  <a:srgbClr val="FFFF00"/>
                </a:solidFill>
              </a:rPr>
              <a:t>C</a:t>
            </a:r>
            <a:r>
              <a:rPr lang="en-US" sz="2800" dirty="0"/>
              <a:t>,G,C]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8286273" y="3611284"/>
            <a:ext cx="4015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Speech recognition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36E2-E2C4-19B1-9517-9E1AAC55AA74}"/>
              </a:ext>
            </a:extLst>
          </p:cNvPr>
          <p:cNvSpPr txBox="1"/>
          <p:nvPr/>
        </p:nvSpPr>
        <p:spPr>
          <a:xfrm>
            <a:off x="8286273" y="2900235"/>
            <a:ext cx="401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42190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 fontScale="92500" lnSpcReduction="20000"/>
          </a:bodyPr>
          <a:lstStyle/>
          <a:p>
            <a:r>
              <a:rPr lang="en-US" sz="3400" dirty="0"/>
              <a:t>The minimum number of editing operations need to be transform one string to another</a:t>
            </a:r>
          </a:p>
          <a:p>
            <a:endParaRPr lang="en-US" sz="3400" dirty="0"/>
          </a:p>
          <a:p>
            <a:pPr lvl="1"/>
            <a:r>
              <a:rPr lang="en-US" sz="3000" dirty="0"/>
              <a:t>INTENTION</a:t>
            </a:r>
          </a:p>
          <a:p>
            <a:pPr lvl="1"/>
            <a:r>
              <a:rPr lang="en-US" sz="3000" dirty="0"/>
              <a:t>EXECUTION</a:t>
            </a:r>
          </a:p>
          <a:p>
            <a:pPr lvl="1"/>
            <a:endParaRPr lang="en-US" sz="2800" dirty="0"/>
          </a:p>
          <a:p>
            <a:r>
              <a:rPr lang="en-US" sz="2800" dirty="0"/>
              <a:t>Editing operation</a:t>
            </a:r>
          </a:p>
          <a:p>
            <a:pPr lvl="1"/>
            <a:r>
              <a:rPr lang="en-US" sz="2800" dirty="0"/>
              <a:t>Insertion, I</a:t>
            </a:r>
          </a:p>
          <a:p>
            <a:pPr lvl="1"/>
            <a:r>
              <a:rPr lang="en-US" sz="2800" dirty="0"/>
              <a:t>Deletion, D</a:t>
            </a:r>
          </a:p>
          <a:p>
            <a:pPr lvl="1"/>
            <a:r>
              <a:rPr lang="en-US" sz="2800" dirty="0"/>
              <a:t>Substitution, S</a:t>
            </a:r>
          </a:p>
          <a:p>
            <a:pPr lvl="1"/>
            <a:endParaRPr lang="en-US" sz="2800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6096001" y="3925263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 N T E * N T  I O N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* E X E C U T I O N</a:t>
            </a: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D S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r>
              <a:rPr lang="en-US" sz="2600" dirty="0">
                <a:solidFill>
                  <a:srgbClr val="FFFF00"/>
                </a:solidFill>
              </a:rPr>
              <a:t>    I  S</a:t>
            </a: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36E2-E2C4-19B1-9517-9E1AAC55AA74}"/>
              </a:ext>
            </a:extLst>
          </p:cNvPr>
          <p:cNvSpPr txBox="1"/>
          <p:nvPr/>
        </p:nvSpPr>
        <p:spPr>
          <a:xfrm>
            <a:off x="9539925" y="2900235"/>
            <a:ext cx="2309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Operation 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S=2 (D+I)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E9586C-C5A2-3A19-607E-5502AA857760}"/>
              </a:ext>
            </a:extLst>
          </p:cNvPr>
          <p:cNvCxnSpPr>
            <a:cxnSpLocks/>
          </p:cNvCxnSpPr>
          <p:nvPr/>
        </p:nvCxnSpPr>
        <p:spPr>
          <a:xfrm>
            <a:off x="6212264" y="4402318"/>
            <a:ext cx="0" cy="716437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0B6A01-9DB8-6C04-7B71-2F68C8B290E9}"/>
              </a:ext>
            </a:extLst>
          </p:cNvPr>
          <p:cNvCxnSpPr>
            <a:cxnSpLocks/>
          </p:cNvCxnSpPr>
          <p:nvPr/>
        </p:nvCxnSpPr>
        <p:spPr>
          <a:xfrm>
            <a:off x="6477786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08CCA1-EF2B-9026-03CE-C3EF587E6241}"/>
              </a:ext>
            </a:extLst>
          </p:cNvPr>
          <p:cNvCxnSpPr>
            <a:cxnSpLocks/>
          </p:cNvCxnSpPr>
          <p:nvPr/>
        </p:nvCxnSpPr>
        <p:spPr>
          <a:xfrm>
            <a:off x="6771588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EC8901-C2C1-122F-92EC-0449DAB85825}"/>
              </a:ext>
            </a:extLst>
          </p:cNvPr>
          <p:cNvCxnSpPr>
            <a:cxnSpLocks/>
          </p:cNvCxnSpPr>
          <p:nvPr/>
        </p:nvCxnSpPr>
        <p:spPr>
          <a:xfrm>
            <a:off x="7054392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F36A31-143E-E0F7-2BA6-6826CD1C432E}"/>
              </a:ext>
            </a:extLst>
          </p:cNvPr>
          <p:cNvCxnSpPr>
            <a:cxnSpLocks/>
          </p:cNvCxnSpPr>
          <p:nvPr/>
        </p:nvCxnSpPr>
        <p:spPr>
          <a:xfrm>
            <a:off x="7318343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45E38E-EF84-F449-F59F-83588E667F96}"/>
              </a:ext>
            </a:extLst>
          </p:cNvPr>
          <p:cNvCxnSpPr>
            <a:cxnSpLocks/>
          </p:cNvCxnSpPr>
          <p:nvPr/>
        </p:nvCxnSpPr>
        <p:spPr>
          <a:xfrm>
            <a:off x="7591721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7300A7-F405-0D28-43A3-7D23D6248804}"/>
              </a:ext>
            </a:extLst>
          </p:cNvPr>
          <p:cNvCxnSpPr>
            <a:cxnSpLocks/>
          </p:cNvCxnSpPr>
          <p:nvPr/>
        </p:nvCxnSpPr>
        <p:spPr>
          <a:xfrm>
            <a:off x="7874524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810C26-04A3-C679-2EB2-034C8AED4596}"/>
              </a:ext>
            </a:extLst>
          </p:cNvPr>
          <p:cNvCxnSpPr>
            <a:cxnSpLocks/>
          </p:cNvCxnSpPr>
          <p:nvPr/>
        </p:nvCxnSpPr>
        <p:spPr>
          <a:xfrm>
            <a:off x="8185608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25C33F-DA5A-8DAF-2CF4-D06FF77AD904}"/>
              </a:ext>
            </a:extLst>
          </p:cNvPr>
          <p:cNvCxnSpPr>
            <a:cxnSpLocks/>
          </p:cNvCxnSpPr>
          <p:nvPr/>
        </p:nvCxnSpPr>
        <p:spPr>
          <a:xfrm>
            <a:off x="8421279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69BEF9-7997-7C9F-B2EC-9E3C7A34F53A}"/>
              </a:ext>
            </a:extLst>
          </p:cNvPr>
          <p:cNvCxnSpPr>
            <a:cxnSpLocks/>
          </p:cNvCxnSpPr>
          <p:nvPr/>
        </p:nvCxnSpPr>
        <p:spPr>
          <a:xfrm>
            <a:off x="8751217" y="4422742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3D8FEA-1DC0-7D24-FDFD-1EEDE055A089}"/>
              </a:ext>
            </a:extLst>
          </p:cNvPr>
          <p:cNvSpPr txBox="1"/>
          <p:nvPr/>
        </p:nvSpPr>
        <p:spPr>
          <a:xfrm>
            <a:off x="8801495" y="5873938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1+2+2+1+2=8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43374C-A576-D2AA-E9E3-AA1508B06135}"/>
              </a:ext>
            </a:extLst>
          </p:cNvPr>
          <p:cNvCxnSpPr>
            <a:cxnSpLocks/>
          </p:cNvCxnSpPr>
          <p:nvPr/>
        </p:nvCxnSpPr>
        <p:spPr>
          <a:xfrm>
            <a:off x="6238343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4752E4-1989-5D5A-DE3D-3310948D6FDC}"/>
              </a:ext>
            </a:extLst>
          </p:cNvPr>
          <p:cNvCxnSpPr>
            <a:cxnSpLocks/>
          </p:cNvCxnSpPr>
          <p:nvPr/>
        </p:nvCxnSpPr>
        <p:spPr>
          <a:xfrm>
            <a:off x="6485012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F6CE95-24FE-B2D5-77D5-8FDE3FEAB204}"/>
              </a:ext>
            </a:extLst>
          </p:cNvPr>
          <p:cNvCxnSpPr>
            <a:cxnSpLocks/>
          </p:cNvCxnSpPr>
          <p:nvPr/>
        </p:nvCxnSpPr>
        <p:spPr>
          <a:xfrm>
            <a:off x="6771588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8827B9-737A-8E20-0A76-265C96F319BD}"/>
              </a:ext>
            </a:extLst>
          </p:cNvPr>
          <p:cNvCxnSpPr>
            <a:cxnSpLocks/>
          </p:cNvCxnSpPr>
          <p:nvPr/>
        </p:nvCxnSpPr>
        <p:spPr>
          <a:xfrm>
            <a:off x="7334996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9B8CC0-FAE0-B2BE-DF56-07C645E8BB5A}"/>
              </a:ext>
            </a:extLst>
          </p:cNvPr>
          <p:cNvCxnSpPr>
            <a:cxnSpLocks/>
          </p:cNvCxnSpPr>
          <p:nvPr/>
        </p:nvCxnSpPr>
        <p:spPr>
          <a:xfrm>
            <a:off x="7671217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7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/>
          </a:bodyPr>
          <a:lstStyle/>
          <a:p>
            <a:r>
              <a:rPr lang="en-US" sz="3400" dirty="0"/>
              <a:t>Ambiguity of minimum edit distance calculation</a:t>
            </a:r>
          </a:p>
          <a:p>
            <a:pPr lvl="1"/>
            <a:r>
              <a:rPr lang="en-US" sz="3000" dirty="0"/>
              <a:t>LEDA</a:t>
            </a:r>
          </a:p>
          <a:p>
            <a:pPr lvl="1"/>
            <a:r>
              <a:rPr lang="en-US" sz="3000" dirty="0"/>
              <a:t>DEAL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36E2-E2C4-19B1-9517-9E1AAC55AA74}"/>
              </a:ext>
            </a:extLst>
          </p:cNvPr>
          <p:cNvSpPr txBox="1"/>
          <p:nvPr/>
        </p:nvSpPr>
        <p:spPr>
          <a:xfrm>
            <a:off x="863425" y="4483992"/>
            <a:ext cx="2309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Operation 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S=2 (D+I)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3D8FEA-1DC0-7D24-FDFD-1EEDE055A089}"/>
              </a:ext>
            </a:extLst>
          </p:cNvPr>
          <p:cNvSpPr txBox="1"/>
          <p:nvPr/>
        </p:nvSpPr>
        <p:spPr>
          <a:xfrm>
            <a:off x="9116099" y="6266353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2+1+1=4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ED2D7-66E3-218B-8CCD-D032DECF66D6}"/>
              </a:ext>
            </a:extLst>
          </p:cNvPr>
          <p:cNvSpPr txBox="1"/>
          <p:nvPr/>
        </p:nvSpPr>
        <p:spPr>
          <a:xfrm>
            <a:off x="5665665" y="3375997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 E D A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 E A L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   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F05B8-F9E1-A991-5E27-12CEE0ABEA94}"/>
              </a:ext>
            </a:extLst>
          </p:cNvPr>
          <p:cNvSpPr txBox="1"/>
          <p:nvPr/>
        </p:nvSpPr>
        <p:spPr>
          <a:xfrm>
            <a:off x="9180818" y="3394850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 E D A *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 E * A L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    D    I </a:t>
            </a: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FC8DEA-8C6B-4C66-7490-51D60778C863}"/>
              </a:ext>
            </a:extLst>
          </p:cNvPr>
          <p:cNvCxnSpPr>
            <a:cxnSpLocks/>
          </p:cNvCxnSpPr>
          <p:nvPr/>
        </p:nvCxnSpPr>
        <p:spPr>
          <a:xfrm>
            <a:off x="9323920" y="3906055"/>
            <a:ext cx="0" cy="716437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2428B4-5F8B-51E3-D820-1281857BF1B3}"/>
              </a:ext>
            </a:extLst>
          </p:cNvPr>
          <p:cNvCxnSpPr>
            <a:cxnSpLocks/>
          </p:cNvCxnSpPr>
          <p:nvPr/>
        </p:nvCxnSpPr>
        <p:spPr>
          <a:xfrm>
            <a:off x="9589442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FC6609-E1B7-FA8B-A6E4-55263D604BCD}"/>
              </a:ext>
            </a:extLst>
          </p:cNvPr>
          <p:cNvCxnSpPr>
            <a:cxnSpLocks/>
          </p:cNvCxnSpPr>
          <p:nvPr/>
        </p:nvCxnSpPr>
        <p:spPr>
          <a:xfrm>
            <a:off x="9883244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B94159-AA97-8085-A484-ABA386130E49}"/>
              </a:ext>
            </a:extLst>
          </p:cNvPr>
          <p:cNvCxnSpPr>
            <a:cxnSpLocks/>
          </p:cNvCxnSpPr>
          <p:nvPr/>
        </p:nvCxnSpPr>
        <p:spPr>
          <a:xfrm>
            <a:off x="10166048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F6CF6E-151F-EFF3-6D96-5B79F5413E48}"/>
              </a:ext>
            </a:extLst>
          </p:cNvPr>
          <p:cNvCxnSpPr>
            <a:cxnSpLocks/>
          </p:cNvCxnSpPr>
          <p:nvPr/>
        </p:nvCxnSpPr>
        <p:spPr>
          <a:xfrm>
            <a:off x="10429999" y="3862602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E13B81-9752-AE17-D377-B6C9A673D24C}"/>
              </a:ext>
            </a:extLst>
          </p:cNvPr>
          <p:cNvCxnSpPr>
            <a:cxnSpLocks/>
          </p:cNvCxnSpPr>
          <p:nvPr/>
        </p:nvCxnSpPr>
        <p:spPr>
          <a:xfrm>
            <a:off x="5823564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16B3D3-AFC8-AAD3-3BB7-7E0A6A5E971C}"/>
              </a:ext>
            </a:extLst>
          </p:cNvPr>
          <p:cNvCxnSpPr>
            <a:cxnSpLocks/>
          </p:cNvCxnSpPr>
          <p:nvPr/>
        </p:nvCxnSpPr>
        <p:spPr>
          <a:xfrm>
            <a:off x="6117366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BCC3CF-D4B3-1ADF-F30A-02107934C969}"/>
              </a:ext>
            </a:extLst>
          </p:cNvPr>
          <p:cNvCxnSpPr>
            <a:cxnSpLocks/>
          </p:cNvCxnSpPr>
          <p:nvPr/>
        </p:nvCxnSpPr>
        <p:spPr>
          <a:xfrm>
            <a:off x="6646839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10CF4F-76EB-4146-CDC0-49C08E1AE756}"/>
              </a:ext>
            </a:extLst>
          </p:cNvPr>
          <p:cNvCxnSpPr>
            <a:cxnSpLocks/>
          </p:cNvCxnSpPr>
          <p:nvPr/>
        </p:nvCxnSpPr>
        <p:spPr>
          <a:xfrm>
            <a:off x="6401741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C1B33A-3CCF-15B4-A29F-147B9F425686}"/>
              </a:ext>
            </a:extLst>
          </p:cNvPr>
          <p:cNvSpPr txBox="1"/>
          <p:nvPr/>
        </p:nvSpPr>
        <p:spPr>
          <a:xfrm>
            <a:off x="5414940" y="6266353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2+2+2=6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2E78FCB-6B7D-4930-630E-A02B79E8ECA7}"/>
              </a:ext>
            </a:extLst>
          </p:cNvPr>
          <p:cNvCxnSpPr>
            <a:cxnSpLocks/>
          </p:cNvCxnSpPr>
          <p:nvPr/>
        </p:nvCxnSpPr>
        <p:spPr>
          <a:xfrm>
            <a:off x="5823564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E1286D-9B09-56DF-05B9-E6303DEEA825}"/>
              </a:ext>
            </a:extLst>
          </p:cNvPr>
          <p:cNvCxnSpPr>
            <a:cxnSpLocks/>
          </p:cNvCxnSpPr>
          <p:nvPr/>
        </p:nvCxnSpPr>
        <p:spPr>
          <a:xfrm>
            <a:off x="6401741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56A802-F7AF-8CB9-0490-A67CAEE86008}"/>
              </a:ext>
            </a:extLst>
          </p:cNvPr>
          <p:cNvCxnSpPr>
            <a:cxnSpLocks/>
          </p:cNvCxnSpPr>
          <p:nvPr/>
        </p:nvCxnSpPr>
        <p:spPr>
          <a:xfrm>
            <a:off x="6636782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F56555-2912-2F30-F2DE-718170643843}"/>
              </a:ext>
            </a:extLst>
          </p:cNvPr>
          <p:cNvCxnSpPr>
            <a:cxnSpLocks/>
          </p:cNvCxnSpPr>
          <p:nvPr/>
        </p:nvCxnSpPr>
        <p:spPr>
          <a:xfrm>
            <a:off x="9379851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A2A403-EC2B-B2F4-E82E-55480CCA349C}"/>
              </a:ext>
            </a:extLst>
          </p:cNvPr>
          <p:cNvCxnSpPr>
            <a:cxnSpLocks/>
          </p:cNvCxnSpPr>
          <p:nvPr/>
        </p:nvCxnSpPr>
        <p:spPr>
          <a:xfrm>
            <a:off x="9901468" y="5114934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C6CC1B-ADA7-DE35-D5E6-34AEC761D1E0}"/>
              </a:ext>
            </a:extLst>
          </p:cNvPr>
          <p:cNvCxnSpPr>
            <a:cxnSpLocks/>
          </p:cNvCxnSpPr>
          <p:nvPr/>
        </p:nvCxnSpPr>
        <p:spPr>
          <a:xfrm>
            <a:off x="10429999" y="5073858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75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Dynamic Programming for Minimum Edit Distance: 2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4117406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/>
          </a:bodyPr>
          <a:lstStyle/>
          <a:p>
            <a:r>
              <a:rPr lang="en-US" sz="3400" dirty="0"/>
              <a:t>Ambiguity of minimum edit distance calculation</a:t>
            </a:r>
          </a:p>
          <a:p>
            <a:pPr lvl="1"/>
            <a:r>
              <a:rPr lang="en-US" sz="3000" dirty="0"/>
              <a:t>LEDA</a:t>
            </a:r>
          </a:p>
          <a:p>
            <a:pPr lvl="1"/>
            <a:r>
              <a:rPr lang="en-US" sz="3000" dirty="0"/>
              <a:t>DEAL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36E2-E2C4-19B1-9517-9E1AAC55AA74}"/>
              </a:ext>
            </a:extLst>
          </p:cNvPr>
          <p:cNvSpPr txBox="1"/>
          <p:nvPr/>
        </p:nvSpPr>
        <p:spPr>
          <a:xfrm>
            <a:off x="863425" y="4483992"/>
            <a:ext cx="2309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Operation 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S=2 (D+I)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3D8FEA-1DC0-7D24-FDFD-1EEDE055A089}"/>
              </a:ext>
            </a:extLst>
          </p:cNvPr>
          <p:cNvSpPr txBox="1"/>
          <p:nvPr/>
        </p:nvSpPr>
        <p:spPr>
          <a:xfrm>
            <a:off x="9116099" y="6266353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2+1+1=4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ED2D7-66E3-218B-8CCD-D032DECF66D6}"/>
              </a:ext>
            </a:extLst>
          </p:cNvPr>
          <p:cNvSpPr txBox="1"/>
          <p:nvPr/>
        </p:nvSpPr>
        <p:spPr>
          <a:xfrm>
            <a:off x="5665665" y="3375997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 E D A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 E A L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   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F05B8-F9E1-A991-5E27-12CEE0ABEA94}"/>
              </a:ext>
            </a:extLst>
          </p:cNvPr>
          <p:cNvSpPr txBox="1"/>
          <p:nvPr/>
        </p:nvSpPr>
        <p:spPr>
          <a:xfrm>
            <a:off x="9180818" y="3394850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 E D A *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 E * A L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    D    I </a:t>
            </a: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FC8DEA-8C6B-4C66-7490-51D60778C863}"/>
              </a:ext>
            </a:extLst>
          </p:cNvPr>
          <p:cNvCxnSpPr>
            <a:cxnSpLocks/>
          </p:cNvCxnSpPr>
          <p:nvPr/>
        </p:nvCxnSpPr>
        <p:spPr>
          <a:xfrm>
            <a:off x="9323920" y="3906055"/>
            <a:ext cx="0" cy="716437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2428B4-5F8B-51E3-D820-1281857BF1B3}"/>
              </a:ext>
            </a:extLst>
          </p:cNvPr>
          <p:cNvCxnSpPr>
            <a:cxnSpLocks/>
          </p:cNvCxnSpPr>
          <p:nvPr/>
        </p:nvCxnSpPr>
        <p:spPr>
          <a:xfrm>
            <a:off x="9589442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FC6609-E1B7-FA8B-A6E4-55263D604BCD}"/>
              </a:ext>
            </a:extLst>
          </p:cNvPr>
          <p:cNvCxnSpPr>
            <a:cxnSpLocks/>
          </p:cNvCxnSpPr>
          <p:nvPr/>
        </p:nvCxnSpPr>
        <p:spPr>
          <a:xfrm>
            <a:off x="9883244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B94159-AA97-8085-A484-ABA386130E49}"/>
              </a:ext>
            </a:extLst>
          </p:cNvPr>
          <p:cNvCxnSpPr>
            <a:cxnSpLocks/>
          </p:cNvCxnSpPr>
          <p:nvPr/>
        </p:nvCxnSpPr>
        <p:spPr>
          <a:xfrm>
            <a:off x="10166048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F6CF6E-151F-EFF3-6D96-5B79F5413E48}"/>
              </a:ext>
            </a:extLst>
          </p:cNvPr>
          <p:cNvCxnSpPr>
            <a:cxnSpLocks/>
          </p:cNvCxnSpPr>
          <p:nvPr/>
        </p:nvCxnSpPr>
        <p:spPr>
          <a:xfrm>
            <a:off x="10429999" y="3862602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E13B81-9752-AE17-D377-B6C9A673D24C}"/>
              </a:ext>
            </a:extLst>
          </p:cNvPr>
          <p:cNvCxnSpPr>
            <a:cxnSpLocks/>
          </p:cNvCxnSpPr>
          <p:nvPr/>
        </p:nvCxnSpPr>
        <p:spPr>
          <a:xfrm>
            <a:off x="5823564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16B3D3-AFC8-AAD3-3BB7-7E0A6A5E971C}"/>
              </a:ext>
            </a:extLst>
          </p:cNvPr>
          <p:cNvCxnSpPr>
            <a:cxnSpLocks/>
          </p:cNvCxnSpPr>
          <p:nvPr/>
        </p:nvCxnSpPr>
        <p:spPr>
          <a:xfrm>
            <a:off x="6117366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BCC3CF-D4B3-1ADF-F30A-02107934C969}"/>
              </a:ext>
            </a:extLst>
          </p:cNvPr>
          <p:cNvCxnSpPr>
            <a:cxnSpLocks/>
          </p:cNvCxnSpPr>
          <p:nvPr/>
        </p:nvCxnSpPr>
        <p:spPr>
          <a:xfrm>
            <a:off x="6646839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10CF4F-76EB-4146-CDC0-49C08E1AE756}"/>
              </a:ext>
            </a:extLst>
          </p:cNvPr>
          <p:cNvCxnSpPr>
            <a:cxnSpLocks/>
          </p:cNvCxnSpPr>
          <p:nvPr/>
        </p:nvCxnSpPr>
        <p:spPr>
          <a:xfrm>
            <a:off x="6401741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C1B33A-3CCF-15B4-A29F-147B9F425686}"/>
              </a:ext>
            </a:extLst>
          </p:cNvPr>
          <p:cNvSpPr txBox="1"/>
          <p:nvPr/>
        </p:nvSpPr>
        <p:spPr>
          <a:xfrm>
            <a:off x="5414940" y="6266353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2+2+2=6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2E78FCB-6B7D-4930-630E-A02B79E8ECA7}"/>
              </a:ext>
            </a:extLst>
          </p:cNvPr>
          <p:cNvCxnSpPr>
            <a:cxnSpLocks/>
          </p:cNvCxnSpPr>
          <p:nvPr/>
        </p:nvCxnSpPr>
        <p:spPr>
          <a:xfrm>
            <a:off x="5823564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E1286D-9B09-56DF-05B9-E6303DEEA825}"/>
              </a:ext>
            </a:extLst>
          </p:cNvPr>
          <p:cNvCxnSpPr>
            <a:cxnSpLocks/>
          </p:cNvCxnSpPr>
          <p:nvPr/>
        </p:nvCxnSpPr>
        <p:spPr>
          <a:xfrm>
            <a:off x="6401741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56A802-F7AF-8CB9-0490-A67CAEE86008}"/>
              </a:ext>
            </a:extLst>
          </p:cNvPr>
          <p:cNvCxnSpPr>
            <a:cxnSpLocks/>
          </p:cNvCxnSpPr>
          <p:nvPr/>
        </p:nvCxnSpPr>
        <p:spPr>
          <a:xfrm>
            <a:off x="6636782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F56555-2912-2F30-F2DE-718170643843}"/>
              </a:ext>
            </a:extLst>
          </p:cNvPr>
          <p:cNvCxnSpPr>
            <a:cxnSpLocks/>
          </p:cNvCxnSpPr>
          <p:nvPr/>
        </p:nvCxnSpPr>
        <p:spPr>
          <a:xfrm>
            <a:off x="9379851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A2A403-EC2B-B2F4-E82E-55480CCA349C}"/>
              </a:ext>
            </a:extLst>
          </p:cNvPr>
          <p:cNvCxnSpPr>
            <a:cxnSpLocks/>
          </p:cNvCxnSpPr>
          <p:nvPr/>
        </p:nvCxnSpPr>
        <p:spPr>
          <a:xfrm>
            <a:off x="9901468" y="5114934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C6CC1B-ADA7-DE35-D5E6-34AEC761D1E0}"/>
              </a:ext>
            </a:extLst>
          </p:cNvPr>
          <p:cNvCxnSpPr>
            <a:cxnSpLocks/>
          </p:cNvCxnSpPr>
          <p:nvPr/>
        </p:nvCxnSpPr>
        <p:spPr>
          <a:xfrm>
            <a:off x="10429999" y="5073858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69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BB43-FE55-F176-132D-3558CB21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569A-EB9C-1730-EE31-15DDBBDED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j</a:t>
            </a:r>
            <a:endParaRPr lang="en-US" sz="1800" i="1" dirty="0"/>
          </a:p>
          <a:p>
            <a:pPr algn="just"/>
            <a:r>
              <a:rPr lang="en-US" sz="2000" dirty="0">
                <a:solidFill>
                  <a:srgbClr val="FFFF00"/>
                </a:solidFill>
              </a:rPr>
              <a:t>Recurrence Relation</a:t>
            </a:r>
            <a:r>
              <a:rPr lang="en-US" sz="2000" i="1" dirty="0">
                <a:solidFill>
                  <a:srgbClr val="FFFF00"/>
                </a:solidFill>
              </a:rPr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For each 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	  For each  j = 1…N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None/>
            </a:pPr>
            <a:endParaRPr lang="en-US" sz="2000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                        </a:t>
            </a:r>
            <a:r>
              <a:rPr lang="en-US" sz="18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          D(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>
                <a:latin typeface="Courier"/>
                <a:cs typeface="Courier"/>
              </a:rPr>
              <a:t>)=  min    D(i,j-1) + 1     2;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Y(j)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D(i-1,j-1)  +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               0;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>
                <a:solidFill>
                  <a:srgbClr val="FFFF00"/>
                </a:solidFill>
              </a:rPr>
              <a:t>Termination</a:t>
            </a:r>
            <a:r>
              <a:rPr lang="en-US" sz="2000" i="1" dirty="0">
                <a:solidFill>
                  <a:srgbClr val="FFFF00"/>
                </a:solidFill>
              </a:rPr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distance </a:t>
            </a:r>
          </a:p>
          <a:p>
            <a:endParaRPr lang="en-US" dirty="0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F707F873-33B1-8EAD-A321-4D1B3A3591F5}"/>
              </a:ext>
            </a:extLst>
          </p:cNvPr>
          <p:cNvSpPr>
            <a:spLocks/>
          </p:cNvSpPr>
          <p:nvPr/>
        </p:nvSpPr>
        <p:spPr bwMode="auto">
          <a:xfrm>
            <a:off x="4267984" y="3922728"/>
            <a:ext cx="341723" cy="1048733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BD764A66-A8E8-5739-6DB6-219EB541DC2E}"/>
              </a:ext>
            </a:extLst>
          </p:cNvPr>
          <p:cNvSpPr>
            <a:spLocks/>
          </p:cNvSpPr>
          <p:nvPr/>
        </p:nvSpPr>
        <p:spPr bwMode="auto">
          <a:xfrm>
            <a:off x="6341880" y="4362252"/>
            <a:ext cx="341723" cy="699941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20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1074-6EDA-E020-B2AD-BA943C3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for Minimum Edit Distance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DAC95-C9F1-047E-A417-E46DDB22F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903547"/>
              </p:ext>
            </p:extLst>
          </p:nvPr>
        </p:nvGraphicFramePr>
        <p:xfrm>
          <a:off x="1077320" y="3171039"/>
          <a:ext cx="5929464" cy="31014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8244">
                  <a:extLst>
                    <a:ext uri="{9D8B030D-6E8A-4147-A177-3AD203B41FA5}">
                      <a16:colId xmlns:a16="http://schemas.microsoft.com/office/drawing/2014/main" val="151039116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917062098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524477835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2361941987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1473698293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119705312"/>
                    </a:ext>
                  </a:extLst>
                </a:gridCol>
              </a:tblGrid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26893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988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056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720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94871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750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A198CED-C135-79D6-FEDF-72E85EF81D28}"/>
              </a:ext>
            </a:extLst>
          </p:cNvPr>
          <p:cNvSpPr txBox="1"/>
          <p:nvPr/>
        </p:nvSpPr>
        <p:spPr>
          <a:xfrm>
            <a:off x="8540685" y="3245043"/>
            <a:ext cx="3573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Initialization</a:t>
            </a:r>
          </a:p>
          <a:p>
            <a:r>
              <a:rPr lang="en-US" dirty="0"/>
              <a:t>D (i,0) =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D (0,j) =j</a:t>
            </a:r>
          </a:p>
          <a:p>
            <a:r>
              <a:rPr lang="en-US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69C77-B0E1-9658-202D-9EA896D64E77}"/>
              </a:ext>
            </a:extLst>
          </p:cNvPr>
          <p:cNvSpPr txBox="1"/>
          <p:nvPr/>
        </p:nvSpPr>
        <p:spPr>
          <a:xfrm>
            <a:off x="-64986" y="4502913"/>
            <a:ext cx="93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  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4B923-D80C-1DC8-41BC-BAFF5B2DAE37}"/>
              </a:ext>
            </a:extLst>
          </p:cNvPr>
          <p:cNvSpPr txBox="1"/>
          <p:nvPr/>
        </p:nvSpPr>
        <p:spPr>
          <a:xfrm>
            <a:off x="3339662" y="2340042"/>
            <a:ext cx="19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(j)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C09F-549C-34C6-585B-ED5426B833DE}"/>
              </a:ext>
            </a:extLst>
          </p:cNvPr>
          <p:cNvSpPr txBox="1"/>
          <p:nvPr/>
        </p:nvSpPr>
        <p:spPr>
          <a:xfrm>
            <a:off x="1066468" y="2801707"/>
            <a:ext cx="59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			1		2		3		4		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B746-E773-AB6B-93B5-F2D543229012}"/>
              </a:ext>
            </a:extLst>
          </p:cNvPr>
          <p:cNvSpPr txBox="1"/>
          <p:nvPr/>
        </p:nvSpPr>
        <p:spPr>
          <a:xfrm>
            <a:off x="721315" y="3245043"/>
            <a:ext cx="356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82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1074-6EDA-E020-B2AD-BA943C3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for Minimum Edit Distance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DAC95-C9F1-047E-A417-E46DDB22F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699813"/>
              </p:ext>
            </p:extLst>
          </p:nvPr>
        </p:nvGraphicFramePr>
        <p:xfrm>
          <a:off x="1030185" y="3245043"/>
          <a:ext cx="5929464" cy="31014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8244">
                  <a:extLst>
                    <a:ext uri="{9D8B030D-6E8A-4147-A177-3AD203B41FA5}">
                      <a16:colId xmlns:a16="http://schemas.microsoft.com/office/drawing/2014/main" val="151039116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917062098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524477835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2361941987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1473698293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119705312"/>
                    </a:ext>
                  </a:extLst>
                </a:gridCol>
              </a:tblGrid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26893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988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056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720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94871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750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5A1C729-FAF2-1A0B-AEEA-B9F38FBBB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82" y="2025210"/>
            <a:ext cx="5486875" cy="1028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198CED-C135-79D6-FEDF-72E85EF81D28}"/>
              </a:ext>
            </a:extLst>
          </p:cNvPr>
          <p:cNvSpPr txBox="1"/>
          <p:nvPr/>
        </p:nvSpPr>
        <p:spPr>
          <a:xfrm>
            <a:off x="7164371" y="3245043"/>
            <a:ext cx="4949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= 2 (index value: D) </a:t>
            </a:r>
          </a:p>
          <a:p>
            <a:r>
              <a:rPr lang="en-US" dirty="0">
                <a:solidFill>
                  <a:srgbClr val="FFFF00"/>
                </a:solidFill>
              </a:rPr>
              <a:t>j = 2 (index value: L)</a:t>
            </a:r>
          </a:p>
          <a:p>
            <a:endParaRPr lang="en-US" dirty="0"/>
          </a:p>
          <a:p>
            <a:r>
              <a:rPr lang="en-US" dirty="0"/>
              <a:t>D (</a:t>
            </a:r>
            <a:r>
              <a:rPr lang="en-US" dirty="0" err="1"/>
              <a:t>i,j</a:t>
            </a:r>
            <a:r>
              <a:rPr lang="en-US" dirty="0"/>
              <a:t>) = min { D(1,2)+1, D (2,1)+1, D(1,1)+2}</a:t>
            </a:r>
          </a:p>
          <a:p>
            <a:r>
              <a:rPr lang="en-US" dirty="0"/>
              <a:t>	    = min {2,2,2} = 2 </a:t>
            </a:r>
          </a:p>
          <a:p>
            <a:r>
              <a:rPr lang="en-US" dirty="0"/>
              <a:t>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CBC575-A33D-CA66-8B97-4182F7802C6B}"/>
              </a:ext>
            </a:extLst>
          </p:cNvPr>
          <p:cNvSpPr txBox="1"/>
          <p:nvPr/>
        </p:nvSpPr>
        <p:spPr>
          <a:xfrm>
            <a:off x="7117236" y="5087330"/>
            <a:ext cx="4949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= 2 (index value: D) </a:t>
            </a:r>
          </a:p>
          <a:p>
            <a:r>
              <a:rPr lang="en-US" dirty="0">
                <a:solidFill>
                  <a:srgbClr val="FFFF00"/>
                </a:solidFill>
              </a:rPr>
              <a:t>j = 3 (index value: E)</a:t>
            </a:r>
          </a:p>
          <a:p>
            <a:endParaRPr lang="en-US" dirty="0"/>
          </a:p>
          <a:p>
            <a:r>
              <a:rPr lang="en-US" dirty="0"/>
              <a:t>D (</a:t>
            </a:r>
            <a:r>
              <a:rPr lang="en-US" dirty="0" err="1"/>
              <a:t>I,j</a:t>
            </a:r>
            <a:r>
              <a:rPr lang="en-US" dirty="0"/>
              <a:t>) = min { D(1,3)+1, D (2,2)+1, D(1,2)+2}</a:t>
            </a:r>
          </a:p>
          <a:p>
            <a:r>
              <a:rPr lang="en-US" dirty="0"/>
              <a:t>	    = min {3,3,3} = 3 </a:t>
            </a:r>
          </a:p>
          <a:p>
            <a:r>
              <a:rPr lang="en-US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69C77-B0E1-9658-202D-9EA896D64E77}"/>
              </a:ext>
            </a:extLst>
          </p:cNvPr>
          <p:cNvSpPr txBox="1"/>
          <p:nvPr/>
        </p:nvSpPr>
        <p:spPr>
          <a:xfrm>
            <a:off x="-64986" y="4502913"/>
            <a:ext cx="93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  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4B923-D80C-1DC8-41BC-BAFF5B2DAE37}"/>
              </a:ext>
            </a:extLst>
          </p:cNvPr>
          <p:cNvSpPr txBox="1"/>
          <p:nvPr/>
        </p:nvSpPr>
        <p:spPr>
          <a:xfrm>
            <a:off x="3339662" y="2340042"/>
            <a:ext cx="19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(j)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C09F-549C-34C6-585B-ED5426B833DE}"/>
              </a:ext>
            </a:extLst>
          </p:cNvPr>
          <p:cNvSpPr txBox="1"/>
          <p:nvPr/>
        </p:nvSpPr>
        <p:spPr>
          <a:xfrm>
            <a:off x="1066468" y="2801707"/>
            <a:ext cx="59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			1		2		3		4		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B746-E773-AB6B-93B5-F2D543229012}"/>
              </a:ext>
            </a:extLst>
          </p:cNvPr>
          <p:cNvSpPr txBox="1"/>
          <p:nvPr/>
        </p:nvSpPr>
        <p:spPr>
          <a:xfrm>
            <a:off x="721315" y="3245043"/>
            <a:ext cx="356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1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1074-6EDA-E020-B2AD-BA943C3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for Minimum Edit Distance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DAC95-C9F1-047E-A417-E46DDB22F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08761"/>
              </p:ext>
            </p:extLst>
          </p:nvPr>
        </p:nvGraphicFramePr>
        <p:xfrm>
          <a:off x="1030185" y="3245043"/>
          <a:ext cx="5929464" cy="31014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8244">
                  <a:extLst>
                    <a:ext uri="{9D8B030D-6E8A-4147-A177-3AD203B41FA5}">
                      <a16:colId xmlns:a16="http://schemas.microsoft.com/office/drawing/2014/main" val="151039116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917062098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524477835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2361941987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1473698293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119705312"/>
                    </a:ext>
                  </a:extLst>
                </a:gridCol>
              </a:tblGrid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26893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988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056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720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94871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750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5A1C729-FAF2-1A0B-AEEA-B9F38FBBB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82" y="2025210"/>
            <a:ext cx="5486875" cy="1028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198CED-C135-79D6-FEDF-72E85EF81D28}"/>
              </a:ext>
            </a:extLst>
          </p:cNvPr>
          <p:cNvSpPr txBox="1"/>
          <p:nvPr/>
        </p:nvSpPr>
        <p:spPr>
          <a:xfrm>
            <a:off x="7268519" y="3918589"/>
            <a:ext cx="4949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= 2 (index value: D) </a:t>
            </a:r>
          </a:p>
          <a:p>
            <a:r>
              <a:rPr lang="en-US" dirty="0">
                <a:solidFill>
                  <a:srgbClr val="FFFF00"/>
                </a:solidFill>
              </a:rPr>
              <a:t>j = 4 (index value: D)</a:t>
            </a:r>
          </a:p>
          <a:p>
            <a:endParaRPr lang="en-US" dirty="0"/>
          </a:p>
          <a:p>
            <a:r>
              <a:rPr lang="en-US" dirty="0"/>
              <a:t>D (</a:t>
            </a:r>
            <a:r>
              <a:rPr lang="en-US" dirty="0" err="1"/>
              <a:t>I,j</a:t>
            </a:r>
            <a:r>
              <a:rPr lang="en-US" dirty="0"/>
              <a:t>) = min { D(1,3)+1, D (2,3)+1, D(1,3)+0}</a:t>
            </a:r>
          </a:p>
          <a:p>
            <a:r>
              <a:rPr lang="en-US" dirty="0"/>
              <a:t>	    = min {3,3,2} = 2 </a:t>
            </a:r>
          </a:p>
          <a:p>
            <a:r>
              <a:rPr lang="en-US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69C77-B0E1-9658-202D-9EA896D64E77}"/>
              </a:ext>
            </a:extLst>
          </p:cNvPr>
          <p:cNvSpPr txBox="1"/>
          <p:nvPr/>
        </p:nvSpPr>
        <p:spPr>
          <a:xfrm>
            <a:off x="-64986" y="4502913"/>
            <a:ext cx="93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  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4B923-D80C-1DC8-41BC-BAFF5B2DAE37}"/>
              </a:ext>
            </a:extLst>
          </p:cNvPr>
          <p:cNvSpPr txBox="1"/>
          <p:nvPr/>
        </p:nvSpPr>
        <p:spPr>
          <a:xfrm>
            <a:off x="3339662" y="2340042"/>
            <a:ext cx="19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(j)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C09F-549C-34C6-585B-ED5426B833DE}"/>
              </a:ext>
            </a:extLst>
          </p:cNvPr>
          <p:cNvSpPr txBox="1"/>
          <p:nvPr/>
        </p:nvSpPr>
        <p:spPr>
          <a:xfrm>
            <a:off x="1066468" y="2801707"/>
            <a:ext cx="59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			1		2		3		4		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B746-E773-AB6B-93B5-F2D543229012}"/>
              </a:ext>
            </a:extLst>
          </p:cNvPr>
          <p:cNvSpPr txBox="1"/>
          <p:nvPr/>
        </p:nvSpPr>
        <p:spPr>
          <a:xfrm>
            <a:off x="721315" y="3245043"/>
            <a:ext cx="356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6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1074-6EDA-E020-B2AD-BA943C3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for Minimum Edit Distance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DAC95-C9F1-047E-A417-E46DDB22F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002884"/>
              </p:ext>
            </p:extLst>
          </p:nvPr>
        </p:nvGraphicFramePr>
        <p:xfrm>
          <a:off x="1030185" y="3245043"/>
          <a:ext cx="5929464" cy="31014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8244">
                  <a:extLst>
                    <a:ext uri="{9D8B030D-6E8A-4147-A177-3AD203B41FA5}">
                      <a16:colId xmlns:a16="http://schemas.microsoft.com/office/drawing/2014/main" val="151039116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917062098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524477835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2361941987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1473698293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119705312"/>
                    </a:ext>
                  </a:extLst>
                </a:gridCol>
              </a:tblGrid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26893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988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056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720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94871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750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5A1C729-FAF2-1A0B-AEEA-B9F38FBBB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82" y="2025210"/>
            <a:ext cx="5486875" cy="1028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198CED-C135-79D6-FEDF-72E85EF81D28}"/>
              </a:ext>
            </a:extLst>
          </p:cNvPr>
          <p:cNvSpPr txBox="1"/>
          <p:nvPr/>
        </p:nvSpPr>
        <p:spPr>
          <a:xfrm>
            <a:off x="7268519" y="3270224"/>
            <a:ext cx="4923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= 5 (index value: L) </a:t>
            </a:r>
          </a:p>
          <a:p>
            <a:r>
              <a:rPr lang="en-US" dirty="0">
                <a:solidFill>
                  <a:srgbClr val="FFFF00"/>
                </a:solidFill>
              </a:rPr>
              <a:t>j = 5 (index value: A)</a:t>
            </a:r>
          </a:p>
          <a:p>
            <a:endParaRPr lang="en-US" dirty="0"/>
          </a:p>
          <a:p>
            <a:r>
              <a:rPr lang="en-US" dirty="0"/>
              <a:t>D (</a:t>
            </a:r>
            <a:r>
              <a:rPr lang="en-US" dirty="0" err="1"/>
              <a:t>I,j</a:t>
            </a:r>
            <a:r>
              <a:rPr lang="en-US" dirty="0"/>
              <a:t>) = min { D(4,5)+1, D (5,4)+1, D(4,4)+2}</a:t>
            </a:r>
          </a:p>
          <a:p>
            <a:r>
              <a:rPr lang="en-US" dirty="0"/>
              <a:t>	    = min {4,6,6} = 4 </a:t>
            </a:r>
          </a:p>
          <a:p>
            <a:r>
              <a:rPr lang="en-US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69C77-B0E1-9658-202D-9EA896D64E77}"/>
              </a:ext>
            </a:extLst>
          </p:cNvPr>
          <p:cNvSpPr txBox="1"/>
          <p:nvPr/>
        </p:nvSpPr>
        <p:spPr>
          <a:xfrm>
            <a:off x="-64986" y="4502913"/>
            <a:ext cx="93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  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4B923-D80C-1DC8-41BC-BAFF5B2DAE37}"/>
              </a:ext>
            </a:extLst>
          </p:cNvPr>
          <p:cNvSpPr txBox="1"/>
          <p:nvPr/>
        </p:nvSpPr>
        <p:spPr>
          <a:xfrm>
            <a:off x="3339662" y="2340042"/>
            <a:ext cx="19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(j)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C09F-549C-34C6-585B-ED5426B833DE}"/>
              </a:ext>
            </a:extLst>
          </p:cNvPr>
          <p:cNvSpPr txBox="1"/>
          <p:nvPr/>
        </p:nvSpPr>
        <p:spPr>
          <a:xfrm>
            <a:off x="1066468" y="2801707"/>
            <a:ext cx="59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			1		2		3		4		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B746-E773-AB6B-93B5-F2D543229012}"/>
              </a:ext>
            </a:extLst>
          </p:cNvPr>
          <p:cNvSpPr txBox="1"/>
          <p:nvPr/>
        </p:nvSpPr>
        <p:spPr>
          <a:xfrm>
            <a:off x="721315" y="3245043"/>
            <a:ext cx="356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0E4B7-0FB5-571B-FDCD-63B9307DC2EC}"/>
              </a:ext>
            </a:extLst>
          </p:cNvPr>
          <p:cNvSpPr txBox="1"/>
          <p:nvPr/>
        </p:nvSpPr>
        <p:spPr>
          <a:xfrm>
            <a:off x="7524613" y="5181442"/>
            <a:ext cx="492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Edit Distance	</a:t>
            </a:r>
            <a:endParaRPr lang="en-US" dirty="0"/>
          </a:p>
          <a:p>
            <a:r>
              <a:rPr lang="en-US" dirty="0"/>
              <a:t>	D (n=5,m=5) = 4  </a:t>
            </a:r>
          </a:p>
        </p:txBody>
      </p:sp>
    </p:spTree>
    <p:extLst>
      <p:ext uri="{BB962C8B-B14F-4D97-AF65-F5344CB8AC3E}">
        <p14:creationId xmlns:p14="http://schemas.microsoft.com/office/powerpoint/2010/main" val="215490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8D60-914E-43FF-89C3-38CFA2A3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Library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9248-EB72-428F-8FA0-7CAF74C3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</a:t>
            </a:r>
            <a:r>
              <a:rPr lang="en-US" dirty="0" err="1"/>
              <a:t>Langugae</a:t>
            </a:r>
            <a:r>
              <a:rPr lang="en-US" dirty="0"/>
              <a:t> Toolkit (NLTK) </a:t>
            </a:r>
          </a:p>
          <a:p>
            <a:r>
              <a:rPr lang="en-US" dirty="0" err="1"/>
              <a:t>Textblob</a:t>
            </a:r>
            <a:endParaRPr lang="en-US" dirty="0"/>
          </a:p>
          <a:p>
            <a:r>
              <a:rPr lang="en-US" dirty="0" err="1"/>
              <a:t>CoreNLP</a:t>
            </a:r>
            <a:endParaRPr lang="en-US" dirty="0"/>
          </a:p>
          <a:p>
            <a:r>
              <a:rPr lang="en-US" dirty="0" err="1"/>
              <a:t>GenSim</a:t>
            </a:r>
            <a:endParaRPr lang="en-US" dirty="0"/>
          </a:p>
          <a:p>
            <a:r>
              <a:rPr lang="en-US" dirty="0" err="1"/>
              <a:t>SpaCy</a:t>
            </a:r>
            <a:endParaRPr lang="en-US" dirty="0"/>
          </a:p>
          <a:p>
            <a:r>
              <a:rPr lang="en-US" dirty="0" err="1"/>
              <a:t>AllenNLP</a:t>
            </a:r>
            <a:endParaRPr lang="en-US" dirty="0"/>
          </a:p>
          <a:p>
            <a:r>
              <a:rPr lang="en-US" dirty="0" err="1"/>
              <a:t>Ployglot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DP Code Implementation for Min Edit Distance: 3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2666587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Context Free Grammar (CFG)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429324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/>
              <a:t>A CFG consists of a finite set of grammar rules is a quadruple (N,T,P,S)</a:t>
            </a:r>
          </a:p>
          <a:p>
            <a:endParaRPr lang="en-US" sz="3400" dirty="0"/>
          </a:p>
          <a:p>
            <a:pPr lvl="1"/>
            <a:r>
              <a:rPr lang="en-US" sz="3000" dirty="0">
                <a:solidFill>
                  <a:srgbClr val="FFFF00"/>
                </a:solidFill>
              </a:rPr>
              <a:t>N</a:t>
            </a:r>
            <a:r>
              <a:rPr lang="en-US" sz="3000" dirty="0"/>
              <a:t> is a set of non terminal symbol</a:t>
            </a:r>
          </a:p>
          <a:p>
            <a:pPr lvl="1"/>
            <a:r>
              <a:rPr lang="en-US" sz="3000" dirty="0">
                <a:solidFill>
                  <a:srgbClr val="FFFF00"/>
                </a:solidFill>
              </a:rPr>
              <a:t>T</a:t>
            </a:r>
            <a:r>
              <a:rPr lang="en-US" sz="3000" dirty="0"/>
              <a:t> is a set of terminal symbol</a:t>
            </a:r>
          </a:p>
          <a:p>
            <a:pPr lvl="1"/>
            <a:r>
              <a:rPr lang="en-US" sz="3000" dirty="0">
                <a:solidFill>
                  <a:srgbClr val="FFFF00"/>
                </a:solidFill>
              </a:rPr>
              <a:t>P</a:t>
            </a:r>
            <a:r>
              <a:rPr lang="en-US" sz="3000" dirty="0"/>
              <a:t> is a set of rules</a:t>
            </a:r>
          </a:p>
          <a:p>
            <a:pPr lvl="1"/>
            <a:r>
              <a:rPr lang="en-US" sz="3000" dirty="0">
                <a:solidFill>
                  <a:srgbClr val="FFFF00"/>
                </a:solidFill>
              </a:rPr>
              <a:t>S</a:t>
            </a:r>
            <a:r>
              <a:rPr lang="en-US" sz="3000" dirty="0"/>
              <a:t> is the start symbol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Example</a:t>
            </a:r>
          </a:p>
          <a:p>
            <a:endParaRPr lang="en-US" sz="2800" dirty="0"/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N </a:t>
            </a:r>
            <a:r>
              <a:rPr lang="en-US" sz="2800" dirty="0"/>
              <a:t>= { S, A }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T</a:t>
            </a:r>
            <a:r>
              <a:rPr lang="en-US" sz="2800" dirty="0"/>
              <a:t> = { a, b, c }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P</a:t>
            </a:r>
            <a:r>
              <a:rPr lang="en-US" sz="2800" dirty="0"/>
              <a:t> = { S-&gt;Aa, A-&gt;Ab, A-&gt;c}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S</a:t>
            </a:r>
            <a:r>
              <a:rPr lang="en-US" sz="2800" dirty="0"/>
              <a:t> = S 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8185813" y="3903505"/>
            <a:ext cx="1712331" cy="8309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S -&gt; Aa</a:t>
            </a:r>
          </a:p>
          <a:p>
            <a:r>
              <a:rPr lang="en-US" sz="2400" dirty="0"/>
              <a:t> A -&gt; Ab |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CD1412-F14F-5628-BC80-61E944AD2CCB}"/>
              </a:ext>
            </a:extLst>
          </p:cNvPr>
          <p:cNvSpPr txBox="1"/>
          <p:nvPr/>
        </p:nvSpPr>
        <p:spPr>
          <a:xfrm>
            <a:off x="8595877" y="4865638"/>
            <a:ext cx="892201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CFG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51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/>
          </a:bodyPr>
          <a:lstStyle/>
          <a:p>
            <a:r>
              <a:rPr lang="en-US" dirty="0"/>
              <a:t>Non Recursive CFG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dirty="0"/>
              <a:t>Recursive CFG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1580767" y="2630698"/>
            <a:ext cx="1753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sz="2400" dirty="0"/>
              <a:t> S -&gt; Aa</a:t>
            </a:r>
          </a:p>
          <a:p>
            <a:r>
              <a:rPr lang="en-US" sz="2400" dirty="0"/>
              <a:t> A -&gt; b |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825E16-BFF3-0285-FB73-B6BBE819D343}"/>
              </a:ext>
            </a:extLst>
          </p:cNvPr>
          <p:cNvSpPr txBox="1"/>
          <p:nvPr/>
        </p:nvSpPr>
        <p:spPr>
          <a:xfrm>
            <a:off x="4636423" y="2630698"/>
            <a:ext cx="2452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Output: { </a:t>
            </a:r>
            <a:r>
              <a:rPr lang="en-US" sz="2000" dirty="0" err="1">
                <a:solidFill>
                  <a:srgbClr val="FFFF00"/>
                </a:solidFill>
              </a:rPr>
              <a:t>ba</a:t>
            </a:r>
            <a:r>
              <a:rPr lang="en-US" sz="2000" dirty="0"/>
              <a:t>, ca}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9ADD2-CCA8-5A10-8FB8-15ED4FB8AED0}"/>
              </a:ext>
            </a:extLst>
          </p:cNvPr>
          <p:cNvSpPr txBox="1"/>
          <p:nvPr/>
        </p:nvSpPr>
        <p:spPr>
          <a:xfrm>
            <a:off x="1580767" y="4584972"/>
            <a:ext cx="1753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sz="2400" dirty="0"/>
              <a:t> S -&gt; Aa</a:t>
            </a:r>
          </a:p>
          <a:p>
            <a:r>
              <a:rPr lang="en-US" sz="2400" dirty="0"/>
              <a:t> A -&gt; Ab |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EA080-94FD-5879-F7D7-B6C6AA0371C6}"/>
              </a:ext>
            </a:extLst>
          </p:cNvPr>
          <p:cNvSpPr txBox="1"/>
          <p:nvPr/>
        </p:nvSpPr>
        <p:spPr>
          <a:xfrm>
            <a:off x="4547653" y="4682298"/>
            <a:ext cx="4310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Output: { ca, </a:t>
            </a:r>
            <a:r>
              <a:rPr lang="en-US" sz="2000" dirty="0">
                <a:solidFill>
                  <a:srgbClr val="FFFF00"/>
                </a:solidFill>
              </a:rPr>
              <a:t>cba</a:t>
            </a:r>
            <a:r>
              <a:rPr lang="en-US" sz="2000" dirty="0"/>
              <a:t>, </a:t>
            </a:r>
            <a:r>
              <a:rPr lang="en-US" sz="2000" dirty="0" err="1"/>
              <a:t>cbba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cbbba</a:t>
            </a:r>
            <a:r>
              <a:rPr lang="en-US" sz="2000" dirty="0"/>
              <a:t>, …}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D8C2D-6022-2E7C-AADB-EB199A4ADAE5}"/>
              </a:ext>
            </a:extLst>
          </p:cNvPr>
          <p:cNvSpPr txBox="1"/>
          <p:nvPr/>
        </p:nvSpPr>
        <p:spPr>
          <a:xfrm>
            <a:off x="9839026" y="2522976"/>
            <a:ext cx="1994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a</a:t>
            </a:r>
          </a:p>
          <a:p>
            <a:r>
              <a:rPr lang="en-US" sz="2000" dirty="0"/>
              <a:t>   -&gt; </a:t>
            </a:r>
            <a:r>
              <a:rPr lang="en-US" sz="2000" dirty="0" err="1"/>
              <a:t>ba</a:t>
            </a:r>
            <a:endParaRPr lang="en-US" sz="2000" dirty="0"/>
          </a:p>
          <a:p>
            <a:r>
              <a:rPr lang="en-US" sz="2000" dirty="0"/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4E80E-4977-6F0E-0A35-6E1B5F78CF5B}"/>
              </a:ext>
            </a:extLst>
          </p:cNvPr>
          <p:cNvSpPr txBox="1"/>
          <p:nvPr/>
        </p:nvSpPr>
        <p:spPr>
          <a:xfrm>
            <a:off x="9839026" y="4477250"/>
            <a:ext cx="199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a</a:t>
            </a:r>
          </a:p>
          <a:p>
            <a:r>
              <a:rPr lang="en-US" sz="2000" dirty="0"/>
              <a:t>  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b a</a:t>
            </a:r>
          </a:p>
          <a:p>
            <a:r>
              <a:rPr lang="en-US" sz="2000" dirty="0"/>
              <a:t>   -&gt; </a:t>
            </a:r>
            <a:r>
              <a:rPr lang="en-US" sz="2000" dirty="0" err="1">
                <a:solidFill>
                  <a:srgbClr val="FFFF00"/>
                </a:solidFill>
              </a:rPr>
              <a:t>c</a:t>
            </a:r>
            <a:r>
              <a:rPr lang="en-US" sz="2000" dirty="0" err="1"/>
              <a:t>b</a:t>
            </a:r>
            <a:r>
              <a:rPr lang="en-US" sz="2000" dirty="0"/>
              <a:t> a</a:t>
            </a:r>
          </a:p>
          <a:p>
            <a:r>
              <a:rPr lang="en-US" sz="2000" dirty="0"/>
              <a:t>   -&gt; c b 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04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/>
          </a:bodyPr>
          <a:lstStyle/>
          <a:p>
            <a:r>
              <a:rPr lang="en-US" dirty="0"/>
              <a:t>Example of a CFG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dirty="0"/>
              <a:t>Input: {c ,b, b, a}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1580767" y="2630698"/>
            <a:ext cx="1753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sz="2400" dirty="0"/>
              <a:t> S -&gt; Aa</a:t>
            </a:r>
          </a:p>
          <a:p>
            <a:r>
              <a:rPr lang="en-US" sz="2400" dirty="0"/>
              <a:t> A -&gt; Ab |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825E16-BFF3-0285-FB73-B6BBE819D343}"/>
              </a:ext>
            </a:extLst>
          </p:cNvPr>
          <p:cNvSpPr txBox="1"/>
          <p:nvPr/>
        </p:nvSpPr>
        <p:spPr>
          <a:xfrm>
            <a:off x="5211458" y="2680189"/>
            <a:ext cx="199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a</a:t>
            </a:r>
          </a:p>
          <a:p>
            <a:r>
              <a:rPr lang="en-US" sz="2000" dirty="0"/>
              <a:t>  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b a</a:t>
            </a:r>
          </a:p>
          <a:p>
            <a:r>
              <a:rPr lang="en-US" sz="2000" dirty="0"/>
              <a:t>  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b b a</a:t>
            </a:r>
          </a:p>
          <a:p>
            <a:r>
              <a:rPr lang="en-US" sz="2000" dirty="0"/>
              <a:t>   -&gt; </a:t>
            </a:r>
            <a:r>
              <a:rPr lang="en-US" sz="2000" dirty="0">
                <a:solidFill>
                  <a:srgbClr val="FFFF00"/>
                </a:solidFill>
              </a:rPr>
              <a:t>c</a:t>
            </a:r>
            <a:r>
              <a:rPr lang="en-US" sz="2000" dirty="0"/>
              <a:t> b </a:t>
            </a:r>
            <a:r>
              <a:rPr lang="en-US" sz="2000" dirty="0" err="1"/>
              <a:t>b</a:t>
            </a:r>
            <a:r>
              <a:rPr lang="en-US" sz="2000" dirty="0"/>
              <a:t> a</a:t>
            </a:r>
          </a:p>
          <a:p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FF1FD0-FBE4-4A4B-4FF1-C6CEEC04D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7080" y="2196223"/>
            <a:ext cx="2069925" cy="3084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CF942E-F322-0BF2-5C79-7BC04F93E40E}"/>
              </a:ext>
            </a:extLst>
          </p:cNvPr>
          <p:cNvSpPr txBox="1"/>
          <p:nvPr/>
        </p:nvSpPr>
        <p:spPr>
          <a:xfrm>
            <a:off x="5091805" y="4506334"/>
            <a:ext cx="2234051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Parsing using CFG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A6A88-CD34-2AC4-22B2-11C71F20B9FF}"/>
              </a:ext>
            </a:extLst>
          </p:cNvPr>
          <p:cNvSpPr txBox="1"/>
          <p:nvPr/>
        </p:nvSpPr>
        <p:spPr>
          <a:xfrm>
            <a:off x="9327080" y="5492913"/>
            <a:ext cx="2069925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Parse Tree</a:t>
            </a:r>
          </a:p>
        </p:txBody>
      </p:sp>
    </p:spTree>
    <p:extLst>
      <p:ext uri="{BB962C8B-B14F-4D97-AF65-F5344CB8AC3E}">
        <p14:creationId xmlns:p14="http://schemas.microsoft.com/office/powerpoint/2010/main" val="280159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Context Free Grammar: 2 </a:t>
            </a:r>
            <a:br>
              <a:rPr lang="en-US" dirty="0"/>
            </a:br>
            <a:r>
              <a:rPr lang="en-US" dirty="0"/>
              <a:t>( Python Code )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394566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  <a:br>
              <a:rPr lang="en-US" dirty="0"/>
            </a:br>
            <a:r>
              <a:rPr lang="en-US" sz="3000" dirty="0">
                <a:solidFill>
                  <a:srgbClr val="FF0000"/>
                </a:solidFill>
              </a:rPr>
              <a:t>Assign a label or class into a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3254354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Normalization is the process converting into a standard form. </a:t>
            </a:r>
          </a:p>
          <a:p>
            <a:r>
              <a:rPr lang="en-US" sz="3000" dirty="0"/>
              <a:t> Why required text normalization?</a:t>
            </a:r>
          </a:p>
          <a:p>
            <a:pPr lvl="1"/>
            <a:r>
              <a:rPr lang="en-US" sz="2600" dirty="0"/>
              <a:t>Word boundary detection. </a:t>
            </a:r>
          </a:p>
          <a:p>
            <a:pPr lvl="1"/>
            <a:r>
              <a:rPr lang="en-US" sz="2600" dirty="0"/>
              <a:t>Separated word from each other</a:t>
            </a:r>
          </a:p>
          <a:p>
            <a:pPr lvl="1"/>
            <a:r>
              <a:rPr lang="en-US" sz="2600" dirty="0"/>
              <a:t>Example 1: Bangladesh, New York, Cats and dogs</a:t>
            </a:r>
          </a:p>
          <a:p>
            <a:pPr lvl="1"/>
            <a:r>
              <a:rPr lang="en-US" sz="2600" dirty="0"/>
              <a:t>Example 2: #nlp, @faisalahmed, </a:t>
            </a:r>
            <a:r>
              <a:rPr lang="en-US" sz="2600" dirty="0">
                <a:sym typeface="Wingdings" panose="05000000000000000000" pitchFamily="2" charset="2"/>
              </a:rPr>
              <a:t>, , :)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0499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Normalization is the process converting into a standard form. </a:t>
            </a:r>
          </a:p>
          <a:p>
            <a:r>
              <a:rPr lang="en-US" sz="3000" dirty="0"/>
              <a:t> Why required text normalization?</a:t>
            </a:r>
          </a:p>
          <a:p>
            <a:pPr lvl="1"/>
            <a:r>
              <a:rPr lang="en-US" sz="2600" dirty="0"/>
              <a:t>Word boundary detection. </a:t>
            </a:r>
          </a:p>
          <a:p>
            <a:pPr lvl="1"/>
            <a:r>
              <a:rPr lang="en-US" sz="2600" dirty="0"/>
              <a:t>Separated word from each other</a:t>
            </a:r>
          </a:p>
          <a:p>
            <a:pPr lvl="1"/>
            <a:r>
              <a:rPr lang="en-US" sz="2600" dirty="0"/>
              <a:t>Example 1: Bangladesh, New York, Cats and dogs</a:t>
            </a:r>
          </a:p>
          <a:p>
            <a:pPr lvl="1"/>
            <a:r>
              <a:rPr lang="en-US" sz="2600" dirty="0"/>
              <a:t>Example 2: #nlp, @faisalahmed, </a:t>
            </a:r>
            <a:r>
              <a:rPr lang="en-US" sz="2600" dirty="0">
                <a:sym typeface="Wingdings" panose="05000000000000000000" pitchFamily="2" charset="2"/>
              </a:rPr>
              <a:t>, , :)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8741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Models: N-gram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Calculate the probability of a word or sentence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358115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Expression: 1</a:t>
            </a:r>
            <a:br>
              <a:rPr lang="en-US" dirty="0"/>
            </a:br>
            <a:r>
              <a:rPr lang="en-US" sz="4000" dirty="0"/>
              <a:t>Class sets &amp; Dot Symbol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42003920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91397"/>
            <a:ext cx="9613861" cy="3599316"/>
          </a:xfrm>
        </p:spPr>
        <p:txBody>
          <a:bodyPr>
            <a:normAutofit/>
          </a:bodyPr>
          <a:lstStyle/>
          <a:p>
            <a:r>
              <a:rPr lang="en-US" sz="2600" dirty="0"/>
              <a:t>Dhaka is the capital of  ____________ ?</a:t>
            </a:r>
          </a:p>
          <a:p>
            <a:pPr lvl="1"/>
            <a:r>
              <a:rPr lang="en-US" sz="2200" dirty="0" err="1"/>
              <a:t>Bangladeh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India</a:t>
            </a:r>
          </a:p>
          <a:p>
            <a:pPr lvl="1"/>
            <a:r>
              <a:rPr lang="en-US" sz="2200" dirty="0"/>
              <a:t>America 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5720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in NLP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A66E4B-9D9C-EDB8-B251-D1CEDA171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53" y="2865748"/>
            <a:ext cx="5882325" cy="30704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Models that assign probabilities to sequences of words are called language models</a:t>
            </a:r>
          </a:p>
          <a:p>
            <a:pPr marL="0" indent="0" algn="just">
              <a:buNone/>
            </a:pPr>
            <a:endParaRPr lang="en-US" sz="3000" dirty="0"/>
          </a:p>
          <a:p>
            <a:pPr lvl="1" algn="just"/>
            <a:r>
              <a:rPr lang="en-US" sz="2600" dirty="0">
                <a:solidFill>
                  <a:srgbClr val="FFFF00"/>
                </a:solidFill>
              </a:rPr>
              <a:t>vs </a:t>
            </a:r>
            <a:r>
              <a:rPr lang="en-US" sz="2600" dirty="0" err="1">
                <a:solidFill>
                  <a:srgbClr val="FFFF00"/>
                </a:solidFill>
              </a:rPr>
              <a:t>brazil</a:t>
            </a:r>
            <a:r>
              <a:rPr lang="en-US" sz="2600" dirty="0">
                <a:solidFill>
                  <a:srgbClr val="FFFF00"/>
                </a:solidFill>
              </a:rPr>
              <a:t> = 0.5</a:t>
            </a:r>
          </a:p>
          <a:p>
            <a:pPr lvl="1" algn="just"/>
            <a:r>
              <a:rPr lang="en-US" sz="2600" dirty="0">
                <a:solidFill>
                  <a:srgbClr val="FFFF00"/>
                </a:solidFill>
              </a:rPr>
              <a:t>next match = 0.2</a:t>
            </a:r>
          </a:p>
          <a:p>
            <a:pPr lvl="1" algn="just"/>
            <a:r>
              <a:rPr lang="en-US" sz="2600" dirty="0">
                <a:solidFill>
                  <a:srgbClr val="FFFF00"/>
                </a:solidFill>
              </a:rPr>
              <a:t>match = 0.1</a:t>
            </a:r>
          </a:p>
          <a:p>
            <a:pPr lvl="1" algn="just"/>
            <a:r>
              <a:rPr lang="en-US" sz="2600" dirty="0">
                <a:solidFill>
                  <a:srgbClr val="FFFF00"/>
                </a:solidFill>
              </a:rPr>
              <a:t>others = 0.2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2A95C-495A-0BA5-476E-7794204EA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5897" y="2205873"/>
            <a:ext cx="5229745" cy="44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53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91397"/>
            <a:ext cx="9613861" cy="3599316"/>
          </a:xfrm>
        </p:spPr>
        <p:txBody>
          <a:bodyPr>
            <a:normAutofit/>
          </a:bodyPr>
          <a:lstStyle/>
          <a:p>
            <a:r>
              <a:rPr lang="en-US" sz="2600" dirty="0"/>
              <a:t>Spell checking</a:t>
            </a:r>
          </a:p>
          <a:p>
            <a:r>
              <a:rPr lang="en-US" sz="2600" dirty="0"/>
              <a:t>Grammer checking</a:t>
            </a:r>
          </a:p>
          <a:p>
            <a:r>
              <a:rPr lang="en-US" sz="2600" dirty="0"/>
              <a:t>Machine translation</a:t>
            </a:r>
          </a:p>
          <a:p>
            <a:r>
              <a:rPr lang="en-US" sz="2600" dirty="0"/>
              <a:t>Summarization</a:t>
            </a:r>
          </a:p>
          <a:p>
            <a:r>
              <a:rPr lang="en-US" sz="2600" dirty="0"/>
              <a:t>Question answering</a:t>
            </a:r>
          </a:p>
          <a:p>
            <a:r>
              <a:rPr lang="en-US" sz="2600" dirty="0"/>
              <a:t>Speech recognition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70901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Probabilistic Language Models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Calculate the probability of a word or sentence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37428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language for specifying text string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Search in text, pattern in text, string matching, Linux terminal</a:t>
            </a:r>
          </a:p>
          <a:p>
            <a:pPr lvl="1"/>
            <a:r>
              <a:rPr lang="en-US" dirty="0"/>
              <a:t>Example: Ctrl + F = to match a string in a documents, webpage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117426-1681-43D6-8C2A-C435D143A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863681"/>
              </p:ext>
            </p:extLst>
          </p:nvPr>
        </p:nvGraphicFramePr>
        <p:xfrm>
          <a:off x="597159" y="4315456"/>
          <a:ext cx="11364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728">
                  <a:extLst>
                    <a:ext uri="{9D8B030D-6E8A-4147-A177-3AD203B41FA5}">
                      <a16:colId xmlns:a16="http://schemas.microsoft.com/office/drawing/2014/main" val="1072195098"/>
                    </a:ext>
                  </a:extLst>
                </a:gridCol>
                <a:gridCol w="3344690">
                  <a:extLst>
                    <a:ext uri="{9D8B030D-6E8A-4147-A177-3AD203B41FA5}">
                      <a16:colId xmlns:a16="http://schemas.microsoft.com/office/drawing/2014/main" val="1792463421"/>
                    </a:ext>
                  </a:extLst>
                </a:gridCol>
                <a:gridCol w="5940267">
                  <a:extLst>
                    <a:ext uri="{9D8B030D-6E8A-4147-A177-3AD203B41FA5}">
                      <a16:colId xmlns:a16="http://schemas.microsoft.com/office/drawing/2014/main" val="248764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90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1607048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only numeric digit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38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capital word, if word = ‘Faisal’  then not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18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Faisal 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Capital and small letter but not digit such as Faisal48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95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[Hmm* 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Hm, Hmm, Hmmm, Hmm…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or more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69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25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Expression: 2</a:t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Kleene Closure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/>
          <a:lstStyle/>
          <a:p>
            <a:r>
              <a:rPr lang="en-US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3684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(RE): Kleene Closure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or more character recognition in a text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Linux terminal </a:t>
            </a:r>
          </a:p>
          <a:p>
            <a:r>
              <a:rPr lang="en-US" dirty="0"/>
              <a:t> Classification</a:t>
            </a:r>
          </a:p>
          <a:p>
            <a:pPr lvl="1"/>
            <a:r>
              <a:rPr lang="en-US" dirty="0"/>
              <a:t>“*”: 0 or more</a:t>
            </a:r>
          </a:p>
          <a:p>
            <a:pPr lvl="1"/>
            <a:r>
              <a:rPr lang="en-US" dirty="0"/>
              <a:t>“+”: 1 or more</a:t>
            </a:r>
          </a:p>
          <a:p>
            <a:pPr lvl="1"/>
            <a:r>
              <a:rPr lang="en-US" dirty="0"/>
              <a:t>Example 1: New (s)* = New, News, </a:t>
            </a:r>
            <a:r>
              <a:rPr lang="en-US" dirty="0" err="1"/>
              <a:t>Newss</a:t>
            </a:r>
            <a:r>
              <a:rPr lang="en-US" dirty="0"/>
              <a:t>, </a:t>
            </a:r>
            <a:r>
              <a:rPr lang="en-US" dirty="0" err="1"/>
              <a:t>Newsss</a:t>
            </a:r>
            <a:r>
              <a:rPr lang="en-US" dirty="0"/>
              <a:t>, </a:t>
            </a:r>
            <a:r>
              <a:rPr lang="en-US" dirty="0" err="1"/>
              <a:t>Newssssss</a:t>
            </a:r>
            <a:endParaRPr lang="en-US" dirty="0"/>
          </a:p>
          <a:p>
            <a:pPr lvl="1"/>
            <a:r>
              <a:rPr lang="en-US" dirty="0"/>
              <a:t>Example 2: New (s)+= News, </a:t>
            </a:r>
            <a:r>
              <a:rPr lang="en-US" dirty="0" err="1"/>
              <a:t>Newsss</a:t>
            </a:r>
            <a:r>
              <a:rPr lang="en-US" dirty="0"/>
              <a:t>, </a:t>
            </a:r>
            <a:r>
              <a:rPr lang="en-US" dirty="0" err="1"/>
              <a:t>Newssss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452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Expression: 3</a:t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Meta Character: Pipe Symbol (|)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256011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(RE): Pipe Symbol ( I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Symbol (|) works similar like  logical OR </a:t>
            </a:r>
          </a:p>
          <a:p>
            <a:r>
              <a:rPr lang="en-US" sz="3000" dirty="0"/>
              <a:t> Choose a particular sub string from the input string</a:t>
            </a:r>
          </a:p>
          <a:p>
            <a:pPr lvl="1"/>
            <a:r>
              <a:rPr lang="en-US" sz="2400" dirty="0"/>
              <a:t>Go(</a:t>
            </a:r>
            <a:r>
              <a:rPr lang="en-US" sz="2400" dirty="0" err="1"/>
              <a:t>es|ing</a:t>
            </a:r>
            <a:r>
              <a:rPr lang="en-US" sz="2400" dirty="0"/>
              <a:t>): Goes, Going</a:t>
            </a:r>
          </a:p>
          <a:p>
            <a:pPr lvl="1"/>
            <a:r>
              <a:rPr lang="en-US" sz="2400" dirty="0"/>
              <a:t>S(</a:t>
            </a:r>
            <a:r>
              <a:rPr lang="en-US" sz="2400" dirty="0" err="1"/>
              <a:t>i|u|a</a:t>
            </a:r>
            <a:r>
              <a:rPr lang="en-US" sz="2400" dirty="0"/>
              <a:t>)ng: Sing, Sang, Sung</a:t>
            </a:r>
          </a:p>
          <a:p>
            <a:pPr lvl="1"/>
            <a:r>
              <a:rPr lang="en-US" sz="2400" dirty="0"/>
              <a:t>My name is:  (Faisal| Bijoy)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110152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2107</TotalTime>
  <Words>1983</Words>
  <Application>Microsoft Office PowerPoint</Application>
  <PresentationFormat>Widescreen</PresentationFormat>
  <Paragraphs>511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Courier</vt:lpstr>
      <vt:lpstr>Times New Roman</vt:lpstr>
      <vt:lpstr>Trebuchet MS</vt:lpstr>
      <vt:lpstr>Wingdings</vt:lpstr>
      <vt:lpstr>Berlin</vt:lpstr>
      <vt:lpstr>Natural Language Processing</vt:lpstr>
      <vt:lpstr>Natural Language Processing (NLP)</vt:lpstr>
      <vt:lpstr>NLP Library </vt:lpstr>
      <vt:lpstr>Regular Expression: 1 Class sets &amp; Dot Symbol</vt:lpstr>
      <vt:lpstr>Regular Expression (RE)</vt:lpstr>
      <vt:lpstr>Regular Expression: 2 Kleene Closure</vt:lpstr>
      <vt:lpstr>Regular Expression (RE): Kleene Closure </vt:lpstr>
      <vt:lpstr>Regular Expression: 3 Meta Character: Pipe Symbol (|)</vt:lpstr>
      <vt:lpstr>Regular Expression (RE): Pipe Symbol ( I )</vt:lpstr>
      <vt:lpstr>Text Normalization A way of converting text into standard form</vt:lpstr>
      <vt:lpstr>Text Normalization in NLP</vt:lpstr>
      <vt:lpstr>Methods of Text Normalization: 1</vt:lpstr>
      <vt:lpstr>Methods of Text Normalization: 1</vt:lpstr>
      <vt:lpstr>Methods of Text Normalization: 2</vt:lpstr>
      <vt:lpstr>Tokenization </vt:lpstr>
      <vt:lpstr>Lemmatization </vt:lpstr>
      <vt:lpstr>Case Folding</vt:lpstr>
      <vt:lpstr>Text Normalization: Case Folding</vt:lpstr>
      <vt:lpstr>Minimum Edit Distance</vt:lpstr>
      <vt:lpstr>Minimum Edit Distance</vt:lpstr>
      <vt:lpstr>Minimum Edit Distance</vt:lpstr>
      <vt:lpstr>Minimum Edit Distance</vt:lpstr>
      <vt:lpstr>Dynamic Programming for Minimum Edit Distance: 2</vt:lpstr>
      <vt:lpstr>Minimum Edit Distance</vt:lpstr>
      <vt:lpstr>Minimum Edit Distance</vt:lpstr>
      <vt:lpstr>DP for Minimum Edit Distance </vt:lpstr>
      <vt:lpstr>DP for Minimum Edit Distance </vt:lpstr>
      <vt:lpstr>DP for Minimum Edit Distance </vt:lpstr>
      <vt:lpstr>DP for Minimum Edit Distance </vt:lpstr>
      <vt:lpstr>DP Code Implementation for Min Edit Distance: 3</vt:lpstr>
      <vt:lpstr>Context Free Grammar (CFG)</vt:lpstr>
      <vt:lpstr>Context Free Grammar (CFG)</vt:lpstr>
      <vt:lpstr>Categories of  CFG</vt:lpstr>
      <vt:lpstr>Context Free Grammar (CFG)</vt:lpstr>
      <vt:lpstr>Context Free Grammar: 2  ( Python Code )</vt:lpstr>
      <vt:lpstr>Text Classification Assign a label or class into a text</vt:lpstr>
      <vt:lpstr>Text Classification in NLP</vt:lpstr>
      <vt:lpstr>Text Classification in NLP</vt:lpstr>
      <vt:lpstr>Language Models: N-gram Calculate the probability of a word or sentence</vt:lpstr>
      <vt:lpstr>Language Model in NLP</vt:lpstr>
      <vt:lpstr>Language Model in NLP</vt:lpstr>
      <vt:lpstr>Language Model Applications</vt:lpstr>
      <vt:lpstr>Probabilistic Language Models Calculate the probability of a word or sentence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faisalcse16kuet@outlook.com</dc:creator>
  <cp:lastModifiedBy>Faisal Ahmed</cp:lastModifiedBy>
  <cp:revision>98</cp:revision>
  <dcterms:created xsi:type="dcterms:W3CDTF">2021-09-30T04:56:35Z</dcterms:created>
  <dcterms:modified xsi:type="dcterms:W3CDTF">2023-09-26T19:07:26Z</dcterms:modified>
</cp:coreProperties>
</file>