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0" r:id="rId63"/>
    <p:sldId id="323" r:id="rId64"/>
    <p:sldId id="325" r:id="rId65"/>
    <p:sldId id="326" r:id="rId66"/>
    <p:sldId id="327" r:id="rId67"/>
    <p:sldId id="328" r:id="rId68"/>
    <p:sldId id="329" r:id="rId69"/>
    <p:sldId id="332" r:id="rId70"/>
    <p:sldId id="330" r:id="rId71"/>
    <p:sldId id="331" r:id="rId72"/>
    <p:sldId id="333" r:id="rId73"/>
    <p:sldId id="335" r:id="rId74"/>
    <p:sldId id="334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7058B-E849-C25F-5634-902A72F5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D2E28-90ED-8B61-1D3C-66D2A0D5C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B4775-C6FF-3732-FEB5-18A2FFC7B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A6BF0-0988-CFE9-4F41-E32C33561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Assign a label or class into a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254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4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4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Models: N-gram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5811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Dhaka is the capital of  ____________ ?</a:t>
            </a:r>
          </a:p>
          <a:p>
            <a:pPr lvl="1"/>
            <a:r>
              <a:rPr lang="en-US" sz="2200" dirty="0" err="1"/>
              <a:t>Bangladeh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America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2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A66E4B-9D9C-EDB8-B251-D1CEDA17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2865748"/>
            <a:ext cx="5882325" cy="3070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Models that assign probabilities to sequences of words are called language models</a:t>
            </a:r>
          </a:p>
          <a:p>
            <a:pPr marL="0" indent="0" algn="just">
              <a:buNone/>
            </a:pPr>
            <a:endParaRPr lang="en-US" sz="3000" dirty="0"/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vs </a:t>
            </a:r>
            <a:r>
              <a:rPr lang="en-US" sz="2600" dirty="0" err="1">
                <a:solidFill>
                  <a:srgbClr val="FFFF00"/>
                </a:solidFill>
              </a:rPr>
              <a:t>brazil</a:t>
            </a:r>
            <a:r>
              <a:rPr lang="en-US" sz="2600" dirty="0">
                <a:solidFill>
                  <a:srgbClr val="FFFF00"/>
                </a:solidFill>
              </a:rPr>
              <a:t> = 0.5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next match = 0.2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match = 0.1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others =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2A95C-495A-0BA5-476E-7794204E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897" y="2205873"/>
            <a:ext cx="5229745" cy="44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Spell checking</a:t>
            </a:r>
          </a:p>
          <a:p>
            <a:r>
              <a:rPr lang="en-US" sz="2600" dirty="0"/>
              <a:t>Grammer checking</a:t>
            </a:r>
          </a:p>
          <a:p>
            <a:r>
              <a:rPr lang="en-US" sz="2600" dirty="0"/>
              <a:t>Machine translation</a:t>
            </a:r>
          </a:p>
          <a:p>
            <a:r>
              <a:rPr lang="en-US" sz="2600" dirty="0"/>
              <a:t>Summarization</a:t>
            </a:r>
          </a:p>
          <a:p>
            <a:r>
              <a:rPr lang="en-US" sz="2600" dirty="0"/>
              <a:t>Question answering</a:t>
            </a:r>
          </a:p>
          <a:p>
            <a:r>
              <a:rPr lang="en-US" sz="2600" dirty="0"/>
              <a:t>Speech recognition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090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Probabilistic Language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7428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1274925"/>
          </a:xfrm>
        </p:spPr>
        <p:txBody>
          <a:bodyPr>
            <a:normAutofit/>
          </a:bodyPr>
          <a:lstStyle/>
          <a:p>
            <a:r>
              <a:rPr lang="en-US" sz="2600" dirty="0"/>
              <a:t>Grammer correction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</a:t>
            </a:r>
            <a:r>
              <a:rPr lang="en-US" sz="2200" dirty="0"/>
              <a:t> to school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goes</a:t>
            </a:r>
            <a:r>
              <a:rPr lang="en-US" sz="2200" dirty="0"/>
              <a:t> to school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52DBD-86E5-A2A1-F470-992E7138D012}"/>
              </a:ext>
            </a:extLst>
          </p:cNvPr>
          <p:cNvSpPr txBox="1"/>
          <p:nvPr/>
        </p:nvSpPr>
        <p:spPr>
          <a:xfrm>
            <a:off x="680320" y="5001611"/>
            <a:ext cx="81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score: I </a:t>
            </a:r>
            <a:r>
              <a:rPr lang="en-US" sz="2800" dirty="0">
                <a:solidFill>
                  <a:srgbClr val="FFFF00"/>
                </a:solidFill>
              </a:rPr>
              <a:t>go</a:t>
            </a:r>
            <a:r>
              <a:rPr lang="en-US" sz="2800" dirty="0"/>
              <a:t> to school &gt; I </a:t>
            </a:r>
            <a:r>
              <a:rPr lang="en-US" sz="2800" dirty="0">
                <a:solidFill>
                  <a:srgbClr val="FFFF00"/>
                </a:solidFill>
              </a:rPr>
              <a:t>goes</a:t>
            </a:r>
            <a:r>
              <a:rPr lang="en-US" sz="2800" dirty="0"/>
              <a:t> to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9021-06D2-71EE-F5FC-A0D8A75EA21B}"/>
              </a:ext>
            </a:extLst>
          </p:cNvPr>
          <p:cNvSpPr txBox="1"/>
          <p:nvPr/>
        </p:nvSpPr>
        <p:spPr>
          <a:xfrm>
            <a:off x="680320" y="5735440"/>
            <a:ext cx="71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Correct: I </a:t>
            </a:r>
            <a:r>
              <a:rPr lang="en-US" sz="2400" dirty="0">
                <a:solidFill>
                  <a:srgbClr val="00B050"/>
                </a:solidFill>
              </a:rPr>
              <a:t>go</a:t>
            </a:r>
            <a:r>
              <a:rPr lang="en-US" sz="2400" dirty="0"/>
              <a:t> to school, Wrong: I </a:t>
            </a:r>
            <a:r>
              <a:rPr lang="en-US" sz="2400" dirty="0">
                <a:solidFill>
                  <a:srgbClr val="C00000"/>
                </a:solidFill>
              </a:rPr>
              <a:t>goes</a:t>
            </a:r>
            <a:r>
              <a:rPr lang="en-US" sz="2400" dirty="0"/>
              <a:t> to school</a:t>
            </a:r>
          </a:p>
        </p:txBody>
      </p:sp>
    </p:spTree>
    <p:extLst>
      <p:ext uri="{BB962C8B-B14F-4D97-AF65-F5344CB8AC3E}">
        <p14:creationId xmlns:p14="http://schemas.microsoft.com/office/powerpoint/2010/main" val="12491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 or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87CF-F44A-6BF0-ED94-07FE33FE5FCB}"/>
              </a:ext>
            </a:extLst>
          </p:cNvPr>
          <p:cNvSpPr txBox="1"/>
          <p:nvPr/>
        </p:nvSpPr>
        <p:spPr>
          <a:xfrm>
            <a:off x="680321" y="2342464"/>
            <a:ext cx="105851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 the probability of a sentence or sequence of words: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= P(w1 ,w2 ,w3 ,w4 ,w5…</a:t>
            </a:r>
            <a:r>
              <a:rPr lang="en-US" sz="2800" dirty="0" err="1"/>
              <a:t>wn</a:t>
            </a:r>
            <a:r>
              <a:rPr lang="en-US" sz="2800" dirty="0"/>
              <a:t> 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an upcoming word: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P(w5 |w1 ,w2 ,w3 ,w4 )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 ( Bangladesh | Dhaka, is, the, capital, of)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model that computes either of these: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or P(</a:t>
            </a:r>
            <a:r>
              <a:rPr lang="en-US" sz="2800" dirty="0" err="1"/>
              <a:t>wn</a:t>
            </a:r>
            <a:r>
              <a:rPr lang="en-US" sz="2800" dirty="0"/>
              <a:t> |w1 ,w2…wn-1) is called a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19739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r>
              <a:rPr lang="en-US" sz="2800" dirty="0"/>
              <a:t>Conditional probabilities </a:t>
            </a:r>
          </a:p>
          <a:p>
            <a:pPr lvl="1"/>
            <a:r>
              <a:rPr lang="en-US" sz="2400" dirty="0"/>
              <a:t>P(B|A) = P(A, B)/P(A) </a:t>
            </a:r>
          </a:p>
          <a:p>
            <a:pPr lvl="1"/>
            <a:r>
              <a:rPr lang="en-US" sz="2400" dirty="0"/>
              <a:t>Rewriting: P(A,B) = P(A)P(B|A)  </a:t>
            </a:r>
          </a:p>
          <a:p>
            <a:endParaRPr lang="en-US" sz="2800" dirty="0"/>
          </a:p>
          <a:p>
            <a:r>
              <a:rPr lang="en-US" sz="2800" dirty="0"/>
              <a:t>More variables: </a:t>
            </a:r>
            <a:r>
              <a:rPr lang="en-US" dirty="0"/>
              <a:t>P(A,B,C,D) = P(A) P(B|A) P(C|A,B) P(D|A,B,C) </a:t>
            </a:r>
          </a:p>
          <a:p>
            <a:endParaRPr lang="en-US" sz="2800" dirty="0"/>
          </a:p>
          <a:p>
            <a:r>
              <a:rPr lang="en-US" sz="2800" dirty="0"/>
              <a:t>The Chain Rule in General </a:t>
            </a:r>
          </a:p>
          <a:p>
            <a:pPr lvl="1"/>
            <a:r>
              <a:rPr lang="en-US" sz="2400" dirty="0"/>
              <a:t>P(x1 ,x2 ,x3 ,…,</a:t>
            </a:r>
            <a:r>
              <a:rPr lang="en-US" sz="2400" dirty="0" err="1"/>
              <a:t>xn</a:t>
            </a:r>
            <a:r>
              <a:rPr lang="en-US" sz="2400" dirty="0"/>
              <a:t> ) = P(x1 )P(x2 |x1 )P(x3 |x1 ,x2 )…P(</a:t>
            </a:r>
            <a:r>
              <a:rPr lang="en-US" sz="2400" dirty="0" err="1"/>
              <a:t>xn</a:t>
            </a:r>
            <a:r>
              <a:rPr lang="en-US" sz="2400" dirty="0"/>
              <a:t> |x1 ,…,xn-1)</a:t>
            </a:r>
          </a:p>
        </p:txBody>
      </p:sp>
    </p:spTree>
    <p:extLst>
      <p:ext uri="{BB962C8B-B14F-4D97-AF65-F5344CB8AC3E}">
        <p14:creationId xmlns:p14="http://schemas.microsoft.com/office/powerpoint/2010/main" val="28460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Chain rule: </a:t>
            </a:r>
            <a:r>
              <a:rPr lang="en-US" dirty="0"/>
              <a:t>P(A,B,C,D) = P(A) P(B|A) P(C|A,B) P(D|A,B,C) </a:t>
            </a:r>
            <a:endParaRPr lang="en-US" sz="2800" dirty="0"/>
          </a:p>
          <a:p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</p:txBody>
      </p:sp>
    </p:spTree>
    <p:extLst>
      <p:ext uri="{BB962C8B-B14F-4D97-AF65-F5344CB8AC3E}">
        <p14:creationId xmlns:p14="http://schemas.microsoft.com/office/powerpoint/2010/main" val="1239588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275810" y="4332837"/>
            <a:ext cx="93750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Calculation </a:t>
            </a:r>
          </a:p>
          <a:p>
            <a:pPr lvl="1"/>
            <a:r>
              <a:rPr lang="en-US" sz="2000" i="1" dirty="0"/>
              <a:t>	= </a:t>
            </a:r>
            <a:r>
              <a:rPr lang="en-US" i="1" dirty="0"/>
              <a:t>P (Bangladesh | Dhaka, is, the, capital, of)</a:t>
            </a:r>
          </a:p>
          <a:p>
            <a:pPr lvl="1"/>
            <a:r>
              <a:rPr lang="en-US" i="1" dirty="0"/>
              <a:t>	= count (Dhaka is the capital of Bangladesh) / count(Dhaka is the capital of) 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45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Simplifying assumption</a:t>
            </a:r>
          </a:p>
          <a:p>
            <a:pPr marL="457200" lvl="1" indent="0">
              <a:buNone/>
            </a:pPr>
            <a:r>
              <a:rPr lang="en-US" sz="2400" i="1" dirty="0"/>
              <a:t>= </a:t>
            </a:r>
            <a:r>
              <a:rPr lang="en-US" i="1" dirty="0"/>
              <a:t>P (Bangladesh | Dhaka, is, the, capital,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capital of 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399382" y="5627718"/>
            <a:ext cx="11393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/>
              <a:t>The assumption that the probability of a word depends only on the previous word is called Markov assumption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D25DC-E516-4284-83DE-6A2E34FD0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75" y="2065634"/>
            <a:ext cx="2652643" cy="33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Bigram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Condition on previous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9173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09187"/>
            <a:ext cx="9849419" cy="3127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Please bring me a glass of </a:t>
            </a:r>
            <a:r>
              <a:rPr lang="en-US" sz="2800" u="sng" dirty="0">
                <a:solidFill>
                  <a:srgbClr val="FFFF00"/>
                </a:solidFill>
              </a:rPr>
              <a:t>water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DD6BA60-B9A5-8A45-E520-296A416B2C96}"/>
              </a:ext>
            </a:extLst>
          </p:cNvPr>
          <p:cNvSpPr/>
          <p:nvPr/>
        </p:nvSpPr>
        <p:spPr>
          <a:xfrm rot="5400000">
            <a:off x="4098304" y="2687424"/>
            <a:ext cx="1842937" cy="404409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19F1D3-3D46-EABD-5152-1C2F5E1FD395}"/>
              </a:ext>
            </a:extLst>
          </p:cNvPr>
          <p:cNvSpPr/>
          <p:nvPr/>
        </p:nvSpPr>
        <p:spPr>
          <a:xfrm rot="5400000">
            <a:off x="6836002" y="4125798"/>
            <a:ext cx="1750242" cy="1074657"/>
          </a:xfrm>
          <a:prstGeom prst="rightBrace">
            <a:avLst>
              <a:gd name="adj1" fmla="val 24122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B4B0D-2A8B-D81C-E4A8-30BCDCE86CC0}"/>
              </a:ext>
            </a:extLst>
          </p:cNvPr>
          <p:cNvSpPr txBox="1"/>
          <p:nvPr/>
        </p:nvSpPr>
        <p:spPr>
          <a:xfrm>
            <a:off x="4581424" y="593618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BBF88-0713-E77F-708E-C9A53FE8C560}"/>
              </a:ext>
            </a:extLst>
          </p:cNvPr>
          <p:cNvSpPr txBox="1"/>
          <p:nvPr/>
        </p:nvSpPr>
        <p:spPr>
          <a:xfrm>
            <a:off x="6779441" y="5937756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1294034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32441" y="2469822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6165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&lt;s&gt; I am Sam &lt;/s&gt;</a:t>
            </a:r>
          </a:p>
          <a:p>
            <a:r>
              <a:rPr lang="en-US" dirty="0"/>
              <a:t>&lt;s&gt; Sam I am &lt;/s&gt;</a:t>
            </a:r>
          </a:p>
          <a:p>
            <a:r>
              <a:rPr lang="en-US" dirty="0"/>
              <a:t>&lt;s&gt;I do not like green eggs and ham&lt;/s&gt;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428589" y="4240068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(I | &lt;s&gt;) = 2/3</a:t>
            </a:r>
          </a:p>
          <a:p>
            <a:r>
              <a:rPr lang="en-US" dirty="0"/>
              <a:t>P (Sam | &lt;s&gt;) = 1/3</a:t>
            </a:r>
          </a:p>
          <a:p>
            <a:r>
              <a:rPr lang="en-US" dirty="0"/>
              <a:t>P (am | I) = 2/3</a:t>
            </a:r>
          </a:p>
          <a:p>
            <a:r>
              <a:rPr lang="en-US" dirty="0"/>
              <a:t>P (&lt;/s&gt;| Sam) =1/2</a:t>
            </a:r>
          </a:p>
          <a:p>
            <a:r>
              <a:rPr lang="en-US" dirty="0"/>
              <a:t>P (Sam | am) =1/2</a:t>
            </a:r>
          </a:p>
          <a:p>
            <a:r>
              <a:rPr lang="en-US" dirty="0"/>
              <a:t>P (do | I)= 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77DF-D55C-D01D-74DD-B0FFE0BF0619}"/>
              </a:ext>
            </a:extLst>
          </p:cNvPr>
          <p:cNvSpPr txBox="1"/>
          <p:nvPr/>
        </p:nvSpPr>
        <p:spPr>
          <a:xfrm>
            <a:off x="6093001" y="5994394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380245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63614" y="3429000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1109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P(&lt;s&gt; I want </a:t>
            </a:r>
            <a:r>
              <a:rPr lang="en-US" dirty="0" err="1"/>
              <a:t>english</a:t>
            </a:r>
            <a:r>
              <a:rPr lang="en-US" dirty="0"/>
              <a:t> food &lt;/s&gt;) = P(I|&lt;s&gt;) × P(</a:t>
            </a:r>
            <a:r>
              <a:rPr lang="en-US" dirty="0" err="1"/>
              <a:t>want|I</a:t>
            </a:r>
            <a:r>
              <a:rPr lang="en-US" dirty="0"/>
              <a:t>) × P(</a:t>
            </a:r>
            <a:r>
              <a:rPr lang="en-US" dirty="0" err="1"/>
              <a:t>english|want</a:t>
            </a:r>
            <a:r>
              <a:rPr lang="en-US" dirty="0"/>
              <a:t>) × P(</a:t>
            </a:r>
            <a:r>
              <a:rPr lang="en-US" dirty="0" err="1"/>
              <a:t>food|english</a:t>
            </a:r>
            <a:r>
              <a:rPr lang="en-US" dirty="0"/>
              <a:t>) × P(&lt;/s&gt;|food)</a:t>
            </a:r>
          </a:p>
          <a:p>
            <a:r>
              <a:rPr lang="en-US" dirty="0"/>
              <a:t> 						       = .000031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508800" y="3977183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Given that </a:t>
            </a:r>
          </a:p>
          <a:p>
            <a:r>
              <a:rPr lang="en-US" dirty="0"/>
              <a:t>P(</a:t>
            </a:r>
            <a:r>
              <a:rPr lang="en-US" dirty="0" err="1"/>
              <a:t>i</a:t>
            </a:r>
            <a:r>
              <a:rPr lang="en-US" dirty="0"/>
              <a:t>|&lt;s&gt;) = 0.25</a:t>
            </a:r>
          </a:p>
          <a:p>
            <a:r>
              <a:rPr lang="en-US" dirty="0"/>
              <a:t>P (want | I) =0.33</a:t>
            </a:r>
          </a:p>
          <a:p>
            <a:r>
              <a:rPr lang="en-US" dirty="0"/>
              <a:t>P(</a:t>
            </a:r>
            <a:r>
              <a:rPr lang="en-US" dirty="0" err="1"/>
              <a:t>english|want</a:t>
            </a:r>
            <a:r>
              <a:rPr lang="en-US" dirty="0"/>
              <a:t>) = 0.0011</a:t>
            </a:r>
          </a:p>
          <a:p>
            <a:r>
              <a:rPr lang="en-US" dirty="0"/>
              <a:t>P(</a:t>
            </a:r>
            <a:r>
              <a:rPr lang="en-US" dirty="0" err="1"/>
              <a:t>food|english</a:t>
            </a:r>
            <a:r>
              <a:rPr lang="en-US" dirty="0"/>
              <a:t>) = 0.5 </a:t>
            </a:r>
          </a:p>
          <a:p>
            <a:r>
              <a:rPr lang="en-US" dirty="0"/>
              <a:t>P(&lt;/s&gt;|food) = 0.68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3844D-953F-FE65-4235-5AF2F7249C9B}"/>
              </a:ext>
            </a:extLst>
          </p:cNvPr>
          <p:cNvSpPr txBox="1"/>
          <p:nvPr/>
        </p:nvSpPr>
        <p:spPr>
          <a:xfrm>
            <a:off x="6117538" y="6279692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2485753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gram models</a:t>
            </a:r>
          </a:p>
          <a:p>
            <a:r>
              <a:rPr lang="en-US" dirty="0"/>
              <a:t>3 gram models</a:t>
            </a:r>
          </a:p>
          <a:p>
            <a:r>
              <a:rPr lang="en-US" dirty="0"/>
              <a:t>4 gram models</a:t>
            </a:r>
          </a:p>
          <a:p>
            <a:r>
              <a:rPr lang="en-US" dirty="0"/>
              <a:t>5 gram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680321" y="5184742"/>
            <a:ext cx="1124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In deep learning, language models use higher-gram models to train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69670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817429" y="3751868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https://books.google.com/ngrams/</a:t>
            </a:r>
          </a:p>
        </p:txBody>
      </p:sp>
    </p:spTree>
    <p:extLst>
      <p:ext uri="{BB962C8B-B14F-4D97-AF65-F5344CB8AC3E}">
        <p14:creationId xmlns:p14="http://schemas.microsoft.com/office/powerpoint/2010/main" val="3789655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Perplexity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Evaluation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760745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probability of test set, normalized by the number of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566144" y="6178287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Minimizing perplexity is the maximizing probability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6D1F31-5273-1D3A-1FCA-5EDC42CC9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8665"/>
              </p:ext>
            </p:extLst>
          </p:nvPr>
        </p:nvGraphicFramePr>
        <p:xfrm>
          <a:off x="1173038" y="3329243"/>
          <a:ext cx="3395517" cy="20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8480" imgH="1307160" progId="Equation.3">
                  <p:embed/>
                </p:oleObj>
              </mc:Choice>
              <mc:Fallback>
                <p:oleObj name="Equation" r:id="rId2" imgW="2148480" imgH="13071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38" y="3329243"/>
                        <a:ext cx="3395517" cy="207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p2">
            <a:extLst>
              <a:ext uri="{FF2B5EF4-FFF2-40B4-BE49-F238E27FC236}">
                <a16:creationId xmlns:a16="http://schemas.microsoft.com/office/drawing/2014/main" id="{5F2C5391-D49C-9FB6-295A-BDD13A50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8237" y="3101738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p3">
            <a:extLst>
              <a:ext uri="{FF2B5EF4-FFF2-40B4-BE49-F238E27FC236}">
                <a16:creationId xmlns:a16="http://schemas.microsoft.com/office/drawing/2014/main" id="{55E0E0B8-5BDE-947E-B34F-B60DAD56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18237" y="4580977"/>
            <a:ext cx="2393442" cy="7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D267F-BD9E-46B8-3C76-B7452CC09B5A}"/>
              </a:ext>
            </a:extLst>
          </p:cNvPr>
          <p:cNvSpPr txBox="1"/>
          <p:nvPr/>
        </p:nvSpPr>
        <p:spPr>
          <a:xfrm>
            <a:off x="9588511" y="390569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Chain rule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9EA8-F1D4-6C5E-25DE-7CA356FE70DA}"/>
              </a:ext>
            </a:extLst>
          </p:cNvPr>
          <p:cNvSpPr txBox="1"/>
          <p:nvPr/>
        </p:nvSpPr>
        <p:spPr>
          <a:xfrm>
            <a:off x="9730115" y="5474524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For bigram</a:t>
            </a:r>
          </a:p>
        </p:txBody>
      </p:sp>
    </p:spTree>
    <p:extLst>
      <p:ext uri="{BB962C8B-B14F-4D97-AF65-F5344CB8AC3E}">
        <p14:creationId xmlns:p14="http://schemas.microsoft.com/office/powerpoint/2010/main" val="29625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higher the conditional probability of the word sequence, the lower the perplexity</a:t>
            </a:r>
          </a:p>
          <a:p>
            <a:r>
              <a:rPr lang="en-US" dirty="0"/>
              <a:t>Calculate perplexity of an sentence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4" descr="perp">
            <a:extLst>
              <a:ext uri="{FF2B5EF4-FFF2-40B4-BE49-F238E27FC236}">
                <a16:creationId xmlns:a16="http://schemas.microsoft.com/office/drawing/2014/main" id="{A4776E9E-5D86-4BC5-08E3-9FC674B5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583" y="4301673"/>
            <a:ext cx="3301093" cy="163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5ADE8-855A-CC08-BCF9-56B2A6827135}"/>
              </a:ext>
            </a:extLst>
          </p:cNvPr>
          <p:cNvSpPr txBox="1"/>
          <p:nvPr/>
        </p:nvSpPr>
        <p:spPr>
          <a:xfrm>
            <a:off x="6683605" y="4657266"/>
            <a:ext cx="537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Task of recognizing the digits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 sentence consist of random 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digit probability is P=1/10</a:t>
            </a:r>
          </a:p>
        </p:txBody>
      </p:sp>
    </p:spTree>
    <p:extLst>
      <p:ext uri="{BB962C8B-B14F-4D97-AF65-F5344CB8AC3E}">
        <p14:creationId xmlns:p14="http://schemas.microsoft.com/office/powerpoint/2010/main" val="42146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Corpus and Zeros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561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corpus refers to a large and structed set of machine readable texts </a:t>
            </a:r>
          </a:p>
          <a:p>
            <a:r>
              <a:rPr lang="en-US" dirty="0"/>
              <a:t>Corpus texts are collections from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Conversation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17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Shakespeare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works: 43</a:t>
            </a:r>
          </a:p>
          <a:p>
            <a:r>
              <a:rPr lang="en-US" dirty="0"/>
              <a:t>Words: 884,421</a:t>
            </a:r>
          </a:p>
          <a:p>
            <a:r>
              <a:rPr lang="en-US" dirty="0"/>
              <a:t>Unique word forms: 28,829,</a:t>
            </a:r>
          </a:p>
          <a:p>
            <a:r>
              <a:rPr lang="en-US" dirty="0"/>
              <a:t>Word occurring only once: 12,493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EB4E3-F7D3-F31C-6C36-7FB35602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33" y="2505456"/>
            <a:ext cx="6280267" cy="34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3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Corpus in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Training machine learning models</a:t>
            </a:r>
          </a:p>
          <a:p>
            <a:pPr lvl="1"/>
            <a:r>
              <a:rPr lang="en-US" dirty="0"/>
              <a:t>Sentiment analysis, speech recognition, machine translation</a:t>
            </a:r>
          </a:p>
          <a:p>
            <a:r>
              <a:rPr lang="en-US" dirty="0">
                <a:solidFill>
                  <a:srgbClr val="FFFF00"/>
                </a:solidFill>
              </a:rPr>
              <a:t>Language understanding</a:t>
            </a:r>
          </a:p>
          <a:p>
            <a:pPr lvl="1"/>
            <a:r>
              <a:rPr lang="en-US" dirty="0"/>
              <a:t>Grammer, vocabulary</a:t>
            </a:r>
          </a:p>
          <a:p>
            <a:r>
              <a:rPr lang="en-US" dirty="0">
                <a:solidFill>
                  <a:srgbClr val="FFFF00"/>
                </a:solidFill>
              </a:rPr>
              <a:t>Rule based system</a:t>
            </a:r>
          </a:p>
          <a:p>
            <a:pPr lvl="1"/>
            <a:r>
              <a:rPr lang="en-US" dirty="0"/>
              <a:t>Part-of-speech (POS) tagging, named entity recognition</a:t>
            </a:r>
          </a:p>
          <a:p>
            <a:r>
              <a:rPr lang="en-US" dirty="0">
                <a:solidFill>
                  <a:srgbClr val="FFFF00"/>
                </a:solidFill>
              </a:rPr>
              <a:t>Statistical analysis</a:t>
            </a:r>
          </a:p>
          <a:p>
            <a:pPr lvl="1"/>
            <a:r>
              <a:rPr lang="en-US" dirty="0"/>
              <a:t>Examine word frequency distribution, statistical features</a:t>
            </a:r>
          </a:p>
          <a:p>
            <a:r>
              <a:rPr lang="en-US" dirty="0">
                <a:solidFill>
                  <a:srgbClr val="FFFF00"/>
                </a:solidFill>
              </a:rPr>
              <a:t>Domain specific knowledge</a:t>
            </a:r>
          </a:p>
          <a:p>
            <a:pPr lvl="1"/>
            <a:r>
              <a:rPr lang="en-US" dirty="0"/>
              <a:t>Legal documents, medical documents, chatbots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75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question answering system, we need a training corpus of question answer</a:t>
            </a:r>
          </a:p>
          <a:p>
            <a:r>
              <a:rPr lang="en-US" dirty="0"/>
              <a:t>To build translating legal documents, we need a training corpus of legal documents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4348-B68C-AD15-72BE-BEA252566543}"/>
              </a:ext>
            </a:extLst>
          </p:cNvPr>
          <p:cNvSpPr txBox="1"/>
          <p:nvPr/>
        </p:nvSpPr>
        <p:spPr>
          <a:xfrm>
            <a:off x="2185853" y="5273775"/>
            <a:ext cx="660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N gram only works well for word prediction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if the test corpus look like the training corpus</a:t>
            </a:r>
          </a:p>
        </p:txBody>
      </p:sp>
    </p:spTree>
    <p:extLst>
      <p:ext uri="{BB962C8B-B14F-4D97-AF65-F5344CB8AC3E}">
        <p14:creationId xmlns:p14="http://schemas.microsoft.com/office/powerpoint/2010/main" val="549665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100226" cy="3599316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marL="457200" lvl="1" indent="0">
              <a:buNone/>
            </a:pPr>
            <a:r>
              <a:rPr lang="en-US" dirty="0"/>
              <a:t>… denied the allegations </a:t>
            </a:r>
          </a:p>
          <a:p>
            <a:pPr marL="457200" lvl="1" indent="0">
              <a:buNone/>
            </a:pPr>
            <a:r>
              <a:rPr lang="en-US" dirty="0"/>
              <a:t>… denied the reports </a:t>
            </a:r>
          </a:p>
          <a:p>
            <a:pPr marL="457200" lvl="1" indent="0">
              <a:buNone/>
            </a:pPr>
            <a:r>
              <a:rPr lang="en-US" dirty="0"/>
              <a:t>… denied the claims </a:t>
            </a:r>
          </a:p>
          <a:p>
            <a:pPr marL="457200" lvl="1" indent="0">
              <a:buNone/>
            </a:pPr>
            <a:r>
              <a:rPr lang="en-US" dirty="0"/>
              <a:t>… denied the request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P(“offer” | denied the) =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0D0451-BA57-E9E6-0B1A-03D5755DB961}"/>
              </a:ext>
            </a:extLst>
          </p:cNvPr>
          <p:cNvSpPr txBox="1">
            <a:spLocks/>
          </p:cNvSpPr>
          <p:nvPr/>
        </p:nvSpPr>
        <p:spPr>
          <a:xfrm>
            <a:off x="7411452" y="2336873"/>
            <a:ext cx="410022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set: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offer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load </a:t>
            </a:r>
          </a:p>
        </p:txBody>
      </p:sp>
    </p:spTree>
    <p:extLst>
      <p:ext uri="{BB962C8B-B14F-4D97-AF65-F5344CB8AC3E}">
        <p14:creationId xmlns:p14="http://schemas.microsoft.com/office/powerpoint/2010/main" val="2286607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041194" cy="3599316"/>
          </a:xfrm>
        </p:spPr>
        <p:txBody>
          <a:bodyPr>
            <a:normAutofit/>
          </a:bodyPr>
          <a:lstStyle/>
          <a:p>
            <a:r>
              <a:rPr lang="en-US" dirty="0"/>
              <a:t>Bigram with zero probability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Assign 0 probability to the test set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It is not possible to calculate perplexity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Divide by zero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48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041194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If we know the words</a:t>
            </a:r>
          </a:p>
          <a:p>
            <a:pPr lvl="1"/>
            <a:r>
              <a:rPr lang="en-US" dirty="0"/>
              <a:t>Vocabulary V is fixed</a:t>
            </a:r>
          </a:p>
          <a:p>
            <a:pPr lvl="1"/>
            <a:r>
              <a:rPr lang="en-US" dirty="0"/>
              <a:t>Closed vocabulary task</a:t>
            </a:r>
          </a:p>
          <a:p>
            <a:r>
              <a:rPr lang="en-US" dirty="0">
                <a:solidFill>
                  <a:srgbClr val="FFFF00"/>
                </a:solidFill>
              </a:rPr>
              <a:t>If we don’t know the word</a:t>
            </a:r>
          </a:p>
          <a:p>
            <a:pPr lvl="1"/>
            <a:r>
              <a:rPr lang="en-US" dirty="0"/>
              <a:t>Out of vocabulary = OOV words</a:t>
            </a:r>
          </a:p>
          <a:p>
            <a:pPr lvl="1"/>
            <a:r>
              <a:rPr lang="en-US" dirty="0"/>
              <a:t>Open vocabulary task</a:t>
            </a:r>
          </a:p>
          <a:p>
            <a:r>
              <a:rPr lang="en-US" dirty="0">
                <a:solidFill>
                  <a:srgbClr val="FFFF00"/>
                </a:solidFill>
              </a:rPr>
              <a:t>Create an unknown word token &lt;UNK&gt;</a:t>
            </a:r>
          </a:p>
          <a:p>
            <a:pPr lvl="1"/>
            <a:r>
              <a:rPr lang="en-US" dirty="0"/>
              <a:t>Create a fixed lexicon L of size V</a:t>
            </a:r>
          </a:p>
          <a:p>
            <a:pPr lvl="1"/>
            <a:r>
              <a:rPr lang="en-US" dirty="0"/>
              <a:t>In normalization phase, any word not in L changed to &lt;UNK&gt;</a:t>
            </a:r>
          </a:p>
          <a:p>
            <a:pPr lvl="1"/>
            <a:r>
              <a:rPr lang="en-US" dirty="0"/>
              <a:t>We train it’s probabilities like a normal word</a:t>
            </a:r>
          </a:p>
          <a:p>
            <a:pPr lvl="1"/>
            <a:r>
              <a:rPr lang="en-US" dirty="0"/>
              <a:t>At decoding time, use UNK probabilities for any word not in 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87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7F8BC-B960-EBCC-97B2-4FEB3A7E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F3A5-4C13-D600-D0E8-711FEA85E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Smoothing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F6270-F902-F171-BA9E-32527F91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0B98-259D-EE7D-6100-C921E325DF9D}"/>
              </a:ext>
            </a:extLst>
          </p:cNvPr>
          <p:cNvSpPr txBox="1"/>
          <p:nvPr/>
        </p:nvSpPr>
        <p:spPr>
          <a:xfrm>
            <a:off x="7685202" y="6395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9763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8C09-7878-5E0C-6127-79170D54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in language models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49EA7-903B-EC10-0671-19273B3DDCD4}"/>
              </a:ext>
            </a:extLst>
          </p:cNvPr>
          <p:cNvSpPr txBox="1">
            <a:spLocks/>
          </p:cNvSpPr>
          <p:nvPr/>
        </p:nvSpPr>
        <p:spPr>
          <a:xfrm>
            <a:off x="5461853" y="3216634"/>
            <a:ext cx="1268297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Context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184151-2242-B1EA-3E95-17323F4C8D7D}"/>
              </a:ext>
            </a:extLst>
          </p:cNvPr>
          <p:cNvSpPr txBox="1">
            <a:spLocks/>
          </p:cNvSpPr>
          <p:nvPr/>
        </p:nvSpPr>
        <p:spPr>
          <a:xfrm>
            <a:off x="2162549" y="5912845"/>
            <a:ext cx="867418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Train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39ACC7E-D44E-EBFB-F564-4CA5B7C6F9ED}"/>
              </a:ext>
            </a:extLst>
          </p:cNvPr>
          <p:cNvSpPr txBox="1">
            <a:spLocks/>
          </p:cNvSpPr>
          <p:nvPr/>
        </p:nvSpPr>
        <p:spPr>
          <a:xfrm>
            <a:off x="10096941" y="5882979"/>
            <a:ext cx="739434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FCFE7-72AC-C33A-E84E-95E3FBDF516D}"/>
              </a:ext>
            </a:extLst>
          </p:cNvPr>
          <p:cNvSpPr/>
          <p:nvPr/>
        </p:nvSpPr>
        <p:spPr>
          <a:xfrm>
            <a:off x="750509" y="4852063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Cox’s Bazar, Sylhet, Saint martin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CA22B-481F-6212-371D-F8B63DEA7FBA}"/>
              </a:ext>
            </a:extLst>
          </p:cNvPr>
          <p:cNvSpPr/>
          <p:nvPr/>
        </p:nvSpPr>
        <p:spPr>
          <a:xfrm>
            <a:off x="9386560" y="4965186"/>
            <a:ext cx="2036189" cy="6693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8CCEF-EC52-FF8F-82B8-97E653835E51}"/>
              </a:ext>
            </a:extLst>
          </p:cNvPr>
          <p:cNvSpPr/>
          <p:nvPr/>
        </p:nvSpPr>
        <p:spPr>
          <a:xfrm>
            <a:off x="3346515" y="2404238"/>
            <a:ext cx="5222450" cy="6693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Book:</a:t>
            </a:r>
            <a:r>
              <a:rPr lang="en-US" dirty="0">
                <a:solidFill>
                  <a:srgbClr val="FFFF00"/>
                </a:solidFill>
              </a:rPr>
              <a:t> H</a:t>
            </a:r>
            <a:r>
              <a:rPr lang="en-US" sz="1800" dirty="0">
                <a:solidFill>
                  <a:srgbClr val="FFFF00"/>
                </a:solidFill>
              </a:rPr>
              <a:t>istorical place of Bangladesh </a:t>
            </a:r>
          </a:p>
        </p:txBody>
      </p:sp>
    </p:spTree>
    <p:extLst>
      <p:ext uri="{BB962C8B-B14F-4D97-AF65-F5344CB8AC3E}">
        <p14:creationId xmlns:p14="http://schemas.microsoft.com/office/powerpoint/2010/main" val="522093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65730-FCF4-F856-6E26-F24498D2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3905-DDDE-67EC-8C5D-F2DA280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0392-2FF9-9B76-2D37-043DE920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100226" cy="3599316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marL="457200" lvl="1" indent="0">
              <a:buNone/>
            </a:pPr>
            <a:r>
              <a:rPr lang="en-US" dirty="0"/>
              <a:t>… denied the allegations </a:t>
            </a:r>
          </a:p>
          <a:p>
            <a:pPr marL="457200" lvl="1" indent="0">
              <a:buNone/>
            </a:pPr>
            <a:r>
              <a:rPr lang="en-US" dirty="0"/>
              <a:t>… denied the reports </a:t>
            </a:r>
          </a:p>
          <a:p>
            <a:pPr marL="457200" lvl="1" indent="0">
              <a:buNone/>
            </a:pPr>
            <a:r>
              <a:rPr lang="en-US" dirty="0"/>
              <a:t>… denied the claims </a:t>
            </a:r>
          </a:p>
          <a:p>
            <a:pPr marL="457200" lvl="1" indent="0">
              <a:buNone/>
            </a:pPr>
            <a:r>
              <a:rPr lang="en-US" dirty="0"/>
              <a:t>… denied the request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P(“offer” | denied the) =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7ED68B-AEFC-290D-4F61-A7E216C4AC46}"/>
              </a:ext>
            </a:extLst>
          </p:cNvPr>
          <p:cNvSpPr txBox="1">
            <a:spLocks/>
          </p:cNvSpPr>
          <p:nvPr/>
        </p:nvSpPr>
        <p:spPr>
          <a:xfrm>
            <a:off x="7411452" y="2336873"/>
            <a:ext cx="410022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set: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offer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load </a:t>
            </a:r>
          </a:p>
        </p:txBody>
      </p:sp>
    </p:spTree>
    <p:extLst>
      <p:ext uri="{BB962C8B-B14F-4D97-AF65-F5344CB8AC3E}">
        <p14:creationId xmlns:p14="http://schemas.microsoft.com/office/powerpoint/2010/main" val="16015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59D3-D086-6C06-A454-D1F08005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in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5ACA-6E89-F593-3496-F58CF6BF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a language model from not to assign zero probability to the unseen events </a:t>
            </a:r>
          </a:p>
          <a:p>
            <a:r>
              <a:rPr lang="en-US" dirty="0"/>
              <a:t>Way to do smoothing</a:t>
            </a:r>
          </a:p>
          <a:p>
            <a:pPr lvl="1"/>
            <a:r>
              <a:rPr lang="en-US" dirty="0"/>
              <a:t>Add-1 smoothing </a:t>
            </a:r>
          </a:p>
          <a:p>
            <a:pPr lvl="1"/>
            <a:r>
              <a:rPr lang="en-US" dirty="0"/>
              <a:t>Add-k smoothing</a:t>
            </a:r>
          </a:p>
          <a:p>
            <a:pPr lvl="1"/>
            <a:r>
              <a:rPr lang="en-US" dirty="0"/>
              <a:t>Stupid backoff</a:t>
            </a:r>
          </a:p>
          <a:p>
            <a:pPr lvl="1"/>
            <a:r>
              <a:rPr lang="en-US" dirty="0" err="1"/>
              <a:t>Kneser</a:t>
            </a:r>
            <a:r>
              <a:rPr lang="en-US" dirty="0"/>
              <a:t>-Ney smoothing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672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BDCEA-69F4-61B0-F8ED-79AF357D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4553-481D-C5FA-DF08-53BF77C2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0468-2E9B-1DE6-2F08-3F65F1B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as Add-1 estimation</a:t>
            </a:r>
          </a:p>
          <a:p>
            <a:pPr lvl="1"/>
            <a:r>
              <a:rPr lang="en-US" dirty="0"/>
              <a:t>Probability can not be zero</a:t>
            </a:r>
          </a:p>
          <a:p>
            <a:pPr lvl="1"/>
            <a:r>
              <a:rPr lang="en-US" dirty="0"/>
              <a:t>Just add one to all the counts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040AA5F-70A5-AF63-A053-4FB60FD8D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41153"/>
              </p:ext>
            </p:extLst>
          </p:nvPr>
        </p:nvGraphicFramePr>
        <p:xfrm>
          <a:off x="872826" y="4354822"/>
          <a:ext cx="37211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99840" imgH="420480" progId="Equation.3">
                  <p:embed/>
                </p:oleObj>
              </mc:Choice>
              <mc:Fallback>
                <p:oleObj name="Equation" r:id="rId2" imgW="1599840" imgH="42048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26" y="4354822"/>
                        <a:ext cx="37211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D55E9F-3763-A55C-D8E1-63FE72B43BE8}"/>
              </a:ext>
            </a:extLst>
          </p:cNvPr>
          <p:cNvSpPr/>
          <p:nvPr/>
        </p:nvSpPr>
        <p:spPr>
          <a:xfrm>
            <a:off x="1113458" y="5601537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MLE estimation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0B892-576A-FB0D-0367-24D913412BE3}"/>
              </a:ext>
            </a:extLst>
          </p:cNvPr>
          <p:cNvSpPr/>
          <p:nvPr/>
        </p:nvSpPr>
        <p:spPr>
          <a:xfrm>
            <a:off x="7242948" y="5626403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Add-1 estimation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D34D922-AC09-6C0A-6B06-D6433194B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362028"/>
              </p:ext>
            </p:extLst>
          </p:nvPr>
        </p:nvGraphicFramePr>
        <p:xfrm>
          <a:off x="6892097" y="4184896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97" y="4184896"/>
                        <a:ext cx="42497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529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B904-5693-DD7A-A7B1-D9DE6979C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B3F5-BE68-259A-F44C-A77FBDD3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2834-EF03-498F-06A5-8211F9CB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context</a:t>
            </a:r>
          </a:p>
          <a:p>
            <a:pPr lvl="1"/>
            <a:r>
              <a:rPr lang="en-US" dirty="0"/>
              <a:t>|V| = 5000</a:t>
            </a:r>
          </a:p>
          <a:p>
            <a:pPr lvl="1"/>
            <a:r>
              <a:rPr lang="en-US" dirty="0"/>
              <a:t>Bigram “w1 w2” occurs 10 times</a:t>
            </a:r>
          </a:p>
          <a:p>
            <a:pPr lvl="1"/>
            <a:r>
              <a:rPr lang="en-US" dirty="0"/>
              <a:t>Bigram “w1 w2 w3” occurs 9 times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C9ACF91-0FF7-3797-2C21-A4D1AB5D2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71840"/>
              </p:ext>
            </p:extLst>
          </p:nvPr>
        </p:nvGraphicFramePr>
        <p:xfrm>
          <a:off x="872826" y="4066066"/>
          <a:ext cx="37211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99840" imgH="420480" progId="Equation.3">
                  <p:embed/>
                </p:oleObj>
              </mc:Choice>
              <mc:Fallback>
                <p:oleObj name="Equation" r:id="rId2" imgW="1599840" imgH="42048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040AA5F-70A5-AF63-A053-4FB60FD8D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26" y="4066066"/>
                        <a:ext cx="37211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A83132-10E0-A3D8-81FB-1EA3B078C69B}"/>
              </a:ext>
            </a:extLst>
          </p:cNvPr>
          <p:cNvSpPr/>
          <p:nvPr/>
        </p:nvSpPr>
        <p:spPr>
          <a:xfrm>
            <a:off x="969080" y="5216529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P</a:t>
            </a:r>
            <a:r>
              <a:rPr lang="en-US" sz="1050" dirty="0"/>
              <a:t>MLE </a:t>
            </a:r>
            <a:r>
              <a:rPr lang="en-US" dirty="0"/>
              <a:t>(w3 | w1, w2) = 9 /10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85DE4-8FB1-6470-718D-502E35FC17D0}"/>
              </a:ext>
            </a:extLst>
          </p:cNvPr>
          <p:cNvSpPr/>
          <p:nvPr/>
        </p:nvSpPr>
        <p:spPr>
          <a:xfrm>
            <a:off x="6716791" y="5241395"/>
            <a:ext cx="4826971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P</a:t>
            </a:r>
            <a:r>
              <a:rPr lang="en-US" sz="1050" dirty="0"/>
              <a:t>Add-1 </a:t>
            </a:r>
            <a:r>
              <a:rPr lang="en-US" dirty="0"/>
              <a:t>(w3 | w1, w2 ) = (9+1)/(10+5000)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E994CCD-47F2-B6D1-CC40-428454D9D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13972"/>
              </p:ext>
            </p:extLst>
          </p:nvPr>
        </p:nvGraphicFramePr>
        <p:xfrm>
          <a:off x="6892097" y="3992392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D34D922-AC09-6C0A-6B06-D6433194B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97" y="3992392"/>
                        <a:ext cx="42497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6F66CF5-A31E-04C2-90B7-DB477C58090B}"/>
              </a:ext>
            </a:extLst>
          </p:cNvPr>
          <p:cNvSpPr txBox="1">
            <a:spLocks/>
          </p:cNvSpPr>
          <p:nvPr/>
        </p:nvSpPr>
        <p:spPr>
          <a:xfrm>
            <a:off x="1076841" y="6233437"/>
            <a:ext cx="10418237" cy="4247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Laplace smoothing problem: Give too much probability to unseen n-grams</a:t>
            </a:r>
          </a:p>
        </p:txBody>
      </p:sp>
    </p:spTree>
    <p:extLst>
      <p:ext uri="{BB962C8B-B14F-4D97-AF65-F5344CB8AC3E}">
        <p14:creationId xmlns:p14="http://schemas.microsoft.com/office/powerpoint/2010/main" val="24402811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CAB1F-35B7-1AE8-7D82-BB8B701E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868-3F12-8BE2-151E-B2580B07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Add-k smoothing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BC3DA-B40C-85A5-69C1-01B69E6B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74E21-2EAB-7C4D-C2C6-42EB0B664A3D}"/>
              </a:ext>
            </a:extLst>
          </p:cNvPr>
          <p:cNvSpPr txBox="1"/>
          <p:nvPr/>
        </p:nvSpPr>
        <p:spPr>
          <a:xfrm>
            <a:off x="7685202" y="63952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7165052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788-F85B-69FD-DE68-D0C7705A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228-284E-2D4C-BD2C-D8C3340A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469F-CF34-C295-38D0-EB1DBB14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as Add-1 estimation</a:t>
            </a:r>
          </a:p>
          <a:p>
            <a:pPr lvl="1"/>
            <a:r>
              <a:rPr lang="en-US" dirty="0"/>
              <a:t>Probability can not be zero</a:t>
            </a:r>
          </a:p>
          <a:p>
            <a:pPr lvl="1"/>
            <a:r>
              <a:rPr lang="en-US" dirty="0"/>
              <a:t>Just add one to all the counts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E09A90C-89F3-5886-5B19-B2FD3DD81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826" y="4354822"/>
          <a:ext cx="37211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99840" imgH="420480" progId="Equation.3">
                  <p:embed/>
                </p:oleObj>
              </mc:Choice>
              <mc:Fallback>
                <p:oleObj name="Equation" r:id="rId2" imgW="1599840" imgH="42048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040AA5F-70A5-AF63-A053-4FB60FD8D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26" y="4354822"/>
                        <a:ext cx="37211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40BEE93-58C0-4AF4-7B8E-F0CBA48FD6FA}"/>
              </a:ext>
            </a:extLst>
          </p:cNvPr>
          <p:cNvSpPr/>
          <p:nvPr/>
        </p:nvSpPr>
        <p:spPr>
          <a:xfrm>
            <a:off x="1113458" y="5601537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MLE estimation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1561A-A334-E7DC-B55A-BE32855CF749}"/>
              </a:ext>
            </a:extLst>
          </p:cNvPr>
          <p:cNvSpPr/>
          <p:nvPr/>
        </p:nvSpPr>
        <p:spPr>
          <a:xfrm>
            <a:off x="7242948" y="5626403"/>
            <a:ext cx="3691497" cy="6693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 algn="ctr">
              <a:buNone/>
            </a:pPr>
            <a:r>
              <a:rPr lang="en-US" dirty="0"/>
              <a:t>Add-1 estimation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1D1C765-130F-D18E-5640-EC343B49B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2097" y="4184896"/>
          <a:ext cx="42497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D34D922-AC09-6C0A-6B06-D6433194B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97" y="4184896"/>
                        <a:ext cx="4249738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51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03AB65-794B-42CF-A47D-8673A895200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2853</TotalTime>
  <Words>3425</Words>
  <Application>Microsoft Office PowerPoint</Application>
  <PresentationFormat>Widescreen</PresentationFormat>
  <Paragraphs>728</Paragraphs>
  <Slides>74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Courier</vt:lpstr>
      <vt:lpstr>Google Sans</vt:lpstr>
      <vt:lpstr>Times New Roman</vt:lpstr>
      <vt:lpstr>Trebuchet MS</vt:lpstr>
      <vt:lpstr>Wingdings</vt:lpstr>
      <vt:lpstr>Berlin</vt:lpstr>
      <vt:lpstr>Equation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  <vt:lpstr>Text Classification Assign a label or class into a text</vt:lpstr>
      <vt:lpstr>Text Classification in NLP</vt:lpstr>
      <vt:lpstr>Text Classification in NLP</vt:lpstr>
      <vt:lpstr>Language Models: N-gram Calculate the probability of a word or sentence</vt:lpstr>
      <vt:lpstr>Language Model in NLP</vt:lpstr>
      <vt:lpstr>Language Model in NLP</vt:lpstr>
      <vt:lpstr>Language Model Applications</vt:lpstr>
      <vt:lpstr>Probabilistic Language Models Calculate the probability of a word or sentence</vt:lpstr>
      <vt:lpstr>Probability of sentence</vt:lpstr>
      <vt:lpstr>Probability of sentence or word</vt:lpstr>
      <vt:lpstr>Chain Rule of Probability</vt:lpstr>
      <vt:lpstr>Chain Rule of Probability</vt:lpstr>
      <vt:lpstr>Chain Rule of Probability</vt:lpstr>
      <vt:lpstr>Markov Assumption</vt:lpstr>
      <vt:lpstr>Bigram Models Condition on previous word</vt:lpstr>
      <vt:lpstr>Bigram Models</vt:lpstr>
      <vt:lpstr>Estimated Bigram Probabilities</vt:lpstr>
      <vt:lpstr>Estimated Bigram Probabilities</vt:lpstr>
      <vt:lpstr>N Gram</vt:lpstr>
      <vt:lpstr>Google N Gram</vt:lpstr>
      <vt:lpstr>Perplexity Evaluation Language Models</vt:lpstr>
      <vt:lpstr>Perplexity</vt:lpstr>
      <vt:lpstr>Perplexity</vt:lpstr>
      <vt:lpstr>Corpus and Zeros Language Models</vt:lpstr>
      <vt:lpstr>Corpus</vt:lpstr>
      <vt:lpstr>Shakespeare Corpus</vt:lpstr>
      <vt:lpstr>Why Do We Need Corpus in NLP?</vt:lpstr>
      <vt:lpstr>Training corpus</vt:lpstr>
      <vt:lpstr>Zeros</vt:lpstr>
      <vt:lpstr>Zero probability bigrams</vt:lpstr>
      <vt:lpstr>Unknown Words</vt:lpstr>
      <vt:lpstr>Smoothing Language Models</vt:lpstr>
      <vt:lpstr>Smoothing in language models</vt:lpstr>
      <vt:lpstr>Zeros</vt:lpstr>
      <vt:lpstr>Smoothing in language models</vt:lpstr>
      <vt:lpstr>Laplace smoothing</vt:lpstr>
      <vt:lpstr>Laplace smoothing: Example</vt:lpstr>
      <vt:lpstr>Add-k smoothing Language Models</vt:lpstr>
      <vt:lpstr>Laplace smoothing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 Ahmed</cp:lastModifiedBy>
  <cp:revision>166</cp:revision>
  <dcterms:created xsi:type="dcterms:W3CDTF">2021-09-30T04:56:35Z</dcterms:created>
  <dcterms:modified xsi:type="dcterms:W3CDTF">2024-03-06T18:40:34Z</dcterms:modified>
</cp:coreProperties>
</file>