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73" r:id="rId18"/>
    <p:sldId id="268" r:id="rId19"/>
    <p:sldId id="274" r:id="rId20"/>
    <p:sldId id="280" r:id="rId21"/>
    <p:sldId id="281" r:id="rId22"/>
    <p:sldId id="282" r:id="rId23"/>
    <p:sldId id="279" r:id="rId24"/>
    <p:sldId id="285" r:id="rId25"/>
    <p:sldId id="286" r:id="rId26"/>
    <p:sldId id="287" r:id="rId27"/>
    <p:sldId id="290" r:id="rId28"/>
    <p:sldId id="288" r:id="rId29"/>
    <p:sldId id="289" r:id="rId30"/>
    <p:sldId id="291" r:id="rId31"/>
    <p:sldId id="284" r:id="rId32"/>
    <p:sldId id="278" r:id="rId33"/>
    <p:sldId id="277" r:id="rId34"/>
    <p:sldId id="276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D9802-0A85-4765-BF39-BA9BC36B4F1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78A92-9FB4-49BB-8807-D41DD329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1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78A92-9FB4-49BB-8807-D41DD3297B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6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97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00FF-A981-4B9F-BC27-EEE0445CCC0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A500-923B-4793-B5C5-BA5726A7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9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and Speech Processing</a:t>
            </a:r>
          </a:p>
        </p:txBody>
      </p:sp>
    </p:spTree>
    <p:extLst>
      <p:ext uri="{BB962C8B-B14F-4D97-AF65-F5344CB8AC3E}">
        <p14:creationId xmlns:p14="http://schemas.microsoft.com/office/powerpoint/2010/main" val="22007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 way of converting text into standard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9426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6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pPr lvl="1"/>
            <a:r>
              <a:rPr lang="en-US" sz="2800" dirty="0"/>
              <a:t>Input: Bangladesh is beautiful</a:t>
            </a:r>
          </a:p>
          <a:p>
            <a:pPr lvl="1"/>
            <a:r>
              <a:rPr lang="en-US" sz="2800" dirty="0"/>
              <a:t>Output: [Bangladesh, is, beautiful]</a:t>
            </a:r>
          </a:p>
          <a:p>
            <a:r>
              <a:rPr lang="en-US" sz="2800" dirty="0"/>
              <a:t>Lemmatization: Finding the same root </a:t>
            </a:r>
          </a:p>
          <a:p>
            <a:pPr lvl="1"/>
            <a:r>
              <a:rPr lang="en-US" sz="2800" dirty="0"/>
              <a:t>Input : [Sings, Sung, Sang], [Connection, Connected, Connecting]</a:t>
            </a:r>
          </a:p>
          <a:p>
            <a:pPr lvl="1"/>
            <a:r>
              <a:rPr lang="en-US" sz="2800" dirty="0"/>
              <a:t>Output : [Sing], [Connect] 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Text Normalization: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171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Stemming: Porter Stemmer </a:t>
            </a:r>
          </a:p>
          <a:p>
            <a:pPr lvl="1"/>
            <a:r>
              <a:rPr lang="en-US" sz="2800" dirty="0"/>
              <a:t>Rules 1: </a:t>
            </a:r>
            <a:r>
              <a:rPr lang="en-US" sz="2800" dirty="0" err="1"/>
              <a:t>ational</a:t>
            </a:r>
            <a:r>
              <a:rPr lang="en-US" sz="2800" dirty="0"/>
              <a:t> -&gt;ate, </a:t>
            </a:r>
            <a:r>
              <a:rPr lang="en-US" sz="2800" dirty="0" err="1"/>
              <a:t>ator</a:t>
            </a:r>
            <a:r>
              <a:rPr lang="en-US" sz="2800" dirty="0"/>
              <a:t>-&gt; ate</a:t>
            </a:r>
          </a:p>
          <a:p>
            <a:pPr lvl="1"/>
            <a:r>
              <a:rPr lang="en-US" sz="2800" dirty="0"/>
              <a:t>Example 1: Rel</a:t>
            </a:r>
            <a:r>
              <a:rPr lang="en-US" sz="2800" dirty="0">
                <a:solidFill>
                  <a:srgbClr val="FFFF00"/>
                </a:solidFill>
              </a:rPr>
              <a:t>ational </a:t>
            </a:r>
            <a:r>
              <a:rPr lang="en-US" sz="2800" dirty="0"/>
              <a:t>-&gt; Rel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  <a:r>
              <a:rPr lang="en-US" sz="2800" dirty="0"/>
              <a:t>, oper</a:t>
            </a:r>
            <a:r>
              <a:rPr lang="en-US" sz="2800" dirty="0">
                <a:solidFill>
                  <a:srgbClr val="FFFF00"/>
                </a:solidFill>
              </a:rPr>
              <a:t>ator</a:t>
            </a:r>
            <a:r>
              <a:rPr lang="en-US" sz="2800" dirty="0"/>
              <a:t>-&gt;oper</a:t>
            </a:r>
            <a:r>
              <a:rPr lang="en-US" sz="2800" dirty="0">
                <a:solidFill>
                  <a:srgbClr val="FFFF00"/>
                </a:solidFill>
              </a:rPr>
              <a:t>ate</a:t>
            </a:r>
          </a:p>
          <a:p>
            <a:pPr lvl="1"/>
            <a:r>
              <a:rPr lang="en-US" sz="2800" dirty="0"/>
              <a:t>Rules 2 : Ing -&gt; Null, s-&gt;Null </a:t>
            </a:r>
          </a:p>
          <a:p>
            <a:pPr lvl="1"/>
            <a:r>
              <a:rPr lang="en-US" sz="2800" dirty="0"/>
              <a:t>Output : Go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-&gt; Go, Walk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 -&gt; Walk, Cat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-&gt; Cat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Stemming Challenge: Need to handle some exceptional case</a:t>
            </a:r>
          </a:p>
          <a:p>
            <a:pPr lvl="1"/>
            <a:r>
              <a:rPr lang="en-US" sz="2800" dirty="0"/>
              <a:t>Input : K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not</a:t>
            </a:r>
            <a:r>
              <a:rPr lang="en-US" sz="2800" dirty="0">
                <a:solidFill>
                  <a:srgbClr val="FFFF00"/>
                </a:solidFill>
              </a:rPr>
              <a:t>ing</a:t>
            </a:r>
            <a:r>
              <a:rPr lang="en-US" sz="2800" dirty="0"/>
              <a:t>, New</a:t>
            </a:r>
            <a:r>
              <a:rPr lang="en-US" sz="2800" dirty="0">
                <a:solidFill>
                  <a:srgbClr val="FFFF00"/>
                </a:solidFill>
              </a:rPr>
              <a:t>s</a:t>
            </a:r>
          </a:p>
          <a:p>
            <a:pPr lvl="1"/>
            <a:r>
              <a:rPr lang="en-US" sz="2800" dirty="0"/>
              <a:t>Output : K,  </a:t>
            </a:r>
            <a:r>
              <a:rPr lang="en-US" sz="2800" dirty="0" err="1"/>
              <a:t>noth</a:t>
            </a:r>
            <a:r>
              <a:rPr lang="en-US" sz="2800" dirty="0"/>
              <a:t>, New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4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1185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  <a:br>
              <a:rPr lang="en-US" dirty="0"/>
            </a:b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4767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Folding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67863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Normalization: Case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All letter to lower case</a:t>
            </a:r>
          </a:p>
          <a:p>
            <a:r>
              <a:rPr lang="en-US" sz="3400" dirty="0"/>
              <a:t>Applications</a:t>
            </a:r>
          </a:p>
          <a:p>
            <a:pPr lvl="1"/>
            <a:r>
              <a:rPr lang="en-US" sz="3000" dirty="0"/>
              <a:t>Information extraction, sentiment analysis, machine translation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/>
              <a:t>Input  </a:t>
            </a:r>
          </a:p>
          <a:p>
            <a:pPr lvl="2"/>
            <a:r>
              <a:rPr lang="en-US" sz="2800" dirty="0"/>
              <a:t>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Output </a:t>
            </a:r>
          </a:p>
          <a:p>
            <a:pPr lvl="2"/>
            <a:r>
              <a:rPr lang="en-US" sz="2800" dirty="0"/>
              <a:t> [</a:t>
            </a:r>
            <a:r>
              <a:rPr lang="en-US" sz="2800" dirty="0">
                <a:solidFill>
                  <a:srgbClr val="FFFF00"/>
                </a:solidFill>
              </a:rPr>
              <a:t>cat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FF00"/>
                </a:solidFill>
              </a:rPr>
              <a:t>i</a:t>
            </a:r>
            <a:r>
              <a:rPr lang="en-US" sz="2800" dirty="0"/>
              <a:t> have an </a:t>
            </a:r>
            <a:r>
              <a:rPr lang="en-US" sz="2800" dirty="0">
                <a:solidFill>
                  <a:srgbClr val="FFFF00"/>
                </a:solidFill>
              </a:rPr>
              <a:t>a</a:t>
            </a:r>
            <a:r>
              <a:rPr lang="en-US" sz="2800" dirty="0"/>
              <a:t>pple, 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eneral </a:t>
            </a:r>
            <a:r>
              <a:rPr lang="en-US" sz="2800" dirty="0">
                <a:solidFill>
                  <a:srgbClr val="FFFF00"/>
                </a:solidFill>
              </a:rPr>
              <a:t>m</a:t>
            </a:r>
            <a:r>
              <a:rPr lang="en-US" sz="2800" dirty="0"/>
              <a:t>otors, </a:t>
            </a:r>
            <a:r>
              <a:rPr lang="en-US" sz="2800" dirty="0">
                <a:solidFill>
                  <a:srgbClr val="FFFF00"/>
                </a:solidFill>
              </a:rPr>
              <a:t>us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Minimum Edit Distance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35137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8ED-D19E-4EA6-B76E-900E7023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73D6-0DB8-4198-8EE5-0F153E0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NLP is field of computer science and artificial intelligence that concerned with computer linguistics and interaction between human and computer natural language.</a:t>
            </a:r>
          </a:p>
          <a:p>
            <a:r>
              <a:rPr lang="en-US" dirty="0"/>
              <a:t>Application </a:t>
            </a:r>
          </a:p>
          <a:p>
            <a:pPr lvl="1"/>
            <a:r>
              <a:rPr lang="en-US" dirty="0"/>
              <a:t>Text processing and analysis</a:t>
            </a:r>
          </a:p>
          <a:p>
            <a:pPr lvl="1"/>
            <a:r>
              <a:rPr lang="en-US" dirty="0"/>
              <a:t>Text to speech, speech to text, speech to speech  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Search engine</a:t>
            </a:r>
          </a:p>
          <a:p>
            <a:pPr lvl="1"/>
            <a:r>
              <a:rPr lang="en-US" dirty="0"/>
              <a:t>Sentiment analysis and opinion mining</a:t>
            </a:r>
          </a:p>
          <a:p>
            <a:pPr lvl="1"/>
            <a:r>
              <a:rPr lang="en-US" dirty="0"/>
              <a:t>Advanced text editor and IDE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Spam and fraud detection  </a:t>
            </a:r>
          </a:p>
        </p:txBody>
      </p:sp>
    </p:spTree>
    <p:extLst>
      <p:ext uri="{BB962C8B-B14F-4D97-AF65-F5344CB8AC3E}">
        <p14:creationId xmlns:p14="http://schemas.microsoft.com/office/powerpoint/2010/main" val="50108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Spell correction</a:t>
            </a:r>
          </a:p>
          <a:p>
            <a:endParaRPr lang="en-US" sz="3400" dirty="0"/>
          </a:p>
          <a:p>
            <a:pPr lvl="1"/>
            <a:r>
              <a:rPr lang="en-US" sz="3000" dirty="0"/>
              <a:t>Cornel</a:t>
            </a:r>
          </a:p>
          <a:p>
            <a:pPr lvl="1"/>
            <a:r>
              <a:rPr lang="en-US" sz="3000" dirty="0"/>
              <a:t>Kornel</a:t>
            </a:r>
          </a:p>
          <a:p>
            <a:pPr lvl="1"/>
            <a:r>
              <a:rPr lang="en-US" sz="3000" dirty="0" err="1"/>
              <a:t>Corrnel</a:t>
            </a:r>
            <a:endParaRPr lang="en-US" sz="3000" dirty="0"/>
          </a:p>
          <a:p>
            <a:pPr lvl="1"/>
            <a:r>
              <a:rPr lang="en-US" sz="3000" dirty="0" err="1">
                <a:solidFill>
                  <a:srgbClr val="FFFF00"/>
                </a:solidFill>
              </a:rPr>
              <a:t>Cononel</a:t>
            </a:r>
            <a:endParaRPr lang="en-US" sz="3000" dirty="0">
              <a:solidFill>
                <a:srgbClr val="FFFF00"/>
              </a:solidFill>
            </a:endParaRPr>
          </a:p>
          <a:p>
            <a:pPr lvl="1"/>
            <a:endParaRPr lang="en-US" sz="2800" dirty="0"/>
          </a:p>
          <a:p>
            <a:r>
              <a:rPr lang="en-US" sz="2800" dirty="0"/>
              <a:t>Bioinformatics</a:t>
            </a:r>
          </a:p>
          <a:p>
            <a:endParaRPr lang="en-US" sz="2800" dirty="0"/>
          </a:p>
          <a:p>
            <a:pPr lvl="1"/>
            <a:r>
              <a:rPr lang="en-US" sz="2800" dirty="0"/>
              <a:t>sample 1: [A,T,</a:t>
            </a:r>
            <a:r>
              <a:rPr lang="en-US" sz="2800" dirty="0">
                <a:solidFill>
                  <a:srgbClr val="FFFF00"/>
                </a:solidFill>
              </a:rPr>
              <a:t>G</a:t>
            </a:r>
            <a:r>
              <a:rPr lang="en-US" sz="2800" dirty="0"/>
              <a:t>,G,C]</a:t>
            </a:r>
          </a:p>
          <a:p>
            <a:pPr lvl="1"/>
            <a:r>
              <a:rPr lang="en-US" sz="2800" dirty="0"/>
              <a:t>sample 2: [A,T,</a:t>
            </a:r>
            <a:r>
              <a:rPr lang="en-US" sz="2800" dirty="0">
                <a:solidFill>
                  <a:srgbClr val="FFFF00"/>
                </a:solidFill>
              </a:rPr>
              <a:t>C</a:t>
            </a:r>
            <a:r>
              <a:rPr lang="en-US" sz="2800" dirty="0"/>
              <a:t>,G,C]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286273" y="3611284"/>
            <a:ext cx="401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286273" y="2900235"/>
            <a:ext cx="401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1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92500" lnSpcReduction="20000"/>
          </a:bodyPr>
          <a:lstStyle/>
          <a:p>
            <a:r>
              <a:rPr lang="en-US" sz="3400" dirty="0"/>
              <a:t>The minimum number of editing operations need to be transform one string to another</a:t>
            </a:r>
          </a:p>
          <a:p>
            <a:endParaRPr lang="en-US" sz="3400" dirty="0"/>
          </a:p>
          <a:p>
            <a:pPr lvl="1"/>
            <a:r>
              <a:rPr lang="en-US" sz="3000" dirty="0"/>
              <a:t>INTENTION</a:t>
            </a:r>
          </a:p>
          <a:p>
            <a:pPr lvl="1"/>
            <a:r>
              <a:rPr lang="en-US" sz="3000" dirty="0"/>
              <a:t>EXECUTION</a:t>
            </a:r>
          </a:p>
          <a:p>
            <a:pPr lvl="1"/>
            <a:endParaRPr lang="en-US" sz="2800" dirty="0"/>
          </a:p>
          <a:p>
            <a:r>
              <a:rPr lang="en-US" sz="2800" dirty="0"/>
              <a:t>Editing operation</a:t>
            </a:r>
          </a:p>
          <a:p>
            <a:pPr lvl="1"/>
            <a:r>
              <a:rPr lang="en-US" sz="2800" dirty="0"/>
              <a:t>Insertion, I</a:t>
            </a:r>
          </a:p>
          <a:p>
            <a:pPr lvl="1"/>
            <a:r>
              <a:rPr lang="en-US" sz="2800" dirty="0"/>
              <a:t>Deletion, D</a:t>
            </a:r>
          </a:p>
          <a:p>
            <a:pPr lvl="1"/>
            <a:r>
              <a:rPr lang="en-US" sz="2800" dirty="0"/>
              <a:t>Substitution, S</a:t>
            </a:r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6096001" y="3925263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 N T E * N T  I O N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* E X E C U T I O N</a:t>
            </a: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D S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   I  S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9539925" y="2900235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E9586C-C5A2-3A19-607E-5502AA857760}"/>
              </a:ext>
            </a:extLst>
          </p:cNvPr>
          <p:cNvCxnSpPr>
            <a:cxnSpLocks/>
          </p:cNvCxnSpPr>
          <p:nvPr/>
        </p:nvCxnSpPr>
        <p:spPr>
          <a:xfrm>
            <a:off x="6212264" y="4402318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0B6A01-9DB8-6C04-7B71-2F68C8B290E9}"/>
              </a:ext>
            </a:extLst>
          </p:cNvPr>
          <p:cNvCxnSpPr>
            <a:cxnSpLocks/>
          </p:cNvCxnSpPr>
          <p:nvPr/>
        </p:nvCxnSpPr>
        <p:spPr>
          <a:xfrm>
            <a:off x="6477786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08CCA1-EF2B-9026-03CE-C3EF587E6241}"/>
              </a:ext>
            </a:extLst>
          </p:cNvPr>
          <p:cNvCxnSpPr>
            <a:cxnSpLocks/>
          </p:cNvCxnSpPr>
          <p:nvPr/>
        </p:nvCxnSpPr>
        <p:spPr>
          <a:xfrm>
            <a:off x="677158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EC8901-C2C1-122F-92EC-0449DAB85825}"/>
              </a:ext>
            </a:extLst>
          </p:cNvPr>
          <p:cNvCxnSpPr>
            <a:cxnSpLocks/>
          </p:cNvCxnSpPr>
          <p:nvPr/>
        </p:nvCxnSpPr>
        <p:spPr>
          <a:xfrm>
            <a:off x="7054392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36A31-143E-E0F7-2BA6-6826CD1C432E}"/>
              </a:ext>
            </a:extLst>
          </p:cNvPr>
          <p:cNvCxnSpPr>
            <a:cxnSpLocks/>
          </p:cNvCxnSpPr>
          <p:nvPr/>
        </p:nvCxnSpPr>
        <p:spPr>
          <a:xfrm>
            <a:off x="7318343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5E38E-EF84-F449-F59F-83588E667F96}"/>
              </a:ext>
            </a:extLst>
          </p:cNvPr>
          <p:cNvCxnSpPr>
            <a:cxnSpLocks/>
          </p:cNvCxnSpPr>
          <p:nvPr/>
        </p:nvCxnSpPr>
        <p:spPr>
          <a:xfrm>
            <a:off x="7591721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300A7-F405-0D28-43A3-7D23D6248804}"/>
              </a:ext>
            </a:extLst>
          </p:cNvPr>
          <p:cNvCxnSpPr>
            <a:cxnSpLocks/>
          </p:cNvCxnSpPr>
          <p:nvPr/>
        </p:nvCxnSpPr>
        <p:spPr>
          <a:xfrm>
            <a:off x="7874524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810C26-04A3-C679-2EB2-034C8AED4596}"/>
              </a:ext>
            </a:extLst>
          </p:cNvPr>
          <p:cNvCxnSpPr>
            <a:cxnSpLocks/>
          </p:cNvCxnSpPr>
          <p:nvPr/>
        </p:nvCxnSpPr>
        <p:spPr>
          <a:xfrm>
            <a:off x="8185608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25C33F-DA5A-8DAF-2CF4-D06FF77AD904}"/>
              </a:ext>
            </a:extLst>
          </p:cNvPr>
          <p:cNvCxnSpPr>
            <a:cxnSpLocks/>
          </p:cNvCxnSpPr>
          <p:nvPr/>
        </p:nvCxnSpPr>
        <p:spPr>
          <a:xfrm>
            <a:off x="8421279" y="4402317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69BEF9-7997-7C9F-B2EC-9E3C7A34F53A}"/>
              </a:ext>
            </a:extLst>
          </p:cNvPr>
          <p:cNvCxnSpPr>
            <a:cxnSpLocks/>
          </p:cNvCxnSpPr>
          <p:nvPr/>
        </p:nvCxnSpPr>
        <p:spPr>
          <a:xfrm>
            <a:off x="8751217" y="442274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8801495" y="5873938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1+2+2+1+2=8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43374C-A576-D2AA-E9E3-AA1508B06135}"/>
              </a:ext>
            </a:extLst>
          </p:cNvPr>
          <p:cNvCxnSpPr>
            <a:cxnSpLocks/>
          </p:cNvCxnSpPr>
          <p:nvPr/>
        </p:nvCxnSpPr>
        <p:spPr>
          <a:xfrm>
            <a:off x="6238343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4752E4-1989-5D5A-DE3D-3310948D6FDC}"/>
              </a:ext>
            </a:extLst>
          </p:cNvPr>
          <p:cNvCxnSpPr>
            <a:cxnSpLocks/>
          </p:cNvCxnSpPr>
          <p:nvPr/>
        </p:nvCxnSpPr>
        <p:spPr>
          <a:xfrm>
            <a:off x="6485012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F6CE95-24FE-B2D5-77D5-8FDE3FEAB204}"/>
              </a:ext>
            </a:extLst>
          </p:cNvPr>
          <p:cNvCxnSpPr>
            <a:cxnSpLocks/>
          </p:cNvCxnSpPr>
          <p:nvPr/>
        </p:nvCxnSpPr>
        <p:spPr>
          <a:xfrm>
            <a:off x="6771588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8827B9-737A-8E20-0A76-265C96F319BD}"/>
              </a:ext>
            </a:extLst>
          </p:cNvPr>
          <p:cNvCxnSpPr>
            <a:cxnSpLocks/>
          </p:cNvCxnSpPr>
          <p:nvPr/>
        </p:nvCxnSpPr>
        <p:spPr>
          <a:xfrm>
            <a:off x="7334996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B8CC0-FAE0-B2BE-DF56-07C645E8BB5A}"/>
              </a:ext>
            </a:extLst>
          </p:cNvPr>
          <p:cNvCxnSpPr>
            <a:cxnSpLocks/>
          </p:cNvCxnSpPr>
          <p:nvPr/>
        </p:nvCxnSpPr>
        <p:spPr>
          <a:xfrm>
            <a:off x="7671217" y="5568686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Dynamic Programming for Minimum Edit Distance: 2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11740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sz="3400" dirty="0"/>
              <a:t>Ambiguity of minimum edit distance calculation</a:t>
            </a:r>
          </a:p>
          <a:p>
            <a:pPr lvl="1"/>
            <a:r>
              <a:rPr lang="en-US" sz="3000" dirty="0"/>
              <a:t>LEDA</a:t>
            </a:r>
          </a:p>
          <a:p>
            <a:pPr lvl="1"/>
            <a:r>
              <a:rPr lang="en-US" sz="3000" dirty="0"/>
              <a:t>DEAL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836E2-E2C4-19B1-9517-9E1AAC55AA74}"/>
              </a:ext>
            </a:extLst>
          </p:cNvPr>
          <p:cNvSpPr txBox="1"/>
          <p:nvPr/>
        </p:nvSpPr>
        <p:spPr>
          <a:xfrm>
            <a:off x="863425" y="4483992"/>
            <a:ext cx="2309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Operation 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D=1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S=2 (D+I)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8FEA-1DC0-7D24-FDFD-1EEDE055A089}"/>
              </a:ext>
            </a:extLst>
          </p:cNvPr>
          <p:cNvSpPr txBox="1"/>
          <p:nvPr/>
        </p:nvSpPr>
        <p:spPr>
          <a:xfrm>
            <a:off x="9116099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2+1+1=4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D2D7-66E3-218B-8CCD-D032DECF66D6}"/>
              </a:ext>
            </a:extLst>
          </p:cNvPr>
          <p:cNvSpPr txBox="1"/>
          <p:nvPr/>
        </p:nvSpPr>
        <p:spPr>
          <a:xfrm>
            <a:off x="5665665" y="3375997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FFFF00"/>
                </a:solidFill>
              </a:rPr>
              <a:t>S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F05B8-F9E1-A991-5E27-12CEE0ABEA94}"/>
              </a:ext>
            </a:extLst>
          </p:cNvPr>
          <p:cNvSpPr txBox="1"/>
          <p:nvPr/>
        </p:nvSpPr>
        <p:spPr>
          <a:xfrm>
            <a:off x="9180818" y="3394850"/>
            <a:ext cx="29537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 E D A *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 E * A L</a:t>
            </a:r>
            <a:endParaRPr lang="en-US" sz="2600" dirty="0">
              <a:solidFill>
                <a:srgbClr val="FFFF00"/>
              </a:solidFill>
            </a:endParaRPr>
          </a:p>
          <a:p>
            <a:endParaRPr lang="en-US" sz="2600" dirty="0">
              <a:solidFill>
                <a:srgbClr val="FFFF00"/>
              </a:solidFill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    D    I </a:t>
            </a:r>
          </a:p>
          <a:p>
            <a:endParaRPr lang="en-US" sz="26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C8DEA-8C6B-4C66-7490-51D60778C863}"/>
              </a:ext>
            </a:extLst>
          </p:cNvPr>
          <p:cNvCxnSpPr>
            <a:cxnSpLocks/>
          </p:cNvCxnSpPr>
          <p:nvPr/>
        </p:nvCxnSpPr>
        <p:spPr>
          <a:xfrm>
            <a:off x="9323920" y="3906055"/>
            <a:ext cx="0" cy="716437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2428B4-5F8B-51E3-D820-1281857BF1B3}"/>
              </a:ext>
            </a:extLst>
          </p:cNvPr>
          <p:cNvCxnSpPr>
            <a:cxnSpLocks/>
          </p:cNvCxnSpPr>
          <p:nvPr/>
        </p:nvCxnSpPr>
        <p:spPr>
          <a:xfrm>
            <a:off x="9589442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C6609-E1B7-FA8B-A6E4-55263D604BCD}"/>
              </a:ext>
            </a:extLst>
          </p:cNvPr>
          <p:cNvCxnSpPr>
            <a:cxnSpLocks/>
          </p:cNvCxnSpPr>
          <p:nvPr/>
        </p:nvCxnSpPr>
        <p:spPr>
          <a:xfrm>
            <a:off x="988324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B94159-AA97-8085-A484-ABA386130E49}"/>
              </a:ext>
            </a:extLst>
          </p:cNvPr>
          <p:cNvCxnSpPr>
            <a:cxnSpLocks/>
          </p:cNvCxnSpPr>
          <p:nvPr/>
        </p:nvCxnSpPr>
        <p:spPr>
          <a:xfrm>
            <a:off x="10166048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6CF6E-151F-EFF3-6D96-5B79F5413E48}"/>
              </a:ext>
            </a:extLst>
          </p:cNvPr>
          <p:cNvCxnSpPr>
            <a:cxnSpLocks/>
          </p:cNvCxnSpPr>
          <p:nvPr/>
        </p:nvCxnSpPr>
        <p:spPr>
          <a:xfrm>
            <a:off x="10429999" y="3862602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E13B81-9752-AE17-D377-B6C9A673D24C}"/>
              </a:ext>
            </a:extLst>
          </p:cNvPr>
          <p:cNvCxnSpPr>
            <a:cxnSpLocks/>
          </p:cNvCxnSpPr>
          <p:nvPr/>
        </p:nvCxnSpPr>
        <p:spPr>
          <a:xfrm>
            <a:off x="5823564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6B3D3-AFC8-AAD3-3BB7-7E0A6A5E971C}"/>
              </a:ext>
            </a:extLst>
          </p:cNvPr>
          <p:cNvCxnSpPr>
            <a:cxnSpLocks/>
          </p:cNvCxnSpPr>
          <p:nvPr/>
        </p:nvCxnSpPr>
        <p:spPr>
          <a:xfrm>
            <a:off x="6117366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BCC3CF-D4B3-1ADF-F30A-02107934C969}"/>
              </a:ext>
            </a:extLst>
          </p:cNvPr>
          <p:cNvCxnSpPr>
            <a:cxnSpLocks/>
          </p:cNvCxnSpPr>
          <p:nvPr/>
        </p:nvCxnSpPr>
        <p:spPr>
          <a:xfrm>
            <a:off x="6646839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10CF4F-76EB-4146-CDC0-49C08E1AE756}"/>
              </a:ext>
            </a:extLst>
          </p:cNvPr>
          <p:cNvCxnSpPr>
            <a:cxnSpLocks/>
          </p:cNvCxnSpPr>
          <p:nvPr/>
        </p:nvCxnSpPr>
        <p:spPr>
          <a:xfrm>
            <a:off x="6401741" y="3906054"/>
            <a:ext cx="0" cy="716438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C1B33A-3CCF-15B4-A29F-147B9F425686}"/>
              </a:ext>
            </a:extLst>
          </p:cNvPr>
          <p:cNvSpPr txBox="1"/>
          <p:nvPr/>
        </p:nvSpPr>
        <p:spPr>
          <a:xfrm>
            <a:off x="5414940" y="6266353"/>
            <a:ext cx="295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Cost = 2+2+2=6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E78FCB-6B7D-4930-630E-A02B79E8ECA7}"/>
              </a:ext>
            </a:extLst>
          </p:cNvPr>
          <p:cNvCxnSpPr>
            <a:cxnSpLocks/>
          </p:cNvCxnSpPr>
          <p:nvPr/>
        </p:nvCxnSpPr>
        <p:spPr>
          <a:xfrm>
            <a:off x="5823564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286D-9B09-56DF-05B9-E6303DEEA825}"/>
              </a:ext>
            </a:extLst>
          </p:cNvPr>
          <p:cNvCxnSpPr>
            <a:cxnSpLocks/>
          </p:cNvCxnSpPr>
          <p:nvPr/>
        </p:nvCxnSpPr>
        <p:spPr>
          <a:xfrm>
            <a:off x="640174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6A802-F7AF-8CB9-0490-A67CAEE86008}"/>
              </a:ext>
            </a:extLst>
          </p:cNvPr>
          <p:cNvCxnSpPr>
            <a:cxnSpLocks/>
          </p:cNvCxnSpPr>
          <p:nvPr/>
        </p:nvCxnSpPr>
        <p:spPr>
          <a:xfrm>
            <a:off x="6636782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F56555-2912-2F30-F2DE-718170643843}"/>
              </a:ext>
            </a:extLst>
          </p:cNvPr>
          <p:cNvCxnSpPr>
            <a:cxnSpLocks/>
          </p:cNvCxnSpPr>
          <p:nvPr/>
        </p:nvCxnSpPr>
        <p:spPr>
          <a:xfrm>
            <a:off x="9379851" y="5077453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2A403-EC2B-B2F4-E82E-55480CCA349C}"/>
              </a:ext>
            </a:extLst>
          </p:cNvPr>
          <p:cNvCxnSpPr>
            <a:cxnSpLocks/>
          </p:cNvCxnSpPr>
          <p:nvPr/>
        </p:nvCxnSpPr>
        <p:spPr>
          <a:xfrm>
            <a:off x="9901468" y="5114934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C6CC1B-ADA7-DE35-D5E6-34AEC761D1E0}"/>
              </a:ext>
            </a:extLst>
          </p:cNvPr>
          <p:cNvCxnSpPr>
            <a:cxnSpLocks/>
          </p:cNvCxnSpPr>
          <p:nvPr/>
        </p:nvCxnSpPr>
        <p:spPr>
          <a:xfrm>
            <a:off x="10429999" y="5073858"/>
            <a:ext cx="0" cy="305252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BB43-FE55-F176-132D-3558CB21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569A-EB9C-1730-EE31-15DDBBDE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>
                <a:solidFill>
                  <a:srgbClr val="FFFF00"/>
                </a:solidFill>
              </a:rPr>
              <a:t>Recurrence Relation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None/>
            </a:pP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 min    D(i,j-1) + 1  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 +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>
                <a:solidFill>
                  <a:srgbClr val="FFFF00"/>
                </a:solidFill>
              </a:rPr>
              <a:t>Termination</a:t>
            </a:r>
            <a:r>
              <a:rPr lang="en-US" sz="2000" i="1" dirty="0">
                <a:solidFill>
                  <a:srgbClr val="FFFF00"/>
                </a:solidFill>
              </a:rPr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F707F873-33B1-8EAD-A321-4D1B3A3591F5}"/>
              </a:ext>
            </a:extLst>
          </p:cNvPr>
          <p:cNvSpPr>
            <a:spLocks/>
          </p:cNvSpPr>
          <p:nvPr/>
        </p:nvSpPr>
        <p:spPr bwMode="auto">
          <a:xfrm>
            <a:off x="4267984" y="3922728"/>
            <a:ext cx="341723" cy="1048733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D764A66-A8E8-5739-6DB6-219EB541DC2E}"/>
              </a:ext>
            </a:extLst>
          </p:cNvPr>
          <p:cNvSpPr>
            <a:spLocks/>
          </p:cNvSpPr>
          <p:nvPr/>
        </p:nvSpPr>
        <p:spPr bwMode="auto">
          <a:xfrm>
            <a:off x="6341880" y="4362252"/>
            <a:ext cx="341723" cy="699941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903547"/>
              </p:ext>
            </p:extLst>
          </p:nvPr>
        </p:nvGraphicFramePr>
        <p:xfrm>
          <a:off x="1077320" y="3171039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8540685" y="3245043"/>
            <a:ext cx="3573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Initialization</a:t>
            </a:r>
          </a:p>
          <a:p>
            <a:r>
              <a:rPr lang="en-US" dirty="0"/>
              <a:t>D (i,0) =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D (0,j) =j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8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99813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164371" y="3245043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2 (index value: L)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D(1,2)+1, D (2,1)+1, D(1,1)+2}</a:t>
            </a:r>
          </a:p>
          <a:p>
            <a:r>
              <a:rPr lang="en-US" dirty="0"/>
              <a:t>	    = min {2,2,2}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BC575-A33D-CA66-8B97-4182F7802C6B}"/>
              </a:ext>
            </a:extLst>
          </p:cNvPr>
          <p:cNvSpPr txBox="1"/>
          <p:nvPr/>
        </p:nvSpPr>
        <p:spPr>
          <a:xfrm>
            <a:off x="7117236" y="5087330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3 (index value: E)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(2,2)+1, D(1,2)+2}</a:t>
            </a:r>
          </a:p>
          <a:p>
            <a:r>
              <a:rPr lang="en-US" dirty="0"/>
              <a:t>	    = min {3,3,3} = 3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761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918589"/>
            <a:ext cx="4949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2 (index value: D) </a:t>
            </a:r>
          </a:p>
          <a:p>
            <a:r>
              <a:rPr lang="en-US" dirty="0">
                <a:solidFill>
                  <a:srgbClr val="FFFF00"/>
                </a:solidFill>
              </a:rPr>
              <a:t>j = 4 (index value: D)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D(1,3)+1, D (2,3)+1, D(1,3)+0}</a:t>
            </a:r>
          </a:p>
          <a:p>
            <a:r>
              <a:rPr lang="en-US" dirty="0"/>
              <a:t>	    = min {3,3,2} = 2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1074-6EDA-E020-B2AD-BA943C3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for Minimum Edit Distance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6DAC95-C9F1-047E-A417-E46DDB22F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02884"/>
              </p:ext>
            </p:extLst>
          </p:nvPr>
        </p:nvGraphicFramePr>
        <p:xfrm>
          <a:off x="1030185" y="3245043"/>
          <a:ext cx="5929464" cy="310141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88244">
                  <a:extLst>
                    <a:ext uri="{9D8B030D-6E8A-4147-A177-3AD203B41FA5}">
                      <a16:colId xmlns:a16="http://schemas.microsoft.com/office/drawing/2014/main" val="151039116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917062098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524477835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2361941987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1473698293"/>
                    </a:ext>
                  </a:extLst>
                </a:gridCol>
                <a:gridCol w="988244">
                  <a:extLst>
                    <a:ext uri="{9D8B030D-6E8A-4147-A177-3AD203B41FA5}">
                      <a16:colId xmlns:a16="http://schemas.microsoft.com/office/drawing/2014/main" val="3119705312"/>
                    </a:ext>
                  </a:extLst>
                </a:gridCol>
              </a:tblGrid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26893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6988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3056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7209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94871"/>
                  </a:ext>
                </a:extLst>
              </a:tr>
              <a:tr h="516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750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5A1C729-FAF2-1A0B-AEEA-B9F38FBB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2" y="2025210"/>
            <a:ext cx="5486875" cy="10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198CED-C135-79D6-FEDF-72E85EF81D28}"/>
              </a:ext>
            </a:extLst>
          </p:cNvPr>
          <p:cNvSpPr txBox="1"/>
          <p:nvPr/>
        </p:nvSpPr>
        <p:spPr>
          <a:xfrm>
            <a:off x="7268519" y="3270224"/>
            <a:ext cx="4923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= 5 (index value: L) </a:t>
            </a:r>
          </a:p>
          <a:p>
            <a:r>
              <a:rPr lang="en-US" dirty="0">
                <a:solidFill>
                  <a:srgbClr val="FFFF00"/>
                </a:solidFill>
              </a:rPr>
              <a:t>j = 5 (index value: A)</a:t>
            </a:r>
          </a:p>
          <a:p>
            <a:endParaRPr lang="en-US" dirty="0"/>
          </a:p>
          <a:p>
            <a:r>
              <a:rPr lang="en-US" dirty="0"/>
              <a:t>D (</a:t>
            </a:r>
            <a:r>
              <a:rPr lang="en-US" dirty="0" err="1"/>
              <a:t>I,j</a:t>
            </a:r>
            <a:r>
              <a:rPr lang="en-US" dirty="0"/>
              <a:t>) = min { D(4,5)+1, D (5,4)+1, D(4,4)+2}</a:t>
            </a:r>
          </a:p>
          <a:p>
            <a:r>
              <a:rPr lang="en-US" dirty="0"/>
              <a:t>	    = min {4,6,6} = 4 </a:t>
            </a:r>
          </a:p>
          <a:p>
            <a:r>
              <a:rPr lang="en-US" dirty="0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69C77-B0E1-9658-202D-9EA896D64E77}"/>
              </a:ext>
            </a:extLst>
          </p:cNvPr>
          <p:cNvSpPr txBox="1"/>
          <p:nvPr/>
        </p:nvSpPr>
        <p:spPr>
          <a:xfrm>
            <a:off x="-64986" y="4502913"/>
            <a:ext cx="93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/>
              <a:t>  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4B923-D80C-1DC8-41BC-BAFF5B2DAE37}"/>
              </a:ext>
            </a:extLst>
          </p:cNvPr>
          <p:cNvSpPr txBox="1"/>
          <p:nvPr/>
        </p:nvSpPr>
        <p:spPr>
          <a:xfrm>
            <a:off x="3339662" y="2340042"/>
            <a:ext cx="197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(j)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FC09F-549C-34C6-585B-ED5426B833DE}"/>
              </a:ext>
            </a:extLst>
          </p:cNvPr>
          <p:cNvSpPr txBox="1"/>
          <p:nvPr/>
        </p:nvSpPr>
        <p:spPr>
          <a:xfrm>
            <a:off x="1066468" y="2801707"/>
            <a:ext cx="592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			1		2		3		4		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B746-E773-AB6B-93B5-F2D543229012}"/>
              </a:ext>
            </a:extLst>
          </p:cNvPr>
          <p:cNvSpPr txBox="1"/>
          <p:nvPr/>
        </p:nvSpPr>
        <p:spPr>
          <a:xfrm>
            <a:off x="721315" y="3245043"/>
            <a:ext cx="3560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E4B7-0FB5-571B-FDCD-63B9307DC2EC}"/>
              </a:ext>
            </a:extLst>
          </p:cNvPr>
          <p:cNvSpPr txBox="1"/>
          <p:nvPr/>
        </p:nvSpPr>
        <p:spPr>
          <a:xfrm>
            <a:off x="7524613" y="5181442"/>
            <a:ext cx="4923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Edit Distance	</a:t>
            </a:r>
            <a:endParaRPr lang="en-US" dirty="0"/>
          </a:p>
          <a:p>
            <a:r>
              <a:rPr lang="en-US" dirty="0"/>
              <a:t>	D (n=5,m=5) = 4  </a:t>
            </a:r>
          </a:p>
        </p:txBody>
      </p:sp>
    </p:spTree>
    <p:extLst>
      <p:ext uri="{BB962C8B-B14F-4D97-AF65-F5344CB8AC3E}">
        <p14:creationId xmlns:p14="http://schemas.microsoft.com/office/powerpoint/2010/main" val="21549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8D60-914E-43FF-89C3-38CFA2A3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248-EB72-428F-8FA0-7CAF74C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err="1"/>
              <a:t>Langugae</a:t>
            </a:r>
            <a:r>
              <a:rPr lang="en-US" dirty="0"/>
              <a:t> Toolkit (NLTK) </a:t>
            </a:r>
          </a:p>
          <a:p>
            <a:r>
              <a:rPr lang="en-US" dirty="0" err="1"/>
              <a:t>Textblob</a:t>
            </a:r>
            <a:endParaRPr lang="en-US" dirty="0"/>
          </a:p>
          <a:p>
            <a:r>
              <a:rPr lang="en-US" dirty="0" err="1"/>
              <a:t>CoreNLP</a:t>
            </a:r>
            <a:endParaRPr lang="en-US" dirty="0"/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 err="1"/>
              <a:t>SpaCy</a:t>
            </a:r>
            <a:endParaRPr lang="en-US" dirty="0"/>
          </a:p>
          <a:p>
            <a:r>
              <a:rPr lang="en-US" dirty="0" err="1"/>
              <a:t>AllenNLP</a:t>
            </a:r>
            <a:endParaRPr lang="en-US" dirty="0"/>
          </a:p>
          <a:p>
            <a:r>
              <a:rPr lang="en-US" dirty="0" err="1"/>
              <a:t>Ployglot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DP Code Implementation for Min Edit Distance: 3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2666587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 (CFG)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932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A CFG consists of a finite set of grammar rules is a quadruple (N,T,P,S)</a:t>
            </a:r>
          </a:p>
          <a:p>
            <a:endParaRPr lang="en-US" sz="3400" dirty="0"/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N</a:t>
            </a:r>
            <a:r>
              <a:rPr lang="en-US" sz="3000" dirty="0"/>
              <a:t> is a set of non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T</a:t>
            </a:r>
            <a:r>
              <a:rPr lang="en-US" sz="3000" dirty="0"/>
              <a:t> is a set of terminal symbol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P</a:t>
            </a:r>
            <a:r>
              <a:rPr lang="en-US" sz="3000" dirty="0"/>
              <a:t> is a set of rules</a:t>
            </a:r>
          </a:p>
          <a:p>
            <a:pPr lvl="1"/>
            <a:r>
              <a:rPr lang="en-US" sz="3000" dirty="0">
                <a:solidFill>
                  <a:srgbClr val="FFFF00"/>
                </a:solidFill>
              </a:rPr>
              <a:t>S</a:t>
            </a:r>
            <a:r>
              <a:rPr lang="en-US" sz="3000" dirty="0"/>
              <a:t> is the start symbol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</a:t>
            </a:r>
          </a:p>
          <a:p>
            <a:endParaRPr lang="en-US" sz="2800" dirty="0"/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N </a:t>
            </a:r>
            <a:r>
              <a:rPr lang="en-US" sz="2800" dirty="0"/>
              <a:t>= { S, A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 = { a, b, c 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P</a:t>
            </a:r>
            <a:r>
              <a:rPr lang="en-US" sz="2800" dirty="0"/>
              <a:t> = { S-&gt;Aa, A-&gt;Ab, A-&gt;c}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S</a:t>
            </a:r>
            <a:r>
              <a:rPr lang="en-US" sz="2800" dirty="0"/>
              <a:t> = S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8185813" y="3903505"/>
            <a:ext cx="1712331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D1412-F14F-5628-BC80-61E944AD2CCB}"/>
              </a:ext>
            </a:extLst>
          </p:cNvPr>
          <p:cNvSpPr txBox="1"/>
          <p:nvPr/>
        </p:nvSpPr>
        <p:spPr>
          <a:xfrm>
            <a:off x="8595877" y="4865638"/>
            <a:ext cx="89220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CFG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5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Non Recursive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Recursive CFG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4636423" y="2630698"/>
            <a:ext cx="2452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</a:t>
            </a:r>
            <a:r>
              <a:rPr lang="en-US" sz="2000" dirty="0" err="1">
                <a:solidFill>
                  <a:srgbClr val="FFFF00"/>
                </a:solidFill>
              </a:rPr>
              <a:t>ba</a:t>
            </a:r>
            <a:r>
              <a:rPr lang="en-US" sz="2000" dirty="0"/>
              <a:t>, ca}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9ADD2-CCA8-5A10-8FB8-15ED4FB8AED0}"/>
              </a:ext>
            </a:extLst>
          </p:cNvPr>
          <p:cNvSpPr txBox="1"/>
          <p:nvPr/>
        </p:nvSpPr>
        <p:spPr>
          <a:xfrm>
            <a:off x="1580767" y="4584972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EA080-94FD-5879-F7D7-B6C6AA0371C6}"/>
              </a:ext>
            </a:extLst>
          </p:cNvPr>
          <p:cNvSpPr txBox="1"/>
          <p:nvPr/>
        </p:nvSpPr>
        <p:spPr>
          <a:xfrm>
            <a:off x="4547653" y="4682298"/>
            <a:ext cx="4310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{ ca, </a:t>
            </a:r>
            <a:r>
              <a:rPr lang="en-US" sz="2000" dirty="0">
                <a:solidFill>
                  <a:srgbClr val="FFFF00"/>
                </a:solidFill>
              </a:rPr>
              <a:t>cba</a:t>
            </a:r>
            <a:r>
              <a:rPr lang="en-US" sz="2000" dirty="0"/>
              <a:t>, </a:t>
            </a:r>
            <a:r>
              <a:rPr lang="en-US" sz="2000" dirty="0" err="1"/>
              <a:t>cbba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cbbba</a:t>
            </a:r>
            <a:r>
              <a:rPr lang="en-US" sz="2000" dirty="0"/>
              <a:t>, 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D8C2D-6022-2E7C-AADB-EB199A4ADAE5}"/>
              </a:ext>
            </a:extLst>
          </p:cNvPr>
          <p:cNvSpPr txBox="1"/>
          <p:nvPr/>
        </p:nvSpPr>
        <p:spPr>
          <a:xfrm>
            <a:off x="9839026" y="2522976"/>
            <a:ext cx="199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 err="1"/>
              <a:t>ba</a:t>
            </a:r>
            <a:endParaRPr lang="en-US" sz="2000" dirty="0"/>
          </a:p>
          <a:p>
            <a:r>
              <a:rPr lang="en-US" sz="2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4E80E-4977-6F0E-0A35-6E1B5F78CF5B}"/>
              </a:ext>
            </a:extLst>
          </p:cNvPr>
          <p:cNvSpPr txBox="1"/>
          <p:nvPr/>
        </p:nvSpPr>
        <p:spPr>
          <a:xfrm>
            <a:off x="9839026" y="4477250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 err="1">
                <a:solidFill>
                  <a:srgbClr val="FFFF00"/>
                </a:solidFill>
              </a:rPr>
              <a:t>c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r>
              <a:rPr lang="en-US" sz="2000" dirty="0"/>
              <a:t>   -&gt; c b 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60-5ACB-4889-8C12-5B8355B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C12-A805-4C3C-94FD-017E55A3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1296331" cy="3767899"/>
          </a:xfrm>
        </p:spPr>
        <p:txBody>
          <a:bodyPr>
            <a:normAutofit/>
          </a:bodyPr>
          <a:lstStyle/>
          <a:p>
            <a:r>
              <a:rPr lang="en-US" dirty="0"/>
              <a:t>Example of a CFG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Input: {c ,b, b, a}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17427-6B4F-D83A-27A7-D964ACC3CB67}"/>
              </a:ext>
            </a:extLst>
          </p:cNvPr>
          <p:cNvSpPr txBox="1"/>
          <p:nvPr/>
        </p:nvSpPr>
        <p:spPr>
          <a:xfrm>
            <a:off x="1580767" y="2630698"/>
            <a:ext cx="175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sz="2400" dirty="0"/>
              <a:t> S -&gt; Aa</a:t>
            </a:r>
          </a:p>
          <a:p>
            <a:r>
              <a:rPr lang="en-US" sz="2400" dirty="0"/>
              <a:t> A -&gt; Ab |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5E16-BFF3-0285-FB73-B6BBE819D343}"/>
              </a:ext>
            </a:extLst>
          </p:cNvPr>
          <p:cNvSpPr txBox="1"/>
          <p:nvPr/>
        </p:nvSpPr>
        <p:spPr>
          <a:xfrm>
            <a:off x="5211458" y="2680189"/>
            <a:ext cx="199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A</a:t>
            </a:r>
            <a:r>
              <a:rPr lang="en-US" sz="2000" dirty="0"/>
              <a:t>b b a</a:t>
            </a:r>
          </a:p>
          <a:p>
            <a:r>
              <a:rPr lang="en-US" sz="2000" dirty="0"/>
              <a:t>   -&gt; </a:t>
            </a:r>
            <a:r>
              <a:rPr lang="en-US" sz="2000" dirty="0">
                <a:solidFill>
                  <a:srgbClr val="FFFF00"/>
                </a:solidFill>
              </a:rPr>
              <a:t>c</a:t>
            </a:r>
            <a:r>
              <a:rPr lang="en-US" sz="2000" dirty="0"/>
              <a:t> b </a:t>
            </a:r>
            <a:r>
              <a:rPr lang="en-US" sz="2000" dirty="0" err="1"/>
              <a:t>b</a:t>
            </a:r>
            <a:r>
              <a:rPr lang="en-US" sz="2000" dirty="0"/>
              <a:t> a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F1FD0-FBE4-4A4B-4FF1-C6CEEC04D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7080" y="2196223"/>
            <a:ext cx="2069925" cy="3084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F942E-F322-0BF2-5C79-7BC04F93E40E}"/>
              </a:ext>
            </a:extLst>
          </p:cNvPr>
          <p:cNvSpPr txBox="1"/>
          <p:nvPr/>
        </p:nvSpPr>
        <p:spPr>
          <a:xfrm>
            <a:off x="5091805" y="4506334"/>
            <a:ext cx="2234051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Parsing using CFG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A6A88-CD34-2AC4-22B2-11C71F20B9FF}"/>
              </a:ext>
            </a:extLst>
          </p:cNvPr>
          <p:cNvSpPr txBox="1"/>
          <p:nvPr/>
        </p:nvSpPr>
        <p:spPr>
          <a:xfrm>
            <a:off x="9327080" y="5492913"/>
            <a:ext cx="2069925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8015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2733709"/>
            <a:ext cx="8664200" cy="1373070"/>
          </a:xfrm>
        </p:spPr>
        <p:txBody>
          <a:bodyPr/>
          <a:lstStyle/>
          <a:p>
            <a:r>
              <a:rPr lang="en-US" dirty="0"/>
              <a:t>Context Free Grammar: 2 </a:t>
            </a:r>
            <a:br>
              <a:rPr lang="en-US" dirty="0"/>
            </a:br>
            <a:r>
              <a:rPr lang="en-US" dirty="0"/>
              <a:t>( Python Code )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94566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  <a:br>
              <a:rPr lang="en-US" dirty="0"/>
            </a:br>
            <a:r>
              <a:rPr lang="en-US" sz="3000" dirty="0">
                <a:solidFill>
                  <a:srgbClr val="FF0000"/>
                </a:solidFill>
              </a:rPr>
              <a:t>Assign a label or class into a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25435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499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Normalization is the process converting into a standard form. </a:t>
            </a:r>
          </a:p>
          <a:p>
            <a:r>
              <a:rPr lang="en-US" sz="3000" dirty="0"/>
              <a:t> Why required text normalization?</a:t>
            </a:r>
          </a:p>
          <a:p>
            <a:pPr lvl="1"/>
            <a:r>
              <a:rPr lang="en-US" sz="2600" dirty="0"/>
              <a:t>Word boundary detection. </a:t>
            </a:r>
          </a:p>
          <a:p>
            <a:pPr lvl="1"/>
            <a:r>
              <a:rPr lang="en-US" sz="2600" dirty="0"/>
              <a:t>Separated word from each other</a:t>
            </a:r>
          </a:p>
          <a:p>
            <a:pPr lvl="1"/>
            <a:r>
              <a:rPr lang="en-US" sz="2600" dirty="0"/>
              <a:t>Example 1: Bangladesh, New York, Cats and dogs</a:t>
            </a:r>
          </a:p>
          <a:p>
            <a:pPr lvl="1"/>
            <a:r>
              <a:rPr lang="en-US" sz="2600" dirty="0"/>
              <a:t>Example 2: #nlp, @faisalahmed, </a:t>
            </a:r>
            <a:r>
              <a:rPr lang="en-US" sz="2600" dirty="0">
                <a:sym typeface="Wingdings" panose="05000000000000000000" pitchFamily="2" charset="2"/>
              </a:rPr>
              <a:t>, , :)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741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Models: N-gram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Calculate the probability of a word or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5811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1</a:t>
            </a:r>
            <a:br>
              <a:rPr lang="en-US" dirty="0"/>
            </a:br>
            <a:r>
              <a:rPr lang="en-US" sz="4000" dirty="0"/>
              <a:t>Class sets &amp; Dot Symbol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4200392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Dhaka is the capital of  ____________ ?</a:t>
            </a:r>
          </a:p>
          <a:p>
            <a:pPr lvl="1"/>
            <a:r>
              <a:rPr lang="en-US" sz="2200" dirty="0" err="1"/>
              <a:t>Bangladeh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India</a:t>
            </a:r>
          </a:p>
          <a:p>
            <a:pPr lvl="1"/>
            <a:r>
              <a:rPr lang="en-US" sz="2200" dirty="0"/>
              <a:t>America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720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in NLP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A66E4B-9D9C-EDB8-B251-D1CEDA17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2865748"/>
            <a:ext cx="5882325" cy="30704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Models that assign probabilities to sequences of words are called language models</a:t>
            </a:r>
          </a:p>
          <a:p>
            <a:pPr marL="0" indent="0" algn="just">
              <a:buNone/>
            </a:pPr>
            <a:endParaRPr lang="en-US" sz="3000" dirty="0"/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vs </a:t>
            </a:r>
            <a:r>
              <a:rPr lang="en-US" sz="2600" dirty="0" err="1">
                <a:solidFill>
                  <a:srgbClr val="FFFF00"/>
                </a:solidFill>
              </a:rPr>
              <a:t>brazil</a:t>
            </a:r>
            <a:r>
              <a:rPr lang="en-US" sz="2600" dirty="0">
                <a:solidFill>
                  <a:srgbClr val="FFFF00"/>
                </a:solidFill>
              </a:rPr>
              <a:t> = 0.5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next match = 0.2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match = 0.1</a:t>
            </a:r>
          </a:p>
          <a:p>
            <a:pPr lvl="1" algn="just"/>
            <a:r>
              <a:rPr lang="en-US" sz="2600" dirty="0">
                <a:solidFill>
                  <a:srgbClr val="FFFF00"/>
                </a:solidFill>
              </a:rPr>
              <a:t>others =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2A95C-495A-0BA5-476E-7794204EA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5897" y="2205873"/>
            <a:ext cx="5229745" cy="44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3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3599316"/>
          </a:xfrm>
        </p:spPr>
        <p:txBody>
          <a:bodyPr>
            <a:normAutofit/>
          </a:bodyPr>
          <a:lstStyle/>
          <a:p>
            <a:r>
              <a:rPr lang="en-US" sz="2600" dirty="0"/>
              <a:t>Spell checking</a:t>
            </a:r>
          </a:p>
          <a:p>
            <a:r>
              <a:rPr lang="en-US" sz="2600" dirty="0"/>
              <a:t>Grammer checking</a:t>
            </a:r>
          </a:p>
          <a:p>
            <a:r>
              <a:rPr lang="en-US" sz="2600" dirty="0"/>
              <a:t>Machine translation</a:t>
            </a:r>
          </a:p>
          <a:p>
            <a:r>
              <a:rPr lang="en-US" sz="2600" dirty="0"/>
              <a:t>Summarization</a:t>
            </a:r>
          </a:p>
          <a:p>
            <a:r>
              <a:rPr lang="en-US" sz="2600" dirty="0"/>
              <a:t>Question answering</a:t>
            </a:r>
          </a:p>
          <a:p>
            <a:r>
              <a:rPr lang="en-US" sz="2600" dirty="0"/>
              <a:t>Speech recognition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0901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Probabilistic Language Models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Calculate the probability of a word or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74282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91397"/>
            <a:ext cx="9613861" cy="1274925"/>
          </a:xfrm>
        </p:spPr>
        <p:txBody>
          <a:bodyPr>
            <a:normAutofit/>
          </a:bodyPr>
          <a:lstStyle/>
          <a:p>
            <a:r>
              <a:rPr lang="en-US" sz="2600" dirty="0"/>
              <a:t>Grammer correction</a:t>
            </a:r>
          </a:p>
          <a:p>
            <a:pPr lvl="1"/>
            <a:r>
              <a:rPr lang="en-US" sz="2200" dirty="0"/>
              <a:t>I </a:t>
            </a:r>
            <a:r>
              <a:rPr lang="en-US" sz="2200" dirty="0">
                <a:solidFill>
                  <a:srgbClr val="FFFF00"/>
                </a:solidFill>
              </a:rPr>
              <a:t>go</a:t>
            </a:r>
            <a:r>
              <a:rPr lang="en-US" sz="2200" dirty="0"/>
              <a:t> to school</a:t>
            </a:r>
          </a:p>
          <a:p>
            <a:pPr lvl="1"/>
            <a:r>
              <a:rPr lang="en-US" sz="2200" dirty="0"/>
              <a:t>I </a:t>
            </a:r>
            <a:r>
              <a:rPr lang="en-US" sz="2200" dirty="0">
                <a:solidFill>
                  <a:srgbClr val="FFFF00"/>
                </a:solidFill>
              </a:rPr>
              <a:t>goes</a:t>
            </a:r>
            <a:r>
              <a:rPr lang="en-US" sz="2200" dirty="0"/>
              <a:t> to school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52DBD-86E5-A2A1-F470-992E7138D012}"/>
              </a:ext>
            </a:extLst>
          </p:cNvPr>
          <p:cNvSpPr txBox="1"/>
          <p:nvPr/>
        </p:nvSpPr>
        <p:spPr>
          <a:xfrm>
            <a:off x="680320" y="5001611"/>
            <a:ext cx="818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score: I </a:t>
            </a:r>
            <a:r>
              <a:rPr lang="en-US" sz="2800" dirty="0">
                <a:solidFill>
                  <a:srgbClr val="FFFF00"/>
                </a:solidFill>
              </a:rPr>
              <a:t>go</a:t>
            </a:r>
            <a:r>
              <a:rPr lang="en-US" sz="2800" dirty="0"/>
              <a:t> to school &gt; I </a:t>
            </a:r>
            <a:r>
              <a:rPr lang="en-US" sz="2800" dirty="0">
                <a:solidFill>
                  <a:srgbClr val="FFFF00"/>
                </a:solidFill>
              </a:rPr>
              <a:t>goes</a:t>
            </a:r>
            <a:r>
              <a:rPr lang="en-US" sz="2800" dirty="0"/>
              <a:t> to school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99021-06D2-71EE-F5FC-A0D8A75EA21B}"/>
              </a:ext>
            </a:extLst>
          </p:cNvPr>
          <p:cNvSpPr txBox="1"/>
          <p:nvPr/>
        </p:nvSpPr>
        <p:spPr>
          <a:xfrm>
            <a:off x="680320" y="5735440"/>
            <a:ext cx="71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Correct: I </a:t>
            </a:r>
            <a:r>
              <a:rPr lang="en-US" sz="2400" dirty="0">
                <a:solidFill>
                  <a:srgbClr val="00B050"/>
                </a:solidFill>
              </a:rPr>
              <a:t>go</a:t>
            </a:r>
            <a:r>
              <a:rPr lang="en-US" sz="2400" dirty="0"/>
              <a:t> to school, Wrong: I </a:t>
            </a:r>
            <a:r>
              <a:rPr lang="en-US" sz="2400" dirty="0">
                <a:solidFill>
                  <a:srgbClr val="C00000"/>
                </a:solidFill>
              </a:rPr>
              <a:t>goes</a:t>
            </a:r>
            <a:r>
              <a:rPr lang="en-US" sz="2400" dirty="0"/>
              <a:t> to school</a:t>
            </a:r>
          </a:p>
        </p:txBody>
      </p:sp>
    </p:spTree>
    <p:extLst>
      <p:ext uri="{BB962C8B-B14F-4D97-AF65-F5344CB8AC3E}">
        <p14:creationId xmlns:p14="http://schemas.microsoft.com/office/powerpoint/2010/main" val="12491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sentence or 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E87CF-F44A-6BF0-ED94-07FE33FE5FCB}"/>
              </a:ext>
            </a:extLst>
          </p:cNvPr>
          <p:cNvSpPr txBox="1"/>
          <p:nvPr/>
        </p:nvSpPr>
        <p:spPr>
          <a:xfrm>
            <a:off x="680321" y="2342464"/>
            <a:ext cx="105851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Compute the probability of a sentence or sequence of words: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P(W) = P(w1 ,w2 ,w3 ,w4 ,w5…</a:t>
            </a:r>
            <a:r>
              <a:rPr lang="en-US" sz="2800" dirty="0" err="1"/>
              <a:t>wn</a:t>
            </a:r>
            <a:r>
              <a:rPr lang="en-US" sz="2800" dirty="0"/>
              <a:t> 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Probability of an upcoming word: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P(w5 |w1 ,w2 ,w3 ,w4 )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 ( Bangladesh | Dhaka, is, the, capital, of)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model that computes either of these: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P(W) or P(</a:t>
            </a:r>
            <a:r>
              <a:rPr lang="en-US" sz="2800" dirty="0" err="1"/>
              <a:t>wn</a:t>
            </a:r>
            <a:r>
              <a:rPr lang="en-US" sz="2800" dirty="0"/>
              <a:t> |w1 ,w2…wn-1) is called a language model.</a:t>
            </a:r>
          </a:p>
        </p:txBody>
      </p:sp>
    </p:spTree>
    <p:extLst>
      <p:ext uri="{BB962C8B-B14F-4D97-AF65-F5344CB8AC3E}">
        <p14:creationId xmlns:p14="http://schemas.microsoft.com/office/powerpoint/2010/main" val="19739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>
            <a:noAutofit/>
          </a:bodyPr>
          <a:lstStyle/>
          <a:p>
            <a:r>
              <a:rPr lang="en-US" sz="2800" dirty="0"/>
              <a:t>Conditional probabilities </a:t>
            </a:r>
          </a:p>
          <a:p>
            <a:pPr lvl="1"/>
            <a:r>
              <a:rPr lang="en-US" sz="2400" dirty="0"/>
              <a:t>P(B|A) = P(A, B)/P(A) </a:t>
            </a:r>
          </a:p>
          <a:p>
            <a:pPr lvl="1"/>
            <a:r>
              <a:rPr lang="en-US" sz="2400" dirty="0"/>
              <a:t>Rewriting: P(A,B) = P(A)P(B|A)  </a:t>
            </a:r>
          </a:p>
          <a:p>
            <a:endParaRPr lang="en-US" sz="2800" dirty="0"/>
          </a:p>
          <a:p>
            <a:r>
              <a:rPr lang="en-US" sz="2800" dirty="0"/>
              <a:t>More variables: </a:t>
            </a:r>
            <a:r>
              <a:rPr lang="en-US" dirty="0"/>
              <a:t>P(A,B,C,D) = P(A) P(B|A) P(C|A,B) P(D|A,B,C) </a:t>
            </a:r>
          </a:p>
          <a:p>
            <a:endParaRPr lang="en-US" sz="2800" dirty="0"/>
          </a:p>
          <a:p>
            <a:r>
              <a:rPr lang="en-US" sz="2800" dirty="0"/>
              <a:t>The Chain Rule in General </a:t>
            </a:r>
          </a:p>
          <a:p>
            <a:pPr lvl="1"/>
            <a:r>
              <a:rPr lang="en-US" sz="2400" dirty="0"/>
              <a:t>P(x1 ,x2 ,x3 ,…,</a:t>
            </a:r>
            <a:r>
              <a:rPr lang="en-US" sz="2400" dirty="0" err="1"/>
              <a:t>xn</a:t>
            </a:r>
            <a:r>
              <a:rPr lang="en-US" sz="2400" dirty="0"/>
              <a:t> ) = P(x1 )P(x2 |x1 )P(x3 |x1 ,x2 )…P(</a:t>
            </a:r>
            <a:r>
              <a:rPr lang="en-US" sz="2400" dirty="0" err="1"/>
              <a:t>xn</a:t>
            </a:r>
            <a:r>
              <a:rPr lang="en-US" sz="2400" dirty="0"/>
              <a:t> |x1 ,…,xn-1)</a:t>
            </a:r>
          </a:p>
        </p:txBody>
      </p:sp>
    </p:spTree>
    <p:extLst>
      <p:ext uri="{BB962C8B-B14F-4D97-AF65-F5344CB8AC3E}">
        <p14:creationId xmlns:p14="http://schemas.microsoft.com/office/powerpoint/2010/main" val="28460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Chain rule: </a:t>
            </a:r>
            <a:r>
              <a:rPr lang="en-US" dirty="0"/>
              <a:t>P(A,B,C,D) = P(A) P(B|A) P(C|A,B) P(D|A,B,C) </a:t>
            </a:r>
            <a:endParaRPr lang="en-US" sz="2800" dirty="0"/>
          </a:p>
          <a:p>
            <a:r>
              <a:rPr lang="en-US" sz="2800" dirty="0"/>
              <a:t>Example</a:t>
            </a:r>
          </a:p>
          <a:p>
            <a:pPr marL="457200" lvl="1" indent="0">
              <a:buNone/>
            </a:pPr>
            <a:r>
              <a:rPr lang="en-US" i="1" dirty="0"/>
              <a:t>= P(Dhaka is the capital of Bangladesh) </a:t>
            </a:r>
          </a:p>
          <a:p>
            <a:pPr marL="457200" lvl="1" indent="0">
              <a:buNone/>
            </a:pPr>
            <a:r>
              <a:rPr lang="en-US" i="1" dirty="0"/>
              <a:t>= P(Dhaka) x P(is |Dhaka ) x P(the |Dhaka ,is ) x P( capital |Dhaka, is, the)</a:t>
            </a:r>
          </a:p>
          <a:p>
            <a:pPr marL="457200" lvl="1" indent="0">
              <a:buNone/>
            </a:pPr>
            <a:r>
              <a:rPr lang="en-US" i="1" dirty="0"/>
              <a:t>  x P (of | Dhaka, is, the, capital) x P (Bangladesh | Dhaka, is, the, capital, of)</a:t>
            </a:r>
          </a:p>
        </p:txBody>
      </p:sp>
    </p:spTree>
    <p:extLst>
      <p:ext uri="{BB962C8B-B14F-4D97-AF65-F5344CB8AC3E}">
        <p14:creationId xmlns:p14="http://schemas.microsoft.com/office/powerpoint/2010/main" val="1239588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1569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Example</a:t>
            </a:r>
          </a:p>
          <a:p>
            <a:pPr marL="457200" lvl="1" indent="0">
              <a:buNone/>
            </a:pPr>
            <a:r>
              <a:rPr lang="en-US" i="1" dirty="0"/>
              <a:t>= P(Dhaka is the capital of Bangladesh) </a:t>
            </a:r>
          </a:p>
          <a:p>
            <a:pPr marL="457200" lvl="1" indent="0">
              <a:buNone/>
            </a:pPr>
            <a:r>
              <a:rPr lang="en-US" i="1" dirty="0"/>
              <a:t>= P(Dhaka) x P(is |Dhaka ) x P(the |Dhaka ,is ) x P( capital |Dhaka, is, the)</a:t>
            </a:r>
          </a:p>
          <a:p>
            <a:pPr marL="457200" lvl="1" indent="0">
              <a:buNone/>
            </a:pPr>
            <a:r>
              <a:rPr lang="en-US" i="1" dirty="0"/>
              <a:t>  x P (of | Dhaka, is, the, capital) x P (Bangladesh | Dhaka, is, the, capital, of)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0D85A-0C0C-78A2-D7D8-B2504A9C1B34}"/>
              </a:ext>
            </a:extLst>
          </p:cNvPr>
          <p:cNvSpPr txBox="1"/>
          <p:nvPr/>
        </p:nvSpPr>
        <p:spPr>
          <a:xfrm>
            <a:off x="275810" y="4332837"/>
            <a:ext cx="937508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Calculation </a:t>
            </a:r>
          </a:p>
          <a:p>
            <a:pPr lvl="1"/>
            <a:r>
              <a:rPr lang="en-US" sz="2000" i="1" dirty="0"/>
              <a:t>	= </a:t>
            </a:r>
            <a:r>
              <a:rPr lang="en-US" i="1" dirty="0"/>
              <a:t>P (Bangladesh | Dhaka, is, the, capital, of)</a:t>
            </a:r>
          </a:p>
          <a:p>
            <a:pPr lvl="1"/>
            <a:r>
              <a:rPr lang="en-US" i="1" dirty="0"/>
              <a:t>	= count (Dhaka is the capital of Bangladesh) / count(Dhaka is the capital of)  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5456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1569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Simplifying assumption</a:t>
            </a:r>
          </a:p>
          <a:p>
            <a:pPr marL="457200" lvl="1" indent="0">
              <a:buNone/>
            </a:pPr>
            <a:r>
              <a:rPr lang="en-US" sz="2400" i="1" dirty="0"/>
              <a:t>= </a:t>
            </a:r>
            <a:r>
              <a:rPr lang="en-US" i="1" dirty="0"/>
              <a:t>P (Bangladesh | Dhaka, is, the, capital, of)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≈</a:t>
            </a:r>
            <a:r>
              <a:rPr lang="en-US" i="1" dirty="0">
                <a:solidFill>
                  <a:srgbClr val="FFFF00"/>
                </a:solidFill>
              </a:rPr>
              <a:t> P (Bangladesh | of)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Google Sans"/>
              </a:rPr>
              <a:t>≈</a:t>
            </a:r>
            <a:r>
              <a:rPr lang="en-US" i="1" dirty="0">
                <a:solidFill>
                  <a:srgbClr val="FFFF00"/>
                </a:solidFill>
              </a:rPr>
              <a:t> P (Bangladesh | capital of )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0D85A-0C0C-78A2-D7D8-B2504A9C1B34}"/>
              </a:ext>
            </a:extLst>
          </p:cNvPr>
          <p:cNvSpPr txBox="1"/>
          <p:nvPr/>
        </p:nvSpPr>
        <p:spPr>
          <a:xfrm>
            <a:off x="399382" y="5627718"/>
            <a:ext cx="113932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2800" dirty="0"/>
              <a:t>The assumption that the probability of a word depends only on the previous word is called Markov assumption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D25DC-E516-4284-83DE-6A2E34FD0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75" y="2065634"/>
            <a:ext cx="2652643" cy="33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language for specifying text string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Search in text, pattern in text, string matching, Linux terminal</a:t>
            </a:r>
          </a:p>
          <a:p>
            <a:pPr lvl="1"/>
            <a:r>
              <a:rPr lang="en-US" dirty="0"/>
              <a:t>Example: Ctrl + F = to match a string in a documents, webpage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17426-1681-43D6-8C2A-C435D143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3681"/>
              </p:ext>
            </p:extLst>
          </p:nvPr>
        </p:nvGraphicFramePr>
        <p:xfrm>
          <a:off x="597159" y="4315456"/>
          <a:ext cx="11364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728">
                  <a:extLst>
                    <a:ext uri="{9D8B030D-6E8A-4147-A177-3AD203B41FA5}">
                      <a16:colId xmlns:a16="http://schemas.microsoft.com/office/drawing/2014/main" val="1072195098"/>
                    </a:ext>
                  </a:extLst>
                </a:gridCol>
                <a:gridCol w="3344690">
                  <a:extLst>
                    <a:ext uri="{9D8B030D-6E8A-4147-A177-3AD203B41FA5}">
                      <a16:colId xmlns:a16="http://schemas.microsoft.com/office/drawing/2014/main" val="1792463421"/>
                    </a:ext>
                  </a:extLst>
                </a:gridCol>
                <a:gridCol w="5940267">
                  <a:extLst>
                    <a:ext uri="{9D8B030D-6E8A-4147-A177-3AD203B41FA5}">
                      <a16:colId xmlns:a16="http://schemas.microsoft.com/office/drawing/2014/main" val="248764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0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only numeric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capital word, if word = ‘Faisal’  then not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and small letter but not digit such as Faisal48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5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[Hmm* 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Hm, Hmm, Hmmm, Hmm…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more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6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57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Bigram Models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Condition on previous 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917375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1EB6-9C7D-6538-9941-7149F5D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5A2E7-87A4-FCD4-2040-0E221CA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09187"/>
            <a:ext cx="9849419" cy="31270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Please bring me a glass of </a:t>
            </a:r>
            <a:r>
              <a:rPr lang="en-US" sz="2800" u="sng" dirty="0">
                <a:solidFill>
                  <a:srgbClr val="FFFF00"/>
                </a:solidFill>
              </a:rPr>
              <a:t>water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DD6BA60-B9A5-8A45-E520-296A416B2C96}"/>
              </a:ext>
            </a:extLst>
          </p:cNvPr>
          <p:cNvSpPr/>
          <p:nvPr/>
        </p:nvSpPr>
        <p:spPr>
          <a:xfrm rot="5400000">
            <a:off x="4098304" y="2687424"/>
            <a:ext cx="1842937" cy="4044099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19F1D3-3D46-EABD-5152-1C2F5E1FD395}"/>
              </a:ext>
            </a:extLst>
          </p:cNvPr>
          <p:cNvSpPr/>
          <p:nvPr/>
        </p:nvSpPr>
        <p:spPr>
          <a:xfrm rot="5400000">
            <a:off x="6836002" y="4125798"/>
            <a:ext cx="1750242" cy="1074657"/>
          </a:xfrm>
          <a:prstGeom prst="rightBrace">
            <a:avLst>
              <a:gd name="adj1" fmla="val 24122"/>
              <a:gd name="adj2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B4B0D-2A8B-D81C-E4A8-30BCDCE86CC0}"/>
              </a:ext>
            </a:extLst>
          </p:cNvPr>
          <p:cNvSpPr txBox="1"/>
          <p:nvPr/>
        </p:nvSpPr>
        <p:spPr>
          <a:xfrm>
            <a:off x="4581424" y="593618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BBF88-0713-E77F-708E-C9A53FE8C560}"/>
              </a:ext>
            </a:extLst>
          </p:cNvPr>
          <p:cNvSpPr txBox="1"/>
          <p:nvPr/>
        </p:nvSpPr>
        <p:spPr>
          <a:xfrm>
            <a:off x="6779441" y="5937756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prediction</a:t>
            </a:r>
          </a:p>
        </p:txBody>
      </p:sp>
    </p:spTree>
    <p:extLst>
      <p:ext uri="{BB962C8B-B14F-4D97-AF65-F5344CB8AC3E}">
        <p14:creationId xmlns:p14="http://schemas.microsoft.com/office/powerpoint/2010/main" val="1294034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48A8-E601-7B1C-CAD8-A7881BC7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Bigram Probabilities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0A0CD-1C3E-ADE2-2543-C178DD18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24230" r="-2748" b="-7019"/>
          <a:stretch/>
        </p:blipFill>
        <p:spPr>
          <a:xfrm>
            <a:off x="5932441" y="2469822"/>
            <a:ext cx="6397978" cy="28908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2905A-2A91-5E77-8949-1C1AF7B74BB6}"/>
              </a:ext>
            </a:extLst>
          </p:cNvPr>
          <p:cNvSpPr txBox="1"/>
          <p:nvPr/>
        </p:nvSpPr>
        <p:spPr>
          <a:xfrm>
            <a:off x="292231" y="2681082"/>
            <a:ext cx="6165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&lt;s&gt; I am Sam &lt;/s&gt;</a:t>
            </a:r>
          </a:p>
          <a:p>
            <a:r>
              <a:rPr lang="en-US" dirty="0"/>
              <a:t>&lt;s&gt; Sam I am &lt;/s&gt;</a:t>
            </a:r>
          </a:p>
          <a:p>
            <a:r>
              <a:rPr lang="en-US" dirty="0"/>
              <a:t>&lt;s&gt;I do not like green eggs and ham&lt;/s&gt;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5B59D-49A2-F76C-5428-AFE6975131FF}"/>
              </a:ext>
            </a:extLst>
          </p:cNvPr>
          <p:cNvSpPr txBox="1"/>
          <p:nvPr/>
        </p:nvSpPr>
        <p:spPr>
          <a:xfrm>
            <a:off x="428589" y="4240068"/>
            <a:ext cx="6165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 (I | &lt;s&gt;) = 2/3</a:t>
            </a:r>
          </a:p>
          <a:p>
            <a:r>
              <a:rPr lang="en-US" dirty="0"/>
              <a:t>P (Sam | &lt;s&gt;) = 1/3</a:t>
            </a:r>
          </a:p>
          <a:p>
            <a:r>
              <a:rPr lang="en-US" dirty="0"/>
              <a:t>P (am | I) = 2/3</a:t>
            </a:r>
          </a:p>
          <a:p>
            <a:r>
              <a:rPr lang="en-US" dirty="0"/>
              <a:t>P (&lt;/s&gt;| Sam) =1/2</a:t>
            </a:r>
          </a:p>
          <a:p>
            <a:r>
              <a:rPr lang="en-US" dirty="0"/>
              <a:t>P (Sam | am) =1/2</a:t>
            </a:r>
          </a:p>
          <a:p>
            <a:r>
              <a:rPr lang="en-US" dirty="0"/>
              <a:t>P (do | I)= 1/3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77DF-D55C-D01D-74DD-B0FFE0BF0619}"/>
              </a:ext>
            </a:extLst>
          </p:cNvPr>
          <p:cNvSpPr txBox="1"/>
          <p:nvPr/>
        </p:nvSpPr>
        <p:spPr>
          <a:xfrm>
            <a:off x="6093001" y="5994394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3380245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48A8-E601-7B1C-CAD8-A7881BC7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Bigram Probabilities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0A0CD-1C3E-ADE2-2543-C178DD189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24230" r="-2748" b="-7019"/>
          <a:stretch/>
        </p:blipFill>
        <p:spPr>
          <a:xfrm>
            <a:off x="5963614" y="3429000"/>
            <a:ext cx="6397978" cy="28908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2905A-2A91-5E77-8949-1C1AF7B74BB6}"/>
              </a:ext>
            </a:extLst>
          </p:cNvPr>
          <p:cNvSpPr txBox="1"/>
          <p:nvPr/>
        </p:nvSpPr>
        <p:spPr>
          <a:xfrm>
            <a:off x="292231" y="2681082"/>
            <a:ext cx="1109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P(&lt;s&gt; I want </a:t>
            </a:r>
            <a:r>
              <a:rPr lang="en-US" dirty="0" err="1"/>
              <a:t>english</a:t>
            </a:r>
            <a:r>
              <a:rPr lang="en-US" dirty="0"/>
              <a:t> food &lt;/s&gt;) = P(I|&lt;s&gt;) × P(</a:t>
            </a:r>
            <a:r>
              <a:rPr lang="en-US" dirty="0" err="1"/>
              <a:t>want|I</a:t>
            </a:r>
            <a:r>
              <a:rPr lang="en-US" dirty="0"/>
              <a:t>) × P(</a:t>
            </a:r>
            <a:r>
              <a:rPr lang="en-US" dirty="0" err="1"/>
              <a:t>english|want</a:t>
            </a:r>
            <a:r>
              <a:rPr lang="en-US" dirty="0"/>
              <a:t>) × P(</a:t>
            </a:r>
            <a:r>
              <a:rPr lang="en-US" dirty="0" err="1"/>
              <a:t>food|english</a:t>
            </a:r>
            <a:r>
              <a:rPr lang="en-US" dirty="0"/>
              <a:t>) × P(&lt;/s&gt;|food)</a:t>
            </a:r>
          </a:p>
          <a:p>
            <a:r>
              <a:rPr lang="en-US" dirty="0"/>
              <a:t> 						       = .000031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5B59D-49A2-F76C-5428-AFE6975131FF}"/>
              </a:ext>
            </a:extLst>
          </p:cNvPr>
          <p:cNvSpPr txBox="1"/>
          <p:nvPr/>
        </p:nvSpPr>
        <p:spPr>
          <a:xfrm>
            <a:off x="508800" y="3977183"/>
            <a:ext cx="6165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Given that </a:t>
            </a:r>
          </a:p>
          <a:p>
            <a:r>
              <a:rPr lang="en-US" dirty="0"/>
              <a:t>P(</a:t>
            </a:r>
            <a:r>
              <a:rPr lang="en-US" dirty="0" err="1"/>
              <a:t>i</a:t>
            </a:r>
            <a:r>
              <a:rPr lang="en-US" dirty="0"/>
              <a:t>|&lt;s&gt;) = 0.25</a:t>
            </a:r>
          </a:p>
          <a:p>
            <a:r>
              <a:rPr lang="en-US" dirty="0"/>
              <a:t>P (want | I) =0.33</a:t>
            </a:r>
          </a:p>
          <a:p>
            <a:r>
              <a:rPr lang="en-US" dirty="0"/>
              <a:t>P(</a:t>
            </a:r>
            <a:r>
              <a:rPr lang="en-US" dirty="0" err="1"/>
              <a:t>english|want</a:t>
            </a:r>
            <a:r>
              <a:rPr lang="en-US" dirty="0"/>
              <a:t>) = 0.0011</a:t>
            </a:r>
          </a:p>
          <a:p>
            <a:r>
              <a:rPr lang="en-US" dirty="0"/>
              <a:t>P(</a:t>
            </a:r>
            <a:r>
              <a:rPr lang="en-US" dirty="0" err="1"/>
              <a:t>food|english</a:t>
            </a:r>
            <a:r>
              <a:rPr lang="en-US" dirty="0"/>
              <a:t>) = 0.5 </a:t>
            </a:r>
          </a:p>
          <a:p>
            <a:r>
              <a:rPr lang="en-US" dirty="0"/>
              <a:t>P(&lt;/s&gt;|food) = 0.68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3844D-953F-FE65-4235-5AF2F7249C9B}"/>
              </a:ext>
            </a:extLst>
          </p:cNvPr>
          <p:cNvSpPr txBox="1"/>
          <p:nvPr/>
        </p:nvSpPr>
        <p:spPr>
          <a:xfrm>
            <a:off x="6117538" y="6279692"/>
            <a:ext cx="609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https://web.stanford.edu/~jurafsky/slp3/</a:t>
            </a:r>
          </a:p>
        </p:txBody>
      </p:sp>
    </p:spTree>
    <p:extLst>
      <p:ext uri="{BB962C8B-B14F-4D97-AF65-F5344CB8AC3E}">
        <p14:creationId xmlns:p14="http://schemas.microsoft.com/office/powerpoint/2010/main" val="2485753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gram models</a:t>
            </a:r>
          </a:p>
          <a:p>
            <a:r>
              <a:rPr lang="en-US" dirty="0"/>
              <a:t>3 gram models</a:t>
            </a:r>
          </a:p>
          <a:p>
            <a:r>
              <a:rPr lang="en-US" dirty="0"/>
              <a:t>4 gram models</a:t>
            </a:r>
          </a:p>
          <a:p>
            <a:r>
              <a:rPr lang="en-US" dirty="0"/>
              <a:t>5 gram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680321" y="5184742"/>
            <a:ext cx="11240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In deep learning, language models use higher-gram models to train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069670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N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2817429" y="3751868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https://books.google.com/ngrams/</a:t>
            </a:r>
          </a:p>
        </p:txBody>
      </p:sp>
    </p:spTree>
    <p:extLst>
      <p:ext uri="{BB962C8B-B14F-4D97-AF65-F5344CB8AC3E}">
        <p14:creationId xmlns:p14="http://schemas.microsoft.com/office/powerpoint/2010/main" val="3789655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Perplexity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Evaluation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760745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inverse probability of test set, normalized by the number of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8556C-3D54-8883-03E2-4162AA362B9F}"/>
              </a:ext>
            </a:extLst>
          </p:cNvPr>
          <p:cNvSpPr txBox="1"/>
          <p:nvPr/>
        </p:nvSpPr>
        <p:spPr>
          <a:xfrm>
            <a:off x="2566144" y="6178287"/>
            <a:ext cx="725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Minimizing perplexity is the maximizing probability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6D1F31-5273-1D3A-1FCA-5EDC42CC9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48665"/>
              </p:ext>
            </p:extLst>
          </p:nvPr>
        </p:nvGraphicFramePr>
        <p:xfrm>
          <a:off x="1173038" y="3329243"/>
          <a:ext cx="3395517" cy="207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8480" imgH="1307160" progId="Equation.3">
                  <p:embed/>
                </p:oleObj>
              </mc:Choice>
              <mc:Fallback>
                <p:oleObj name="Equation" r:id="rId2" imgW="2148480" imgH="13071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038" y="3329243"/>
                        <a:ext cx="3395517" cy="2076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pp2">
            <a:extLst>
              <a:ext uri="{FF2B5EF4-FFF2-40B4-BE49-F238E27FC236}">
                <a16:creationId xmlns:a16="http://schemas.microsoft.com/office/drawing/2014/main" id="{5F2C5391-D49C-9FB6-295A-BDD13A50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18237" y="3101738"/>
            <a:ext cx="253746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p3">
            <a:extLst>
              <a:ext uri="{FF2B5EF4-FFF2-40B4-BE49-F238E27FC236}">
                <a16:creationId xmlns:a16="http://schemas.microsoft.com/office/drawing/2014/main" id="{55E0E0B8-5BDE-947E-B34F-B60DAD56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18237" y="4580977"/>
            <a:ext cx="2393442" cy="77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D267F-BD9E-46B8-3C76-B7452CC09B5A}"/>
              </a:ext>
            </a:extLst>
          </p:cNvPr>
          <p:cNvSpPr txBox="1"/>
          <p:nvPr/>
        </p:nvSpPr>
        <p:spPr>
          <a:xfrm>
            <a:off x="9588511" y="390569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Chain rule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89EA8-F1D4-6C5E-25DE-7CA356FE70DA}"/>
              </a:ext>
            </a:extLst>
          </p:cNvPr>
          <p:cNvSpPr txBox="1"/>
          <p:nvPr/>
        </p:nvSpPr>
        <p:spPr>
          <a:xfrm>
            <a:off x="9730115" y="5474524"/>
            <a:ext cx="167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For bigram</a:t>
            </a:r>
          </a:p>
        </p:txBody>
      </p:sp>
    </p:spTree>
    <p:extLst>
      <p:ext uri="{BB962C8B-B14F-4D97-AF65-F5344CB8AC3E}">
        <p14:creationId xmlns:p14="http://schemas.microsoft.com/office/powerpoint/2010/main" val="29625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EDCF-9E88-BC01-C0C8-1BAC2CFB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4733-1ACF-7EE5-B7F3-F66CB7F2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higher the conditional probability of the word sequence, the lower the perplexity</a:t>
            </a:r>
          </a:p>
          <a:p>
            <a:r>
              <a:rPr lang="en-US" dirty="0"/>
              <a:t>Calculate perplexity of an sentence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" name="Picture 4" descr="perp">
            <a:extLst>
              <a:ext uri="{FF2B5EF4-FFF2-40B4-BE49-F238E27FC236}">
                <a16:creationId xmlns:a16="http://schemas.microsoft.com/office/drawing/2014/main" id="{A4776E9E-5D86-4BC5-08E3-9FC674B5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1583" y="4301673"/>
            <a:ext cx="3301093" cy="163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5ADE8-855A-CC08-BCF9-56B2A6827135}"/>
              </a:ext>
            </a:extLst>
          </p:cNvPr>
          <p:cNvSpPr txBox="1"/>
          <p:nvPr/>
        </p:nvSpPr>
        <p:spPr>
          <a:xfrm>
            <a:off x="6683605" y="4657266"/>
            <a:ext cx="53732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Task of recognizing the digits in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 sentence consist of random digits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Each digit probability is P=1/10</a:t>
            </a:r>
          </a:p>
        </p:txBody>
      </p:sp>
    </p:spTree>
    <p:extLst>
      <p:ext uri="{BB962C8B-B14F-4D97-AF65-F5344CB8AC3E}">
        <p14:creationId xmlns:p14="http://schemas.microsoft.com/office/powerpoint/2010/main" val="42146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2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Kleene Closure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368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Kleene Closure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or more character recognition in a text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Linux terminal </a:t>
            </a:r>
          </a:p>
          <a:p>
            <a:r>
              <a:rPr lang="en-US" dirty="0"/>
              <a:t> Classification</a:t>
            </a:r>
          </a:p>
          <a:p>
            <a:pPr lvl="1"/>
            <a:r>
              <a:rPr lang="en-US" dirty="0"/>
              <a:t>“*”: 0 or more</a:t>
            </a:r>
          </a:p>
          <a:p>
            <a:pPr lvl="1"/>
            <a:r>
              <a:rPr lang="en-US" dirty="0"/>
              <a:t>“+”: 1 or more</a:t>
            </a:r>
          </a:p>
          <a:p>
            <a:pPr lvl="1"/>
            <a:r>
              <a:rPr lang="en-US" dirty="0"/>
              <a:t>Example 1: New (s)* = New, News, </a:t>
            </a:r>
            <a:r>
              <a:rPr lang="en-US" dirty="0" err="1"/>
              <a:t>Newss</a:t>
            </a:r>
            <a:r>
              <a:rPr lang="en-US" dirty="0"/>
              <a:t>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Newssssss</a:t>
            </a:r>
            <a:endParaRPr lang="en-US" dirty="0"/>
          </a:p>
          <a:p>
            <a:pPr lvl="1"/>
            <a:r>
              <a:rPr lang="en-US" dirty="0"/>
              <a:t>Example 2: New (s)+= News, </a:t>
            </a:r>
            <a:r>
              <a:rPr lang="en-US" dirty="0" err="1"/>
              <a:t>Newsss</a:t>
            </a:r>
            <a:r>
              <a:rPr lang="en-US" dirty="0"/>
              <a:t>, </a:t>
            </a:r>
            <a:r>
              <a:rPr lang="en-US" dirty="0" err="1"/>
              <a:t>Newssss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52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32B5-CC15-4BE0-91F6-9DFAB105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Expression: 3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Meta Character: Pipe Symbol (|)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3B77-EFC8-4C4D-ADC1-3DC88C25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77" y="4422031"/>
            <a:ext cx="8144134" cy="1117687"/>
          </a:xfrm>
        </p:spPr>
        <p:txBody>
          <a:bodyPr>
            <a:normAutofit/>
          </a:bodyPr>
          <a:lstStyle/>
          <a:p>
            <a:r>
              <a:rPr lang="en-US" sz="2600" dirty="0"/>
              <a:t>Natural Language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125601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262E-2D15-41F1-BEC3-1BDD296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(RE): Pipe Symbol ( I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079E-10A4-4BC6-9C8D-F47283E6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Symbol (|) works similar like  logical OR </a:t>
            </a:r>
          </a:p>
          <a:p>
            <a:r>
              <a:rPr lang="en-US" sz="3000" dirty="0"/>
              <a:t> Choose a particular sub string from the input string</a:t>
            </a:r>
          </a:p>
          <a:p>
            <a:pPr lvl="1"/>
            <a:r>
              <a:rPr lang="en-US" sz="2400" dirty="0"/>
              <a:t>Go(</a:t>
            </a:r>
            <a:r>
              <a:rPr lang="en-US" sz="2400" dirty="0" err="1"/>
              <a:t>es|ing</a:t>
            </a:r>
            <a:r>
              <a:rPr lang="en-US" sz="2400" dirty="0"/>
              <a:t>): Goes, Going</a:t>
            </a:r>
          </a:p>
          <a:p>
            <a:pPr lvl="1"/>
            <a:r>
              <a:rPr lang="en-US" sz="2400" dirty="0"/>
              <a:t>S(</a:t>
            </a:r>
            <a:r>
              <a:rPr lang="en-US" sz="2400" dirty="0" err="1"/>
              <a:t>i|u|a</a:t>
            </a:r>
            <a:r>
              <a:rPr lang="en-US" sz="2400" dirty="0"/>
              <a:t>)ng: Sing, Sang, Sung</a:t>
            </a:r>
          </a:p>
          <a:p>
            <a:pPr lvl="1"/>
            <a:r>
              <a:rPr lang="en-US" sz="2400" dirty="0"/>
              <a:t>My name is:  (Faisal| Bijoy)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152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2471</TotalTime>
  <Words>2871</Words>
  <Application>Microsoft Office PowerPoint</Application>
  <PresentationFormat>Widescreen</PresentationFormat>
  <Paragraphs>607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Courier</vt:lpstr>
      <vt:lpstr>Google Sans</vt:lpstr>
      <vt:lpstr>Times New Roman</vt:lpstr>
      <vt:lpstr>Trebuchet MS</vt:lpstr>
      <vt:lpstr>Wingdings</vt:lpstr>
      <vt:lpstr>Berlin</vt:lpstr>
      <vt:lpstr>Equation</vt:lpstr>
      <vt:lpstr>Natural Language Processing</vt:lpstr>
      <vt:lpstr>Natural Language Processing (NLP)</vt:lpstr>
      <vt:lpstr>NLP Library </vt:lpstr>
      <vt:lpstr>Regular Expression: 1 Class sets &amp; Dot Symbol</vt:lpstr>
      <vt:lpstr>Regular Expression (RE)</vt:lpstr>
      <vt:lpstr>Regular Expression: 2 Kleene Closure</vt:lpstr>
      <vt:lpstr>Regular Expression (RE): Kleene Closure </vt:lpstr>
      <vt:lpstr>Regular Expression: 3 Meta Character: Pipe Symbol (|)</vt:lpstr>
      <vt:lpstr>Regular Expression (RE): Pipe Symbol ( I )</vt:lpstr>
      <vt:lpstr>Text Normalization A way of converting text into standard form</vt:lpstr>
      <vt:lpstr>Text Normalization in NLP</vt:lpstr>
      <vt:lpstr>Methods of Text Normalization: 1</vt:lpstr>
      <vt:lpstr>Methods of Text Normalization: 1</vt:lpstr>
      <vt:lpstr>Methods of Text Normalization: 2</vt:lpstr>
      <vt:lpstr>Tokenization </vt:lpstr>
      <vt:lpstr>Lemmatization </vt:lpstr>
      <vt:lpstr>Case Folding</vt:lpstr>
      <vt:lpstr>Text Normalization: Case Folding</vt:lpstr>
      <vt:lpstr>Minimum Edit Distance</vt:lpstr>
      <vt:lpstr>Minimum Edit Distance</vt:lpstr>
      <vt:lpstr>Minimum Edit Distance</vt:lpstr>
      <vt:lpstr>Minimum Edit Distance</vt:lpstr>
      <vt:lpstr>Dynamic Programming for Minimum Edit Distance: 2</vt:lpstr>
      <vt:lpstr>Minimum Edit Distance</vt:lpstr>
      <vt:lpstr>Minimum Edit Distance</vt:lpstr>
      <vt:lpstr>DP for Minimum Edit Distance </vt:lpstr>
      <vt:lpstr>DP for Minimum Edit Distance </vt:lpstr>
      <vt:lpstr>DP for Minimum Edit Distance </vt:lpstr>
      <vt:lpstr>DP for Minimum Edit Distance </vt:lpstr>
      <vt:lpstr>DP Code Implementation for Min Edit Distance: 3</vt:lpstr>
      <vt:lpstr>Context Free Grammar (CFG)</vt:lpstr>
      <vt:lpstr>Context Free Grammar (CFG)</vt:lpstr>
      <vt:lpstr>Categories of  CFG</vt:lpstr>
      <vt:lpstr>Context Free Grammar (CFG)</vt:lpstr>
      <vt:lpstr>Context Free Grammar: 2  ( Python Code )</vt:lpstr>
      <vt:lpstr>Text Classification Assign a label or class into a text</vt:lpstr>
      <vt:lpstr>Text Classification in NLP</vt:lpstr>
      <vt:lpstr>Text Classification in NLP</vt:lpstr>
      <vt:lpstr>Language Models: N-gram Calculate the probability of a word or sentence</vt:lpstr>
      <vt:lpstr>Language Model in NLP</vt:lpstr>
      <vt:lpstr>Language Model in NLP</vt:lpstr>
      <vt:lpstr>Language Model Applications</vt:lpstr>
      <vt:lpstr>Probabilistic Language Models Calculate the probability of a word or sentence</vt:lpstr>
      <vt:lpstr>Probability of sentence</vt:lpstr>
      <vt:lpstr>Probability of sentence or word</vt:lpstr>
      <vt:lpstr>Chain Rule of Probability</vt:lpstr>
      <vt:lpstr>Chain Rule of Probability</vt:lpstr>
      <vt:lpstr>Chain Rule of Probability</vt:lpstr>
      <vt:lpstr>Markov Assumption</vt:lpstr>
      <vt:lpstr>Bigram Models Condition on previous word</vt:lpstr>
      <vt:lpstr>Bigram Models</vt:lpstr>
      <vt:lpstr>Estimated Bigram Probabilities</vt:lpstr>
      <vt:lpstr>Estimated Bigram Probabilities</vt:lpstr>
      <vt:lpstr>N Gram</vt:lpstr>
      <vt:lpstr>Google N Gram</vt:lpstr>
      <vt:lpstr>Perplexity Evaluation Language Models</vt:lpstr>
      <vt:lpstr>Perplexity</vt:lpstr>
      <vt:lpstr>Perplexity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faisalcse16kuet@outlook.com</dc:creator>
  <cp:lastModifiedBy>Faisal Ahmed</cp:lastModifiedBy>
  <cp:revision>139</cp:revision>
  <dcterms:created xsi:type="dcterms:W3CDTF">2021-09-30T04:56:35Z</dcterms:created>
  <dcterms:modified xsi:type="dcterms:W3CDTF">2023-12-14T18:00:49Z</dcterms:modified>
</cp:coreProperties>
</file>