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ed Hat Text Medium"/>
      <p:regular r:id="rId14"/>
      <p:bold r:id="rId15"/>
      <p:italic r:id="rId16"/>
      <p:boldItalic r:id="rId17"/>
    </p:embeddedFont>
    <p:embeddedFont>
      <p:font typeface="Red Hat Display Medium"/>
      <p:regular r:id="rId18"/>
      <p:bold r:id="rId19"/>
      <p:italic r:id="rId20"/>
      <p:boldItalic r:id="rId21"/>
    </p:embeddedFont>
    <p:embeddedFont>
      <p:font typeface="Red Hat Display"/>
      <p:regular r:id="rId22"/>
      <p:bold r:id="rId23"/>
      <p:italic r:id="rId24"/>
      <p:boldItalic r:id="rId25"/>
    </p:embeddedFont>
    <p:embeddedFont>
      <p:font typeface="Red Hat Tex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italic.fntdata"/><Relationship Id="rId22" Type="http://schemas.openxmlformats.org/officeDocument/2006/relationships/font" Target="fonts/RedHatDisplay-regular.fntdata"/><Relationship Id="rId21" Type="http://schemas.openxmlformats.org/officeDocument/2006/relationships/font" Target="fonts/RedHatDisplayMedium-boldItalic.fntdata"/><Relationship Id="rId24" Type="http://schemas.openxmlformats.org/officeDocument/2006/relationships/font" Target="fonts/RedHatDisplay-italic.fntdata"/><Relationship Id="rId23" Type="http://schemas.openxmlformats.org/officeDocument/2006/relationships/font" Target="fonts/RedHat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Text-regular.fntdata"/><Relationship Id="rId25" Type="http://schemas.openxmlformats.org/officeDocument/2006/relationships/font" Target="fonts/RedHatDisplay-boldItalic.fntdata"/><Relationship Id="rId28" Type="http://schemas.openxmlformats.org/officeDocument/2006/relationships/font" Target="fonts/RedHatText-italic.fntdata"/><Relationship Id="rId27" Type="http://schemas.openxmlformats.org/officeDocument/2006/relationships/font" Target="fonts/RedHat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Tex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edHatTextMedium-bold.fntdata"/><Relationship Id="rId14" Type="http://schemas.openxmlformats.org/officeDocument/2006/relationships/font" Target="fonts/RedHatTextMedium-regular.fntdata"/><Relationship Id="rId17" Type="http://schemas.openxmlformats.org/officeDocument/2006/relationships/font" Target="fonts/RedHatTextMedium-boldItalic.fntdata"/><Relationship Id="rId16" Type="http://schemas.openxmlformats.org/officeDocument/2006/relationships/font" Target="fonts/RedHatTextMedium-italic.fntdata"/><Relationship Id="rId19" Type="http://schemas.openxmlformats.org/officeDocument/2006/relationships/font" Target="fonts/RedHatDisplayMedium-bold.fntdata"/><Relationship Id="rId18" Type="http://schemas.openxmlformats.org/officeDocument/2006/relationships/font" Target="fonts/RedHat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771633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771633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e4ef5a05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e4ef5a05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3eb69fdaf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3eb69fdaf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547716335e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547716335e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71304596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71304596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e5d12da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e5d12da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47716335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47716335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e4ef5a059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e4ef5a059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07" name="Google Shape;107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27579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solidFill>
          <a:srgbClr val="142C4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75" y="5842225"/>
            <a:ext cx="121920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FAAA4F"/>
                </a:solidFill>
              </a:defRPr>
            </a:lvl9pPr>
          </a:lstStyle>
          <a:p/>
        </p:txBody>
      </p:sp>
      <p:cxnSp>
        <p:nvCxnSpPr>
          <p:cNvPr id="115" name="Google Shape;115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FAAA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27579A"/>
                </a:solidFill>
              </a:defRPr>
            </a:lvl9pPr>
          </a:lstStyle>
          <a:p/>
        </p:txBody>
      </p:sp>
      <p:cxnSp>
        <p:nvCxnSpPr>
          <p:cNvPr id="123" name="Google Shape;123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0" name="Google Shape;130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9" name="Google Shape;139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6" name="Google Shape;156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1" name="Google Shape;171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9" name="Google Shape;179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0" name="Google Shape;180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3" name="Google Shape;183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91" name="Google Shape;191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1" name="Google Shape;201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09" name="Google Shape;209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18" name="Google Shape;218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25" name="Google Shape;225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28" name="Google Shape;228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3" name="Google Shape;233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5" name="Google Shape;235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0" name="Google Shape;240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8" name="Google Shape;248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58" name="Google Shape;258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4" name="Google Shape;264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7" name="Google Shape;267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68" name="Google Shape;268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0" name="Google Shape;270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" name="Google Shape;275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7" name="Google Shape;277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84" name="Google Shape;284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7" name="Google Shape;287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2" name="Google Shape;292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8" name="Google Shape;298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1" name="Google Shape;301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302" name="Google Shape;302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6" name="Google Shape;306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7" name="Google Shape;307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5" name="Google Shape;315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6" name="Google Shape;316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7" name="Google Shape;317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8" name="Google Shape;318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9" name="Google Shape;319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22" name="Google Shape;322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23" name="Google Shape;323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0" name="Google Shape;330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2" name="Google Shape;332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3" name="Google Shape;333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35" name="Google Shape;535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36" name="Google Shape;536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1" name="Google Shape;541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2" name="Google Shape;542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4" name="Google Shape;544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45" name="Google Shape;545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6" name="Google Shape;546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7" name="Google Shape;547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8" name="Google Shape;548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49" name="Google Shape;549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50" name="Google Shape;5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solidFill>
          <a:srgbClr val="142C4D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75" y="5842225"/>
            <a:ext cx="121920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56" name="Google Shape;556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1" name="Google Shape;561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2" name="Google Shape;562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3" name="Google Shape;563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64" name="Google Shape;564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5" name="Google Shape;565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66" name="Google Shape;566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7" name="Google Shape;5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71" name="Google Shape;571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77" name="Google Shape;577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78" name="Google Shape;5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1" name="Google Shape;581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2" name="Google Shape;582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5" name="Google Shape;585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7" name="Google Shape;587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9" name="Google Shape;589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0" name="Google Shape;590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1" name="Google Shape;591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2" name="Google Shape;592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3" name="Google Shape;593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4" name="Google Shape;594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99" name="Google Shape;599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5" name="Google Shape;605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8" name="Google Shape;608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9" name="Google Shape;609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0" name="Google Shape;610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1" name="Google Shape;611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3" name="Google Shape;613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5" name="Google Shape;615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8" name="Google Shape;618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19" name="Google Shape;619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20" name="Google Shape;620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26" name="Google Shape;626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28" name="Google Shape;628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4" name="Google Shape;634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9" name="Google Shape;639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0" name="Google Shape;640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2" name="Google Shape;642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3" name="Google Shape;643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44" name="Google Shape;644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46" name="Google Shape;646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0" name="Google Shape;650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51" name="Google Shape;651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4" name="Google Shape;654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6" name="Google Shape;656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7" name="Google Shape;657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0" name="Google Shape;660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61" name="Google Shape;661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4" name="Google Shape;664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7" name="Google Shape;667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0" name="Google Shape;670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1" name="Google Shape;671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4" name="Google Shape;674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142C4D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78" name="Google Shape;678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80" name="Google Shape;680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1" name="Google Shape;68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4" name="Google Shape;684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5" name="Google Shape;685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6" name="Google Shape;686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solidFill>
          <a:srgbClr val="142C4D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75" y="5842225"/>
            <a:ext cx="121920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4" name="Google Shape;54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89" name="Google Shape;689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91" name="Google Shape;691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5" name="Google Shape;695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6" name="Google Shape;696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7" name="Google Shape;697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27579A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27579A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AAA4F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8" name="Google Shape;98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9677749" y="269825"/>
            <a:ext cx="2009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CONFIDENTIAL designator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751000" y="6313250"/>
            <a:ext cx="731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V0000000</a:t>
            </a:r>
            <a:endParaRPr sz="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3" name="Google Shape;703;p42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the everyday with the possible.</a:t>
            </a:r>
            <a:endParaRPr/>
          </a:p>
        </p:txBody>
      </p:sp>
      <p:sp>
        <p:nvSpPr>
          <p:cNvPr id="704" name="Google Shape;704;p42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__new__ way to __init_subclass__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5" name="Google Shape;705;p42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Faisal Al-Rayes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Delivery Engineer</a:t>
            </a:r>
            <a:endParaRPr/>
          </a:p>
        </p:txBody>
      </p:sp>
      <p:sp>
        <p:nvSpPr>
          <p:cNvPr id="706" name="Google Shape;706;p42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Automation</a:t>
            </a:r>
            <a:endParaRPr/>
          </a:p>
        </p:txBody>
      </p:sp>
      <p:pic>
        <p:nvPicPr>
          <p:cNvPr id="707" name="Google Shape;707;p42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5190425" y="941050"/>
            <a:ext cx="2606178" cy="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2"/>
          <p:cNvSpPr/>
          <p:nvPr/>
        </p:nvSpPr>
        <p:spPr>
          <a:xfrm>
            <a:off x="10451150" y="335250"/>
            <a:ext cx="13557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5615000" y="1194975"/>
            <a:ext cx="22812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15" name="Google Shape;715;p43"/>
          <p:cNvSpPr txBox="1"/>
          <p:nvPr>
            <p:ph type="title"/>
          </p:nvPr>
        </p:nvSpPr>
        <p:spPr>
          <a:xfrm>
            <a:off x="753375" y="225025"/>
            <a:ext cx="4905000" cy="109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10409300" y="332625"/>
            <a:ext cx="1379400" cy="273900"/>
          </a:xfrm>
          <a:prstGeom prst="roundRect">
            <a:avLst>
              <a:gd fmla="val 16667" name="adj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7386300" y="2690375"/>
            <a:ext cx="3433800" cy="2211000"/>
          </a:xfrm>
          <a:prstGeom prst="roundRect">
            <a:avLst>
              <a:gd fmla="val 16667" name="adj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18" name="Google Shape;718;p43"/>
          <p:cNvSpPr/>
          <p:nvPr/>
        </p:nvSpPr>
        <p:spPr>
          <a:xfrm>
            <a:off x="8002625" y="2103375"/>
            <a:ext cx="2543700" cy="273900"/>
          </a:xfrm>
          <a:prstGeom prst="roundRect">
            <a:avLst>
              <a:gd fmla="val 16667" name="adj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19" name="Google Shape;719;p43"/>
          <p:cNvSpPr txBox="1"/>
          <p:nvPr/>
        </p:nvSpPr>
        <p:spPr>
          <a:xfrm>
            <a:off x="7875475" y="2000625"/>
            <a:ext cx="3600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linkedin.com/in/faisalalrayyess</a:t>
            </a:r>
            <a:endParaRPr sz="19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20" name="Google Shape;7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225" y="5111725"/>
            <a:ext cx="3769458" cy="4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3"/>
          <p:cNvSpPr/>
          <p:nvPr/>
        </p:nvSpPr>
        <p:spPr>
          <a:xfrm>
            <a:off x="7493900" y="1985975"/>
            <a:ext cx="3942300" cy="479400"/>
          </a:xfrm>
          <a:prstGeom prst="roundRect">
            <a:avLst>
              <a:gd fmla="val 16667" name="adj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>
            <a:off x="966025" y="1321225"/>
            <a:ext cx="6472924" cy="3951900"/>
            <a:chOff x="966025" y="1321225"/>
            <a:chExt cx="6472924" cy="3951900"/>
          </a:xfrm>
        </p:grpSpPr>
        <p:grpSp>
          <p:nvGrpSpPr>
            <p:cNvPr id="723" name="Google Shape;723;p43"/>
            <p:cNvGrpSpPr/>
            <p:nvPr/>
          </p:nvGrpSpPr>
          <p:grpSpPr>
            <a:xfrm>
              <a:off x="966025" y="1321225"/>
              <a:ext cx="6472924" cy="3951900"/>
              <a:chOff x="966025" y="1321225"/>
              <a:chExt cx="6472924" cy="3951900"/>
            </a:xfrm>
          </p:grpSpPr>
          <p:pic>
            <p:nvPicPr>
              <p:cNvPr id="724" name="Google Shape;724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6025" y="1321225"/>
                <a:ext cx="6472924" cy="3951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5" name="Google Shape;725;p43"/>
              <p:cNvSpPr/>
              <p:nvPr/>
            </p:nvSpPr>
            <p:spPr>
              <a:xfrm>
                <a:off x="3443675" y="1350075"/>
                <a:ext cx="3081600" cy="225000"/>
              </a:xfrm>
              <a:prstGeom prst="rect">
                <a:avLst/>
              </a:prstGeom>
              <a:solidFill>
                <a:srgbClr val="010C18"/>
              </a:solidFill>
              <a:ln cap="flat" cmpd="sng" w="9525">
                <a:solidFill>
                  <a:srgbClr val="010C1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ed Hat Text"/>
                  <a:ea typeface="Red Hat Text"/>
                  <a:cs typeface="Red Hat Text"/>
                  <a:sym typeface="Red Hat Text"/>
                </a:endParaRPr>
              </a:p>
            </p:txBody>
          </p:sp>
        </p:grpSp>
        <p:sp>
          <p:nvSpPr>
            <p:cNvPr id="726" name="Google Shape;726;p43"/>
            <p:cNvSpPr/>
            <p:nvPr/>
          </p:nvSpPr>
          <p:spPr>
            <a:xfrm>
              <a:off x="5331825" y="1878375"/>
              <a:ext cx="1839300" cy="313200"/>
            </a:xfrm>
            <a:prstGeom prst="rect">
              <a:avLst/>
            </a:prstGeom>
            <a:solidFill>
              <a:srgbClr val="010C18"/>
            </a:solidFill>
            <a:ln cap="flat" cmpd="sng" w="9525">
              <a:solidFill>
                <a:srgbClr val="010C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ed Hat Text"/>
                <a:ea typeface="Red Hat Text"/>
                <a:cs typeface="Red Hat Text"/>
                <a:sym typeface="Red Hat Text"/>
              </a:endParaRPr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4881800" y="2455575"/>
            <a:ext cx="2543700" cy="2739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5175300" y="3032775"/>
            <a:ext cx="2263800" cy="2739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5918825" y="3556950"/>
            <a:ext cx="1506600" cy="3132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5400350" y="4120425"/>
            <a:ext cx="1986000" cy="3132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347150" y="1222900"/>
            <a:ext cx="146700" cy="41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992750" y="1377675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992750" y="1945400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992750" y="2513125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992750" y="3080850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992750" y="3648575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992750" y="4216300"/>
            <a:ext cx="172200" cy="202500"/>
          </a:xfrm>
          <a:prstGeom prst="rect">
            <a:avLst/>
          </a:prstGeom>
          <a:solidFill>
            <a:srgbClr val="010C18"/>
          </a:solidFill>
          <a:ln cap="flat" cmpd="sng" w="9525">
            <a:solidFill>
              <a:srgbClr val="010C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__new__ way to __init_subclass__</a:t>
            </a:r>
            <a:endParaRPr/>
          </a:p>
        </p:txBody>
      </p:sp>
      <p:sp>
        <p:nvSpPr>
          <p:cNvPr id="743" name="Google Shape;743;p44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expect from this talk/demonstration?</a:t>
            </a:r>
            <a:endParaRPr/>
          </a:p>
        </p:txBody>
      </p:sp>
      <p:sp>
        <p:nvSpPr>
          <p:cNvPr id="744" name="Google Shape;744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45" name="Google Shape;745;p44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What value could this bring me?</a:t>
            </a:r>
            <a:endParaRPr/>
          </a:p>
        </p:txBody>
      </p:sp>
      <p:sp>
        <p:nvSpPr>
          <p:cNvPr id="746" name="Google Shape;746;p44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everyday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747" name="Google Shape;747;p44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Bridge</a:t>
            </a:r>
            <a:endParaRPr/>
          </a:p>
        </p:txBody>
      </p:sp>
      <p:sp>
        <p:nvSpPr>
          <p:cNvPr id="748" name="Google Shape;748;p44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Programming</a:t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10455650" y="337900"/>
            <a:ext cx="13557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9206025" y="6313250"/>
            <a:ext cx="13557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C4D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 txBox="1"/>
          <p:nvPr>
            <p:ph type="title"/>
          </p:nvPr>
        </p:nvSpPr>
        <p:spPr>
          <a:xfrm>
            <a:off x="885050" y="871750"/>
            <a:ext cx="10422000" cy="68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</a:t>
            </a:r>
            <a:r>
              <a:rPr lang="en"/>
              <a:t>discuss</a:t>
            </a:r>
            <a:r>
              <a:rPr lang="en"/>
              <a:t> today</a:t>
            </a:r>
            <a:endParaRPr/>
          </a:p>
        </p:txBody>
      </p:sp>
      <p:sp>
        <p:nvSpPr>
          <p:cNvPr id="756" name="Google Shape;756;p4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7" name="Google Shape;757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8" name="Google Shape;758;p45"/>
          <p:cNvSpPr txBox="1"/>
          <p:nvPr>
            <p:ph idx="3" type="subTitle"/>
          </p:nvPr>
        </p:nvSpPr>
        <p:spPr>
          <a:xfrm>
            <a:off x="3070850" y="2411700"/>
            <a:ext cx="6050400" cy="289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“0”:		“Problem Statement / Task”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“1”:		“Solution 1 - Hell”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“2”:		“Solution 2 - A better hell”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“3”:		“Introducing __new__ and __init_subclass__”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“4”:		“Solution 3 - Heavenly?”</a:t>
            </a:r>
            <a:endParaRPr/>
          </a:p>
        </p:txBody>
      </p:sp>
      <p:sp>
        <p:nvSpPr>
          <p:cNvPr id="759" name="Google Shape;759;p45"/>
          <p:cNvSpPr/>
          <p:nvPr/>
        </p:nvSpPr>
        <p:spPr>
          <a:xfrm>
            <a:off x="2366150" y="2193900"/>
            <a:ext cx="7459800" cy="3333900"/>
          </a:xfrm>
          <a:prstGeom prst="bracePair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9218950" y="6283250"/>
            <a:ext cx="1355700" cy="251400"/>
          </a:xfrm>
          <a:prstGeom prst="flowChartAlternateProcess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10442700" y="337900"/>
            <a:ext cx="1355700" cy="251400"/>
          </a:xfrm>
          <a:prstGeom prst="flowChartAlternateProcess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/>
          <p:nvPr>
            <p:ph type="title"/>
          </p:nvPr>
        </p:nvSpPr>
        <p:spPr>
          <a:xfrm>
            <a:off x="447775" y="1054000"/>
            <a:ext cx="8851500" cy="123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E0000"/>
                </a:solidFill>
              </a:rPr>
              <a:t>Problem Statement / Task</a:t>
            </a:r>
            <a:endParaRPr sz="1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600"/>
              <a:t>Interpret the file to extract information:</a:t>
            </a:r>
            <a:endParaRPr sz="1600"/>
          </a:p>
        </p:txBody>
      </p:sp>
      <p:sp>
        <p:nvSpPr>
          <p:cNvPr id="767" name="Google Shape;767;p4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__new__ way to __init_subclass__</a:t>
            </a:r>
            <a:endParaRPr/>
          </a:p>
        </p:txBody>
      </p:sp>
      <p:sp>
        <p:nvSpPr>
          <p:cNvPr id="768" name="Google Shape;768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769" name="Google Shape;7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13" y="2289100"/>
            <a:ext cx="2587925" cy="4281258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6"/>
          <p:cNvSpPr/>
          <p:nvPr/>
        </p:nvSpPr>
        <p:spPr>
          <a:xfrm>
            <a:off x="4822950" y="4358800"/>
            <a:ext cx="2546100" cy="1200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Loader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1" name="Google Shape;771;p46"/>
          <p:cNvSpPr/>
          <p:nvPr/>
        </p:nvSpPr>
        <p:spPr>
          <a:xfrm>
            <a:off x="9299275" y="2289100"/>
            <a:ext cx="2254500" cy="3677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Information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2" name="Google Shape;772;p46"/>
          <p:cNvSpPr/>
          <p:nvPr/>
        </p:nvSpPr>
        <p:spPr>
          <a:xfrm flipH="1">
            <a:off x="4822950" y="2890950"/>
            <a:ext cx="2546100" cy="1200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Dump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3" name="Google Shape;773;p46"/>
          <p:cNvSpPr/>
          <p:nvPr/>
        </p:nvSpPr>
        <p:spPr>
          <a:xfrm>
            <a:off x="4556575" y="4166375"/>
            <a:ext cx="3042000" cy="1653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4" name="Google Shape;774;p46"/>
          <p:cNvSpPr/>
          <p:nvPr/>
        </p:nvSpPr>
        <p:spPr>
          <a:xfrm>
            <a:off x="4900475" y="5667600"/>
            <a:ext cx="343800" cy="330600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5" name="Google Shape;775;p46"/>
          <p:cNvSpPr/>
          <p:nvPr/>
        </p:nvSpPr>
        <p:spPr>
          <a:xfrm>
            <a:off x="10455650" y="337900"/>
            <a:ext cx="13557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6" name="Google Shape;776;p46"/>
          <p:cNvSpPr/>
          <p:nvPr/>
        </p:nvSpPr>
        <p:spPr>
          <a:xfrm>
            <a:off x="9225875" y="6313250"/>
            <a:ext cx="1355700" cy="251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7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Live Demo!</a:t>
            </a:r>
            <a:endParaRPr sz="8400"/>
          </a:p>
        </p:txBody>
      </p:sp>
      <p:sp>
        <p:nvSpPr>
          <p:cNvPr id="782" name="Google Shape;782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3" name="Google Shape;783;p47"/>
          <p:cNvSpPr/>
          <p:nvPr/>
        </p:nvSpPr>
        <p:spPr>
          <a:xfrm>
            <a:off x="10331025" y="371750"/>
            <a:ext cx="1516500" cy="234900"/>
          </a:xfrm>
          <a:prstGeom prst="roundRect">
            <a:avLst>
              <a:gd fmla="val 16667" name="adj"/>
            </a:avLst>
          </a:prstGeom>
          <a:solidFill>
            <a:srgbClr val="EE0000"/>
          </a:solidFill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9" name="Google Shape;789;p48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1599700" y="941050"/>
            <a:ext cx="2606178" cy="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8"/>
          <p:cNvSpPr/>
          <p:nvPr/>
        </p:nvSpPr>
        <p:spPr>
          <a:xfrm>
            <a:off x="2054475" y="1232675"/>
            <a:ext cx="2151300" cy="213600"/>
          </a:xfrm>
          <a:prstGeom prst="rect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1" name="Google Shape;791;p48"/>
          <p:cNvSpPr/>
          <p:nvPr/>
        </p:nvSpPr>
        <p:spPr>
          <a:xfrm>
            <a:off x="10135350" y="367625"/>
            <a:ext cx="1726500" cy="213600"/>
          </a:xfrm>
          <a:prstGeom prst="rect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2" name="Google Shape;792;p48"/>
          <p:cNvSpPr/>
          <p:nvPr/>
        </p:nvSpPr>
        <p:spPr>
          <a:xfrm>
            <a:off x="7284325" y="1870100"/>
            <a:ext cx="3897900" cy="3011700"/>
          </a:xfrm>
          <a:prstGeom prst="rect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3" name="Google Shape;793;p48"/>
          <p:cNvSpPr txBox="1"/>
          <p:nvPr>
            <p:ph type="title"/>
          </p:nvPr>
        </p:nvSpPr>
        <p:spPr>
          <a:xfrm>
            <a:off x="1956700" y="1652800"/>
            <a:ext cx="3688200" cy="239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 for you attention!</a:t>
            </a:r>
            <a:endParaRPr sz="4600"/>
          </a:p>
        </p:txBody>
      </p:sp>
      <p:pic>
        <p:nvPicPr>
          <p:cNvPr id="794" name="Google Shape;7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575" y="1232675"/>
            <a:ext cx="3768975" cy="3768975"/>
          </a:xfrm>
          <a:prstGeom prst="rect">
            <a:avLst/>
          </a:prstGeom>
          <a:solidFill>
            <a:srgbClr val="142C4D"/>
          </a:solidFill>
          <a:ln cap="flat" cmpd="sng" w="9525">
            <a:solidFill>
              <a:srgbClr val="142C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9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Q&amp;A</a:t>
            </a:r>
            <a:endParaRPr sz="8800"/>
          </a:p>
        </p:txBody>
      </p:sp>
      <p:sp>
        <p:nvSpPr>
          <p:cNvPr id="800" name="Google Shape;800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