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71" r:id="rId3"/>
    <p:sldId id="261" r:id="rId4"/>
    <p:sldId id="257" r:id="rId5"/>
    <p:sldId id="259" r:id="rId6"/>
    <p:sldId id="260" r:id="rId7"/>
    <p:sldId id="262" r:id="rId8"/>
    <p:sldId id="263" r:id="rId9"/>
    <p:sldId id="265" r:id="rId10"/>
    <p:sldId id="266" r:id="rId11"/>
    <p:sldId id="267" r:id="rId12"/>
    <p:sldId id="268" r:id="rId13"/>
    <p:sldId id="269" r:id="rId14"/>
    <p:sldId id="270" r:id="rId15"/>
    <p:sldId id="264"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ECAFE-A36E-42F2-BD72-2CDD9F6D4B52}"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PK"/>
        </a:p>
      </dgm:t>
    </dgm:pt>
    <dgm:pt modelId="{97EADDE0-0CB8-44B6-AC02-5DDDBD8412EF}">
      <dgm:prSet/>
      <dgm:spPr/>
      <dgm:t>
        <a:bodyPr/>
        <a:lstStyle/>
        <a:p>
          <a:pPr algn="ctr"/>
          <a:r>
            <a:rPr lang="en-GB" b="1" i="1" dirty="0"/>
            <a:t>Thank You</a:t>
          </a:r>
          <a:endParaRPr lang="en-PK" dirty="0"/>
        </a:p>
      </dgm:t>
    </dgm:pt>
    <dgm:pt modelId="{E58F0A22-EF04-4A65-A80C-243891EC4133}" type="parTrans" cxnId="{8C76A7CB-92A0-4A9C-8E91-D2B4B44EB17C}">
      <dgm:prSet/>
      <dgm:spPr/>
      <dgm:t>
        <a:bodyPr/>
        <a:lstStyle/>
        <a:p>
          <a:endParaRPr lang="en-PK"/>
        </a:p>
      </dgm:t>
    </dgm:pt>
    <dgm:pt modelId="{DFCB2E7A-C7A4-4670-B6F9-EBFC95F0D88E}" type="sibTrans" cxnId="{8C76A7CB-92A0-4A9C-8E91-D2B4B44EB17C}">
      <dgm:prSet/>
      <dgm:spPr/>
      <dgm:t>
        <a:bodyPr/>
        <a:lstStyle/>
        <a:p>
          <a:endParaRPr lang="en-PK"/>
        </a:p>
      </dgm:t>
    </dgm:pt>
    <dgm:pt modelId="{2086356F-FAEE-4969-B009-DC270E924532}" type="pres">
      <dgm:prSet presAssocID="{C31ECAFE-A36E-42F2-BD72-2CDD9F6D4B52}" presName="linear" presStyleCnt="0">
        <dgm:presLayoutVars>
          <dgm:animLvl val="lvl"/>
          <dgm:resizeHandles val="exact"/>
        </dgm:presLayoutVars>
      </dgm:prSet>
      <dgm:spPr/>
    </dgm:pt>
    <dgm:pt modelId="{9A730F67-EE03-4861-A5CC-8668E4C5F1EF}" type="pres">
      <dgm:prSet presAssocID="{97EADDE0-0CB8-44B6-AC02-5DDDBD8412EF}" presName="parentText" presStyleLbl="node1" presStyleIdx="0" presStyleCnt="1" custScaleY="183841" custLinFactNeighborX="-462" custLinFactNeighborY="-1743">
        <dgm:presLayoutVars>
          <dgm:chMax val="0"/>
          <dgm:bulletEnabled val="1"/>
        </dgm:presLayoutVars>
      </dgm:prSet>
      <dgm:spPr/>
    </dgm:pt>
  </dgm:ptLst>
  <dgm:cxnLst>
    <dgm:cxn modelId="{8C76A7CB-92A0-4A9C-8E91-D2B4B44EB17C}" srcId="{C31ECAFE-A36E-42F2-BD72-2CDD9F6D4B52}" destId="{97EADDE0-0CB8-44B6-AC02-5DDDBD8412EF}" srcOrd="0" destOrd="0" parTransId="{E58F0A22-EF04-4A65-A80C-243891EC4133}" sibTransId="{DFCB2E7A-C7A4-4670-B6F9-EBFC95F0D88E}"/>
    <dgm:cxn modelId="{9E365BDA-CB27-4520-8DD3-25303777259C}" type="presOf" srcId="{C31ECAFE-A36E-42F2-BD72-2CDD9F6D4B52}" destId="{2086356F-FAEE-4969-B009-DC270E924532}" srcOrd="0" destOrd="0" presId="urn:microsoft.com/office/officeart/2005/8/layout/vList2"/>
    <dgm:cxn modelId="{2F4E29F7-EEBB-449F-B205-7C04C37C3F68}" type="presOf" srcId="{97EADDE0-0CB8-44B6-AC02-5DDDBD8412EF}" destId="{9A730F67-EE03-4861-A5CC-8668E4C5F1EF}" srcOrd="0" destOrd="0" presId="urn:microsoft.com/office/officeart/2005/8/layout/vList2"/>
    <dgm:cxn modelId="{9AC49FB4-C390-4786-AD1F-9C6BE0C13323}" type="presParOf" srcId="{2086356F-FAEE-4969-B009-DC270E924532}" destId="{9A730F67-EE03-4861-A5CC-8668E4C5F1E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30F67-EE03-4861-A5CC-8668E4C5F1EF}">
      <dsp:nvSpPr>
        <dsp:cNvPr id="0" name=""/>
        <dsp:cNvSpPr/>
      </dsp:nvSpPr>
      <dsp:spPr>
        <a:xfrm>
          <a:off x="0" y="854752"/>
          <a:ext cx="8596668" cy="2796221"/>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b="1" i="1" kern="1200" dirty="0"/>
            <a:t>Thank You</a:t>
          </a:r>
          <a:endParaRPr lang="en-PK" sz="6500" kern="1200" dirty="0"/>
        </a:p>
      </dsp:txBody>
      <dsp:txXfrm>
        <a:off x="136500" y="991252"/>
        <a:ext cx="8323668" cy="25232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128189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1912225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99820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2141548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8229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3610682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1149514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170216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232003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519FC-94FA-456A-A473-2C6110F194AC}" type="datetimeFigureOut">
              <a:rPr lang="en-PK" smtClean="0"/>
              <a:t>20/08/2024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86296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5519FC-94FA-456A-A473-2C6110F194AC}" type="datetimeFigureOut">
              <a:rPr lang="en-PK" smtClean="0"/>
              <a:t>20/08/2024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186504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5519FC-94FA-456A-A473-2C6110F194AC}" type="datetimeFigureOut">
              <a:rPr lang="en-PK" smtClean="0"/>
              <a:t>20/08/2024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212554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5519FC-94FA-456A-A473-2C6110F194AC}" type="datetimeFigureOut">
              <a:rPr lang="en-PK" smtClean="0"/>
              <a:t>20/08/2024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73998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519FC-94FA-456A-A473-2C6110F194AC}" type="datetimeFigureOut">
              <a:rPr lang="en-PK" smtClean="0"/>
              <a:t>20/08/2024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277363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5519FC-94FA-456A-A473-2C6110F194AC}" type="datetimeFigureOut">
              <a:rPr lang="en-PK" smtClean="0"/>
              <a:t>20/08/2024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399541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5519FC-94FA-456A-A473-2C6110F194AC}" type="datetimeFigureOut">
              <a:rPr lang="en-PK" smtClean="0"/>
              <a:t>20/08/2024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1161DA1-56EF-4C2A-90C2-D9CE52410B3B}" type="slidenum">
              <a:rPr lang="en-PK" smtClean="0"/>
              <a:t>‹#›</a:t>
            </a:fld>
            <a:endParaRPr lang="en-PK"/>
          </a:p>
        </p:txBody>
      </p:sp>
    </p:spTree>
    <p:extLst>
      <p:ext uri="{BB962C8B-B14F-4D97-AF65-F5344CB8AC3E}">
        <p14:creationId xmlns:p14="http://schemas.microsoft.com/office/powerpoint/2010/main" val="116949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5519FC-94FA-456A-A473-2C6110F194AC}" type="datetimeFigureOut">
              <a:rPr lang="en-PK" smtClean="0"/>
              <a:t>20/08/2024</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161DA1-56EF-4C2A-90C2-D9CE52410B3B}" type="slidenum">
              <a:rPr lang="en-PK" smtClean="0"/>
              <a:t>‹#›</a:t>
            </a:fld>
            <a:endParaRPr lang="en-PK"/>
          </a:p>
        </p:txBody>
      </p:sp>
    </p:spTree>
    <p:extLst>
      <p:ext uri="{BB962C8B-B14F-4D97-AF65-F5344CB8AC3E}">
        <p14:creationId xmlns:p14="http://schemas.microsoft.com/office/powerpoint/2010/main" val="2628584614"/>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1DA8-536F-4D10-918B-13BC696B272D}"/>
              </a:ext>
            </a:extLst>
          </p:cNvPr>
          <p:cNvSpPr>
            <a:spLocks noGrp="1"/>
          </p:cNvSpPr>
          <p:nvPr>
            <p:ph type="ctrTitle"/>
          </p:nvPr>
        </p:nvSpPr>
        <p:spPr>
          <a:xfrm>
            <a:off x="1507067" y="1710268"/>
            <a:ext cx="7766936" cy="1609707"/>
          </a:xfrm>
        </p:spPr>
        <p:txBody>
          <a:bodyPr/>
          <a:lstStyle/>
          <a:p>
            <a:r>
              <a:rPr lang="en-GB" dirty="0"/>
              <a:t>Amazon Data Analysis</a:t>
            </a:r>
            <a:endParaRPr lang="en-PK" dirty="0"/>
          </a:p>
        </p:txBody>
      </p:sp>
      <p:sp>
        <p:nvSpPr>
          <p:cNvPr id="3" name="Subtitle 2">
            <a:extLst>
              <a:ext uri="{FF2B5EF4-FFF2-40B4-BE49-F238E27FC236}">
                <a16:creationId xmlns:a16="http://schemas.microsoft.com/office/drawing/2014/main" id="{4ED3A34B-BD97-4DD2-B4EE-B43178266735}"/>
              </a:ext>
            </a:extLst>
          </p:cNvPr>
          <p:cNvSpPr>
            <a:spLocks noGrp="1"/>
          </p:cNvSpPr>
          <p:nvPr>
            <p:ph type="subTitle" idx="1"/>
          </p:nvPr>
        </p:nvSpPr>
        <p:spPr/>
        <p:txBody>
          <a:bodyPr>
            <a:normAutofit lnSpcReduction="10000"/>
          </a:bodyPr>
          <a:lstStyle/>
          <a:p>
            <a:pPr algn="l"/>
            <a:r>
              <a:rPr lang="en-GB" b="1" i="1" dirty="0">
                <a:solidFill>
                  <a:schemeClr val="accent2"/>
                </a:solidFill>
              </a:rPr>
              <a:t>Faisal</a:t>
            </a:r>
          </a:p>
          <a:p>
            <a:pPr algn="l"/>
            <a:r>
              <a:rPr lang="en-GB" b="1" i="1" dirty="0">
                <a:solidFill>
                  <a:schemeClr val="accent2"/>
                </a:solidFill>
              </a:rPr>
              <a:t>Cohort = 12</a:t>
            </a:r>
          </a:p>
          <a:p>
            <a:pPr algn="l"/>
            <a:r>
              <a:rPr lang="en-GB" b="1" i="1" dirty="0">
                <a:solidFill>
                  <a:schemeClr val="accent2"/>
                </a:solidFill>
              </a:rPr>
              <a:t>Data Analytics</a:t>
            </a:r>
            <a:endParaRPr lang="en-PK" b="1" i="1" dirty="0">
              <a:solidFill>
                <a:schemeClr val="accent2"/>
              </a:solidFill>
            </a:endParaRPr>
          </a:p>
        </p:txBody>
      </p:sp>
    </p:spTree>
    <p:extLst>
      <p:ext uri="{BB962C8B-B14F-4D97-AF65-F5344CB8AC3E}">
        <p14:creationId xmlns:p14="http://schemas.microsoft.com/office/powerpoint/2010/main" val="2262216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587F-EE13-44A8-BC59-645E639FF4A1}"/>
              </a:ext>
            </a:extLst>
          </p:cNvPr>
          <p:cNvSpPr>
            <a:spLocks noGrp="1"/>
          </p:cNvSpPr>
          <p:nvPr>
            <p:ph type="title"/>
          </p:nvPr>
        </p:nvSpPr>
        <p:spPr>
          <a:xfrm>
            <a:off x="677334" y="253217"/>
            <a:ext cx="8596668" cy="1181687"/>
          </a:xfrm>
        </p:spPr>
        <p:txBody>
          <a:bodyPr>
            <a:normAutofit fontScale="90000"/>
          </a:bodyPr>
          <a:lstStyle/>
          <a:p>
            <a:r>
              <a:rPr lang="en-GB" b="1" i="0" dirty="0">
                <a:solidFill>
                  <a:srgbClr val="000000"/>
                </a:solidFill>
                <a:effectLst/>
                <a:latin typeface="Helvetica Neue"/>
              </a:rPr>
              <a:t>Q3: What is the distribution of discounted prices vs actual prices?</a:t>
            </a:r>
            <a:br>
              <a:rPr lang="en-GB" b="1" i="0" dirty="0">
                <a:solidFill>
                  <a:srgbClr val="000000"/>
                </a:solidFill>
                <a:effectLst/>
                <a:latin typeface="Helvetica Neue"/>
              </a:rPr>
            </a:br>
            <a:endParaRPr lang="en-PK" dirty="0"/>
          </a:p>
        </p:txBody>
      </p:sp>
      <p:pic>
        <p:nvPicPr>
          <p:cNvPr id="5" name="Content Placeholder 4">
            <a:extLst>
              <a:ext uri="{FF2B5EF4-FFF2-40B4-BE49-F238E27FC236}">
                <a16:creationId xmlns:a16="http://schemas.microsoft.com/office/drawing/2014/main" id="{5B2C9466-C604-4136-B2FA-954888A39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1434904"/>
            <a:ext cx="6609731" cy="1994096"/>
          </a:xfrm>
        </p:spPr>
      </p:pic>
      <p:sp>
        <p:nvSpPr>
          <p:cNvPr id="11" name="TextBox 10">
            <a:extLst>
              <a:ext uri="{FF2B5EF4-FFF2-40B4-BE49-F238E27FC236}">
                <a16:creationId xmlns:a16="http://schemas.microsoft.com/office/drawing/2014/main" id="{E82A06EA-BE83-49B6-952B-2927A0534094}"/>
              </a:ext>
            </a:extLst>
          </p:cNvPr>
          <p:cNvSpPr txBox="1"/>
          <p:nvPr/>
        </p:nvSpPr>
        <p:spPr>
          <a:xfrm>
            <a:off x="677334" y="5958452"/>
            <a:ext cx="6499274" cy="646331"/>
          </a:xfrm>
          <a:prstGeom prst="rect">
            <a:avLst/>
          </a:prstGeom>
          <a:noFill/>
        </p:spPr>
        <p:txBody>
          <a:bodyPr wrap="square">
            <a:spAutoFit/>
          </a:bodyPr>
          <a:lstStyle/>
          <a:p>
            <a:r>
              <a:rPr lang="en-GB" b="0" i="0" dirty="0">
                <a:solidFill>
                  <a:srgbClr val="000000"/>
                </a:solidFill>
                <a:effectLst/>
                <a:latin typeface="Helvetica Neue"/>
              </a:rPr>
              <a:t>The output indicates that discounted prices are generally lower than actual prices, with a median discounted price</a:t>
            </a:r>
            <a:endParaRPr lang="en-PK" dirty="0"/>
          </a:p>
        </p:txBody>
      </p:sp>
      <p:pic>
        <p:nvPicPr>
          <p:cNvPr id="4" name="Picture 3">
            <a:extLst>
              <a:ext uri="{FF2B5EF4-FFF2-40B4-BE49-F238E27FC236}">
                <a16:creationId xmlns:a16="http://schemas.microsoft.com/office/drawing/2014/main" id="{06283B31-0003-415A-9CAE-45F679347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2" y="3345961"/>
            <a:ext cx="6499274" cy="2529452"/>
          </a:xfrm>
          <a:prstGeom prst="rect">
            <a:avLst/>
          </a:prstGeom>
        </p:spPr>
      </p:pic>
    </p:spTree>
    <p:extLst>
      <p:ext uri="{BB962C8B-B14F-4D97-AF65-F5344CB8AC3E}">
        <p14:creationId xmlns:p14="http://schemas.microsoft.com/office/powerpoint/2010/main" val="59020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A268-6D0A-4633-AAF1-2A91B3AD5252}"/>
              </a:ext>
            </a:extLst>
          </p:cNvPr>
          <p:cNvSpPr>
            <a:spLocks noGrp="1"/>
          </p:cNvSpPr>
          <p:nvPr>
            <p:ph type="title"/>
          </p:nvPr>
        </p:nvSpPr>
        <p:spPr/>
        <p:txBody>
          <a:bodyPr>
            <a:normAutofit fontScale="90000"/>
          </a:bodyPr>
          <a:lstStyle/>
          <a:p>
            <a:r>
              <a:rPr lang="en-GB" b="1" i="0" dirty="0">
                <a:solidFill>
                  <a:srgbClr val="000000"/>
                </a:solidFill>
                <a:effectLst/>
                <a:latin typeface="Helvetica Neue"/>
              </a:rPr>
              <a:t>Q4: How does the average discount percentage vary across categories?</a:t>
            </a:r>
            <a:br>
              <a:rPr lang="en-GB" b="1" i="0" dirty="0">
                <a:solidFill>
                  <a:srgbClr val="000000"/>
                </a:solidFill>
                <a:effectLst/>
                <a:latin typeface="Helvetica Neue"/>
              </a:rPr>
            </a:br>
            <a:endParaRPr lang="en-PK" dirty="0"/>
          </a:p>
        </p:txBody>
      </p:sp>
      <p:sp>
        <p:nvSpPr>
          <p:cNvPr id="3" name="Content Placeholder 2">
            <a:extLst>
              <a:ext uri="{FF2B5EF4-FFF2-40B4-BE49-F238E27FC236}">
                <a16:creationId xmlns:a16="http://schemas.microsoft.com/office/drawing/2014/main" id="{7E4BB038-2234-4777-BAB3-45A5D0AEC6D3}"/>
              </a:ext>
            </a:extLst>
          </p:cNvPr>
          <p:cNvSpPr>
            <a:spLocks noGrp="1"/>
          </p:cNvSpPr>
          <p:nvPr>
            <p:ph idx="1"/>
          </p:nvPr>
        </p:nvSpPr>
        <p:spPr>
          <a:xfrm>
            <a:off x="677333" y="4749800"/>
            <a:ext cx="8824475" cy="2108199"/>
          </a:xfrm>
        </p:spPr>
        <p:txBody>
          <a:bodyPr>
            <a:normAutofit fontScale="70000" lnSpcReduction="20000"/>
          </a:bodyPr>
          <a:lstStyle/>
          <a:p>
            <a:endParaRPr lang="en-GB" dirty="0"/>
          </a:p>
          <a:p>
            <a:r>
              <a:rPr lang="en-GB" b="0" i="0" dirty="0">
                <a:solidFill>
                  <a:srgbClr val="000000"/>
                </a:solidFill>
                <a:effectLst/>
                <a:latin typeface="Helvetica Neue"/>
              </a:rPr>
              <a:t>Analysis of Average Discount Percentages The average discount percentages vary widely across categories, ranging from 0% to 78.39%.</a:t>
            </a:r>
          </a:p>
          <a:p>
            <a:pPr algn="l"/>
            <a:r>
              <a:rPr lang="en-GB" b="0" i="0" dirty="0">
                <a:solidFill>
                  <a:srgbClr val="000000"/>
                </a:solidFill>
                <a:effectLst/>
                <a:latin typeface="Helvetica Neue"/>
              </a:rPr>
              <a:t>Key Insights: High Average Discounts:</a:t>
            </a:r>
          </a:p>
          <a:p>
            <a:pPr algn="l"/>
            <a:r>
              <a:rPr lang="en-GB" b="0" i="0" dirty="0">
                <a:solidFill>
                  <a:srgbClr val="000000"/>
                </a:solidFill>
                <a:effectLst/>
                <a:latin typeface="Helvetica Neue"/>
              </a:rPr>
              <a:t>Category 1: 78.39% Category 3: 56.34% These high averages may indicate factors such as clearance efforts, high competition, or lower profit margins. Zero Average Discounts:</a:t>
            </a:r>
          </a:p>
          <a:p>
            <a:pPr algn="l"/>
            <a:r>
              <a:rPr lang="en-GB" b="0" i="0" dirty="0">
                <a:solidFill>
                  <a:srgbClr val="000000"/>
                </a:solidFill>
                <a:effectLst/>
                <a:latin typeface="Helvetica Neue"/>
              </a:rPr>
              <a:t>Categories 0, 206, 207, 210: 0% This suggests consistent pricing or strong demand for products within these categories. Varying Discounts: Other categories exhibit a range of discount percentages, reflecting diverse pricing strategies and market dynamics.</a:t>
            </a:r>
          </a:p>
          <a:p>
            <a:endParaRPr lang="en-PK" dirty="0"/>
          </a:p>
        </p:txBody>
      </p:sp>
      <p:pic>
        <p:nvPicPr>
          <p:cNvPr id="5" name="Picture 4">
            <a:extLst>
              <a:ext uri="{FF2B5EF4-FFF2-40B4-BE49-F238E27FC236}">
                <a16:creationId xmlns:a16="http://schemas.microsoft.com/office/drawing/2014/main" id="{D5B8354F-BBFE-4426-9A6D-5CFD38173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52599"/>
            <a:ext cx="5821940" cy="2997201"/>
          </a:xfrm>
          <a:prstGeom prst="rect">
            <a:avLst/>
          </a:prstGeom>
        </p:spPr>
      </p:pic>
      <p:pic>
        <p:nvPicPr>
          <p:cNvPr id="7" name="Picture 6">
            <a:extLst>
              <a:ext uri="{FF2B5EF4-FFF2-40B4-BE49-F238E27FC236}">
                <a16:creationId xmlns:a16="http://schemas.microsoft.com/office/drawing/2014/main" id="{91C185B0-CD42-4604-A7D6-AB7595631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794" y="1752599"/>
            <a:ext cx="5627206" cy="2997201"/>
          </a:xfrm>
          <a:prstGeom prst="rect">
            <a:avLst/>
          </a:prstGeom>
        </p:spPr>
      </p:pic>
    </p:spTree>
    <p:extLst>
      <p:ext uri="{BB962C8B-B14F-4D97-AF65-F5344CB8AC3E}">
        <p14:creationId xmlns:p14="http://schemas.microsoft.com/office/powerpoint/2010/main" val="3863279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3650-D57A-45CB-8F82-AF38C0D08A8A}"/>
              </a:ext>
            </a:extLst>
          </p:cNvPr>
          <p:cNvSpPr>
            <a:spLocks noGrp="1"/>
          </p:cNvSpPr>
          <p:nvPr>
            <p:ph type="title"/>
          </p:nvPr>
        </p:nvSpPr>
        <p:spPr>
          <a:xfrm>
            <a:off x="677334" y="295422"/>
            <a:ext cx="8596668" cy="1055076"/>
          </a:xfrm>
        </p:spPr>
        <p:txBody>
          <a:bodyPr>
            <a:normAutofit fontScale="90000"/>
          </a:bodyPr>
          <a:lstStyle/>
          <a:p>
            <a:r>
              <a:rPr lang="en-GB" b="1" i="0" dirty="0">
                <a:solidFill>
                  <a:srgbClr val="000000"/>
                </a:solidFill>
                <a:effectLst/>
                <a:latin typeface="Helvetica Neue"/>
              </a:rPr>
              <a:t>Q5: What are the most popular product name?</a:t>
            </a:r>
            <a:br>
              <a:rPr lang="en-GB" b="1" i="0" dirty="0">
                <a:solidFill>
                  <a:srgbClr val="000000"/>
                </a:solidFill>
                <a:effectLst/>
                <a:latin typeface="Helvetica Neue"/>
              </a:rPr>
            </a:br>
            <a:endParaRPr lang="en-PK" dirty="0"/>
          </a:p>
        </p:txBody>
      </p:sp>
      <p:sp>
        <p:nvSpPr>
          <p:cNvPr id="3" name="Content Placeholder 2">
            <a:extLst>
              <a:ext uri="{FF2B5EF4-FFF2-40B4-BE49-F238E27FC236}">
                <a16:creationId xmlns:a16="http://schemas.microsoft.com/office/drawing/2014/main" id="{A8E2721D-2F9E-4E19-AE6D-8DAB89FC8970}"/>
              </a:ext>
            </a:extLst>
          </p:cNvPr>
          <p:cNvSpPr>
            <a:spLocks noGrp="1"/>
          </p:cNvSpPr>
          <p:nvPr>
            <p:ph idx="1"/>
          </p:nvPr>
        </p:nvSpPr>
        <p:spPr>
          <a:xfrm>
            <a:off x="677334" y="5978769"/>
            <a:ext cx="8596668" cy="731520"/>
          </a:xfrm>
        </p:spPr>
        <p:txBody>
          <a:bodyPr>
            <a:normAutofit/>
          </a:bodyPr>
          <a:lstStyle/>
          <a:p>
            <a:r>
              <a:rPr lang="en-GB" dirty="0"/>
              <a:t>Beyond the leading products, popularity is relatively evenly distributed across other products.</a:t>
            </a:r>
            <a:endParaRPr lang="en-PK" dirty="0"/>
          </a:p>
        </p:txBody>
      </p:sp>
      <p:pic>
        <p:nvPicPr>
          <p:cNvPr id="6" name="Picture 5">
            <a:extLst>
              <a:ext uri="{FF2B5EF4-FFF2-40B4-BE49-F238E27FC236}">
                <a16:creationId xmlns:a16="http://schemas.microsoft.com/office/drawing/2014/main" id="{5C581F95-91AD-4C21-AF49-56CE7A2AB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688" y="3154017"/>
            <a:ext cx="8706886" cy="2732433"/>
          </a:xfrm>
          <a:prstGeom prst="rect">
            <a:avLst/>
          </a:prstGeom>
        </p:spPr>
      </p:pic>
      <p:pic>
        <p:nvPicPr>
          <p:cNvPr id="8" name="Picture 7">
            <a:extLst>
              <a:ext uri="{FF2B5EF4-FFF2-40B4-BE49-F238E27FC236}">
                <a16:creationId xmlns:a16="http://schemas.microsoft.com/office/drawing/2014/main" id="{D91FB23A-A225-4A66-BC28-7F8603637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687" y="1442817"/>
            <a:ext cx="7606955" cy="1459409"/>
          </a:xfrm>
          <a:prstGeom prst="rect">
            <a:avLst/>
          </a:prstGeom>
        </p:spPr>
      </p:pic>
    </p:spTree>
    <p:extLst>
      <p:ext uri="{BB962C8B-B14F-4D97-AF65-F5344CB8AC3E}">
        <p14:creationId xmlns:p14="http://schemas.microsoft.com/office/powerpoint/2010/main" val="402964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8534-A611-4A93-8CF6-7576C1256DA8}"/>
              </a:ext>
            </a:extLst>
          </p:cNvPr>
          <p:cNvSpPr>
            <a:spLocks noGrp="1"/>
          </p:cNvSpPr>
          <p:nvPr>
            <p:ph type="title"/>
          </p:nvPr>
        </p:nvSpPr>
        <p:spPr>
          <a:xfrm>
            <a:off x="677334" y="267286"/>
            <a:ext cx="8596668" cy="1195754"/>
          </a:xfrm>
        </p:spPr>
        <p:txBody>
          <a:bodyPr>
            <a:normAutofit fontScale="90000"/>
          </a:bodyPr>
          <a:lstStyle/>
          <a:p>
            <a:r>
              <a:rPr lang="en-GB" b="1" i="0" dirty="0">
                <a:solidFill>
                  <a:srgbClr val="000000"/>
                </a:solidFill>
                <a:effectLst/>
                <a:latin typeface="Helvetica Neue"/>
              </a:rPr>
              <a:t>Q6: What is the correlation between discounted price and rating?</a:t>
            </a:r>
            <a:br>
              <a:rPr lang="en-GB" b="1" i="0" dirty="0">
                <a:solidFill>
                  <a:srgbClr val="000000"/>
                </a:solidFill>
                <a:effectLst/>
                <a:latin typeface="Helvetica Neue"/>
              </a:rPr>
            </a:br>
            <a:endParaRPr lang="en-PK" dirty="0"/>
          </a:p>
        </p:txBody>
      </p:sp>
      <p:sp>
        <p:nvSpPr>
          <p:cNvPr id="5" name="Rectangle 2">
            <a:extLst>
              <a:ext uri="{FF2B5EF4-FFF2-40B4-BE49-F238E27FC236}">
                <a16:creationId xmlns:a16="http://schemas.microsoft.com/office/drawing/2014/main" id="{BB1F14C0-87D7-4E7E-846F-1035B35F77EC}"/>
              </a:ext>
            </a:extLst>
          </p:cNvPr>
          <p:cNvSpPr>
            <a:spLocks noGrp="1" noChangeArrowheads="1"/>
          </p:cNvSpPr>
          <p:nvPr>
            <p:ph idx="1"/>
          </p:nvPr>
        </p:nvSpPr>
        <p:spPr bwMode="auto">
          <a:xfrm>
            <a:off x="677334" y="6110774"/>
            <a:ext cx="739946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1" i="0" u="none" strike="noStrike" cap="none" normalizeH="0" baseline="0" dirty="0">
                <a:ln>
                  <a:noFill/>
                </a:ln>
                <a:solidFill>
                  <a:srgbClr val="000000"/>
                </a:solidFill>
                <a:effectLst/>
                <a:latin typeface="Courier New" panose="02070309020205020404" pitchFamily="49" charset="0"/>
              </a:rPr>
              <a:t>Correlation between discounted price and rating: 0.12</a:t>
            </a:r>
            <a:r>
              <a:rPr kumimoji="0" lang="en-PK" altLang="en-PK" sz="2400" b="1" i="0" u="none" strike="noStrike" cap="none" normalizeH="0" baseline="0" dirty="0">
                <a:ln>
                  <a:noFill/>
                </a:ln>
                <a:solidFill>
                  <a:schemeClr val="tx1"/>
                </a:solidFill>
                <a:effectLst/>
              </a:rPr>
              <a:t> </a:t>
            </a:r>
            <a:endParaRPr kumimoji="0" lang="en-PK" altLang="en-PK" sz="4000" b="1"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CEF6E0B-1288-4E71-91D9-B7EA4EBBA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29520"/>
            <a:ext cx="6629400" cy="1195754"/>
          </a:xfrm>
          <a:prstGeom prst="rect">
            <a:avLst/>
          </a:prstGeom>
        </p:spPr>
      </p:pic>
      <p:sp>
        <p:nvSpPr>
          <p:cNvPr id="6" name="TextBox 5">
            <a:extLst>
              <a:ext uri="{FF2B5EF4-FFF2-40B4-BE49-F238E27FC236}">
                <a16:creationId xmlns:a16="http://schemas.microsoft.com/office/drawing/2014/main" id="{34D4EE1A-1EFA-4ECD-8712-EB1363834352}"/>
              </a:ext>
            </a:extLst>
          </p:cNvPr>
          <p:cNvSpPr txBox="1"/>
          <p:nvPr/>
        </p:nvSpPr>
        <p:spPr>
          <a:xfrm>
            <a:off x="677334" y="3932727"/>
            <a:ext cx="6102626" cy="1477328"/>
          </a:xfrm>
          <a:prstGeom prst="rect">
            <a:avLst/>
          </a:prstGeom>
          <a:noFill/>
        </p:spPr>
        <p:txBody>
          <a:bodyPr wrap="square">
            <a:spAutoFit/>
          </a:bodyPr>
          <a:lstStyle/>
          <a:p>
            <a:r>
              <a:rPr lang="en-GB" b="0" i="0" dirty="0">
                <a:solidFill>
                  <a:srgbClr val="000000"/>
                </a:solidFill>
                <a:effectLst/>
                <a:latin typeface="Helvetica Neue"/>
              </a:rPr>
              <a:t>Discounted price and rating have a weak positive correlation. This indicates that products with higher discounted prices tend to have slightly higher ratings. However, the relationship between discounted price and rating is not very strong.</a:t>
            </a:r>
            <a:endParaRPr lang="en-PK" dirty="0"/>
          </a:p>
        </p:txBody>
      </p:sp>
    </p:spTree>
    <p:extLst>
      <p:ext uri="{BB962C8B-B14F-4D97-AF65-F5344CB8AC3E}">
        <p14:creationId xmlns:p14="http://schemas.microsoft.com/office/powerpoint/2010/main" val="7205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AFC7-642A-4385-9B1B-52242A852E16}"/>
              </a:ext>
            </a:extLst>
          </p:cNvPr>
          <p:cNvSpPr>
            <a:spLocks noGrp="1"/>
          </p:cNvSpPr>
          <p:nvPr>
            <p:ph type="title"/>
          </p:nvPr>
        </p:nvSpPr>
        <p:spPr>
          <a:xfrm>
            <a:off x="677334" y="295422"/>
            <a:ext cx="8596668" cy="1083212"/>
          </a:xfrm>
        </p:spPr>
        <p:txBody>
          <a:bodyPr>
            <a:normAutofit fontScale="90000"/>
          </a:bodyPr>
          <a:lstStyle/>
          <a:p>
            <a:r>
              <a:rPr lang="en-GB" b="1" i="0" dirty="0">
                <a:solidFill>
                  <a:srgbClr val="000000"/>
                </a:solidFill>
                <a:effectLst/>
                <a:latin typeface="Helvetica Neue"/>
              </a:rPr>
              <a:t>Q7: What are the Top 5 categories based with highest ratings?</a:t>
            </a:r>
            <a:br>
              <a:rPr lang="en-GB" b="1" i="0" dirty="0">
                <a:solidFill>
                  <a:srgbClr val="000000"/>
                </a:solidFill>
                <a:effectLst/>
                <a:latin typeface="Helvetica Neue"/>
              </a:rPr>
            </a:br>
            <a:endParaRPr lang="en-PK" dirty="0"/>
          </a:p>
        </p:txBody>
      </p:sp>
      <p:sp>
        <p:nvSpPr>
          <p:cNvPr id="3" name="Content Placeholder 2">
            <a:extLst>
              <a:ext uri="{FF2B5EF4-FFF2-40B4-BE49-F238E27FC236}">
                <a16:creationId xmlns:a16="http://schemas.microsoft.com/office/drawing/2014/main" id="{905998D9-77B6-4F9D-9577-E4DB51717EB0}"/>
              </a:ext>
            </a:extLst>
          </p:cNvPr>
          <p:cNvSpPr>
            <a:spLocks noGrp="1"/>
          </p:cNvSpPr>
          <p:nvPr>
            <p:ph idx="1"/>
          </p:nvPr>
        </p:nvSpPr>
        <p:spPr>
          <a:xfrm>
            <a:off x="677334" y="6077243"/>
            <a:ext cx="8596668" cy="647113"/>
          </a:xfrm>
        </p:spPr>
        <p:txBody>
          <a:bodyPr>
            <a:normAutofit/>
          </a:bodyPr>
          <a:lstStyle/>
          <a:p>
            <a:r>
              <a:rPr lang="en-GB" b="0" i="0" dirty="0">
                <a:solidFill>
                  <a:srgbClr val="000000"/>
                </a:solidFill>
                <a:effectLst/>
                <a:latin typeface="Helvetica Neue"/>
              </a:rPr>
              <a:t>categories share a rating of 4.50, suggesting similar levels of customer satisfaction across these areas.</a:t>
            </a:r>
            <a:endParaRPr lang="en-PK" dirty="0"/>
          </a:p>
        </p:txBody>
      </p:sp>
      <p:pic>
        <p:nvPicPr>
          <p:cNvPr id="5" name="Picture 4">
            <a:extLst>
              <a:ext uri="{FF2B5EF4-FFF2-40B4-BE49-F238E27FC236}">
                <a16:creationId xmlns:a16="http://schemas.microsoft.com/office/drawing/2014/main" id="{A9BC9B5A-B71E-4247-99C8-B1112BEE8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378634"/>
            <a:ext cx="8325989" cy="4459458"/>
          </a:xfrm>
          <a:prstGeom prst="rect">
            <a:avLst/>
          </a:prstGeom>
        </p:spPr>
      </p:pic>
    </p:spTree>
    <p:extLst>
      <p:ext uri="{BB962C8B-B14F-4D97-AF65-F5344CB8AC3E}">
        <p14:creationId xmlns:p14="http://schemas.microsoft.com/office/powerpoint/2010/main" val="28524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5676-999A-44B5-8519-6E3048A38620}"/>
              </a:ext>
            </a:extLst>
          </p:cNvPr>
          <p:cNvSpPr>
            <a:spLocks noGrp="1"/>
          </p:cNvSpPr>
          <p:nvPr>
            <p:ph type="title"/>
          </p:nvPr>
        </p:nvSpPr>
        <p:spPr>
          <a:xfrm>
            <a:off x="677334" y="609600"/>
            <a:ext cx="8596668" cy="636104"/>
          </a:xfrm>
        </p:spPr>
        <p:txBody>
          <a:bodyPr>
            <a:normAutofit fontScale="90000"/>
          </a:bodyPr>
          <a:lstStyle/>
          <a:p>
            <a:r>
              <a:rPr lang="en-PK"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Recommendations</a:t>
            </a:r>
            <a:endParaRPr lang="en-PK" dirty="0">
              <a:solidFill>
                <a:schemeClr val="tx1"/>
              </a:solidFill>
            </a:endParaRPr>
          </a:p>
        </p:txBody>
      </p:sp>
      <p:sp>
        <p:nvSpPr>
          <p:cNvPr id="3" name="Content Placeholder 2">
            <a:extLst>
              <a:ext uri="{FF2B5EF4-FFF2-40B4-BE49-F238E27FC236}">
                <a16:creationId xmlns:a16="http://schemas.microsoft.com/office/drawing/2014/main" id="{63FE8D8E-491B-4DC7-B6D1-FA05F13E65F6}"/>
              </a:ext>
            </a:extLst>
          </p:cNvPr>
          <p:cNvSpPr>
            <a:spLocks noGrp="1"/>
          </p:cNvSpPr>
          <p:nvPr>
            <p:ph idx="1"/>
          </p:nvPr>
        </p:nvSpPr>
        <p:spPr>
          <a:xfrm>
            <a:off x="677334" y="1378227"/>
            <a:ext cx="8596668" cy="4663136"/>
          </a:xfrm>
        </p:spPr>
        <p:txBody>
          <a:bodyPr/>
          <a:lstStyle/>
          <a:p>
            <a:endParaRPr lang="en-GB" dirty="0"/>
          </a:p>
          <a:p>
            <a:r>
              <a:rPr lang="en-PK" sz="1800" dirty="0">
                <a:effectLst/>
                <a:latin typeface="Calibri" panose="020F0502020204030204" pitchFamily="34" charset="0"/>
                <a:ea typeface="Calibri" panose="020F0502020204030204" pitchFamily="34" charset="0"/>
                <a:cs typeface="Times New Roman" panose="02020603050405020304" pitchFamily="18" charset="0"/>
              </a:rPr>
              <a:t>Continue promoting the top products to leverage their popularity.</a:t>
            </a:r>
            <a:endParaRPr lang="en-GB" dirty="0"/>
          </a:p>
          <a:p>
            <a:r>
              <a:rPr lang="en-PK" sz="1800" dirty="0">
                <a:effectLst/>
                <a:latin typeface="Calibri" panose="020F0502020204030204" pitchFamily="34" charset="0"/>
                <a:ea typeface="Calibri" panose="020F0502020204030204" pitchFamily="34" charset="0"/>
                <a:cs typeface="Times New Roman" panose="02020603050405020304" pitchFamily="18" charset="0"/>
              </a:rPr>
              <a:t>Consider increasing discounted prices or discount percentages to attract more customers.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 Evaluate current discount strategies and explore adjustments that could enhance customer appeal and drive sales</a:t>
            </a:r>
          </a:p>
          <a:p>
            <a:r>
              <a:rPr lang="en-PK" sz="1800" dirty="0">
                <a:effectLst/>
                <a:latin typeface="Calibri" panose="020F0502020204030204" pitchFamily="34" charset="0"/>
                <a:ea typeface="Calibri" panose="020F0502020204030204" pitchFamily="34" charset="0"/>
                <a:cs typeface="Times New Roman" panose="02020603050405020304" pitchFamily="18" charset="0"/>
              </a:rPr>
              <a:t>Examine the reasons behind higher average discounts in certain categories to optimize pricing and profitability.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PK" sz="1800" dirty="0">
                <a:effectLst/>
                <a:latin typeface="Calibri" panose="020F0502020204030204" pitchFamily="34" charset="0"/>
                <a:ea typeface="Calibri" panose="020F0502020204030204" pitchFamily="34" charset="0"/>
                <a:cs typeface="Times New Roman" panose="02020603050405020304" pitchFamily="18" charset="0"/>
              </a:rPr>
              <a:t>Explore and implement strategies to address the issues identified in </a:t>
            </a:r>
            <a:r>
              <a:rPr lang="en-GB" dirty="0">
                <a:latin typeface="Calibri" panose="020F0502020204030204" pitchFamily="34" charset="0"/>
                <a:ea typeface="Calibri" panose="020F0502020204030204" pitchFamily="34" charset="0"/>
                <a:cs typeface="Times New Roman" panose="02020603050405020304" pitchFamily="18" charset="0"/>
              </a:rPr>
              <a:t>lower rated</a:t>
            </a:r>
            <a:r>
              <a:rPr lang="en-PK" sz="1800" dirty="0">
                <a:effectLst/>
                <a:latin typeface="Calibri" panose="020F0502020204030204" pitchFamily="34" charset="0"/>
                <a:ea typeface="Calibri" panose="020F0502020204030204" pitchFamily="34" charset="0"/>
                <a:cs typeface="Times New Roman" panose="02020603050405020304" pitchFamily="18" charset="0"/>
              </a:rPr>
              <a:t> categories</a:t>
            </a:r>
          </a:p>
          <a:p>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94163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139C6DE-866D-4C8C-A515-98E94687DB6E}"/>
              </a:ext>
            </a:extLst>
          </p:cNvPr>
          <p:cNvGraphicFramePr/>
          <p:nvPr>
            <p:extLst>
              <p:ext uri="{D42A27DB-BD31-4B8C-83A1-F6EECF244321}">
                <p14:modId xmlns:p14="http://schemas.microsoft.com/office/powerpoint/2010/main" val="48808373"/>
              </p:ext>
            </p:extLst>
          </p:nvPr>
        </p:nvGraphicFramePr>
        <p:xfrm>
          <a:off x="611074" y="662608"/>
          <a:ext cx="8596668" cy="4558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530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115DD1-2B93-4794-916D-8A174687D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4" y="1014046"/>
            <a:ext cx="8876715" cy="4556760"/>
          </a:xfrm>
          <a:prstGeom prst="rect">
            <a:avLst/>
          </a:prstGeom>
        </p:spPr>
      </p:pic>
    </p:spTree>
    <p:extLst>
      <p:ext uri="{BB962C8B-B14F-4D97-AF65-F5344CB8AC3E}">
        <p14:creationId xmlns:p14="http://schemas.microsoft.com/office/powerpoint/2010/main" val="104846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5252-BA44-4DC4-B6C5-E2EE06C94533}"/>
              </a:ext>
            </a:extLst>
          </p:cNvPr>
          <p:cNvSpPr>
            <a:spLocks noGrp="1"/>
          </p:cNvSpPr>
          <p:nvPr>
            <p:ph type="title"/>
          </p:nvPr>
        </p:nvSpPr>
        <p:spPr/>
        <p:txBody>
          <a:bodyPr>
            <a:normAutofit/>
          </a:bodyPr>
          <a:lstStyle/>
          <a:p>
            <a:pPr algn="ctr"/>
            <a:r>
              <a:rPr lang="en-GB" sz="4400" b="1" i="0" dirty="0">
                <a:solidFill>
                  <a:srgbClr val="393A38"/>
                </a:solidFill>
                <a:effectLst/>
              </a:rPr>
              <a:t>Table of contents</a:t>
            </a:r>
            <a:endParaRPr lang="en-PK" sz="4400" dirty="0"/>
          </a:p>
        </p:txBody>
      </p:sp>
      <p:sp>
        <p:nvSpPr>
          <p:cNvPr id="3" name="Content Placeholder 2">
            <a:extLst>
              <a:ext uri="{FF2B5EF4-FFF2-40B4-BE49-F238E27FC236}">
                <a16:creationId xmlns:a16="http://schemas.microsoft.com/office/drawing/2014/main" id="{AC23013F-16D6-435D-A8E3-860FD2D9E89A}"/>
              </a:ext>
            </a:extLst>
          </p:cNvPr>
          <p:cNvSpPr>
            <a:spLocks noGrp="1"/>
          </p:cNvSpPr>
          <p:nvPr>
            <p:ph idx="1"/>
          </p:nvPr>
        </p:nvSpPr>
        <p:spPr/>
        <p:txBody>
          <a:bodyPr/>
          <a:lstStyle/>
          <a:p>
            <a:r>
              <a:rPr lang="en-GB" dirty="0"/>
              <a:t>About Data Set</a:t>
            </a:r>
          </a:p>
          <a:p>
            <a:r>
              <a:rPr lang="en-GB" dirty="0"/>
              <a:t>ERD</a:t>
            </a:r>
          </a:p>
          <a:p>
            <a:r>
              <a:rPr lang="en-GB" dirty="0"/>
              <a:t>DATA DICTIONARY</a:t>
            </a:r>
          </a:p>
          <a:p>
            <a:r>
              <a:rPr lang="en-GB" dirty="0"/>
              <a:t>Question &amp; Answers</a:t>
            </a:r>
          </a:p>
          <a:p>
            <a:r>
              <a:rPr lang="en-GB" dirty="0"/>
              <a:t>Recommendations</a:t>
            </a:r>
          </a:p>
          <a:p>
            <a:r>
              <a:rPr lang="en-GB" dirty="0"/>
              <a:t>Review</a:t>
            </a:r>
          </a:p>
          <a:p>
            <a:endParaRPr lang="en-GB" dirty="0"/>
          </a:p>
          <a:p>
            <a:pPr marL="0" indent="0">
              <a:buNone/>
            </a:pPr>
            <a:endParaRPr lang="en-GB" dirty="0"/>
          </a:p>
          <a:p>
            <a:pPr marL="0" indent="0">
              <a:buNone/>
            </a:pPr>
            <a:endParaRPr lang="en-PK" dirty="0"/>
          </a:p>
        </p:txBody>
      </p:sp>
    </p:spTree>
    <p:extLst>
      <p:ext uri="{BB962C8B-B14F-4D97-AF65-F5344CB8AC3E}">
        <p14:creationId xmlns:p14="http://schemas.microsoft.com/office/powerpoint/2010/main" val="357708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951E-99EC-4DE3-90AD-B0FC6A488295}"/>
              </a:ext>
            </a:extLst>
          </p:cNvPr>
          <p:cNvSpPr>
            <a:spLocks noGrp="1"/>
          </p:cNvSpPr>
          <p:nvPr>
            <p:ph type="title"/>
          </p:nvPr>
        </p:nvSpPr>
        <p:spPr/>
        <p:txBody>
          <a:bodyPr/>
          <a:lstStyle/>
          <a:p>
            <a:pPr algn="ctr"/>
            <a:r>
              <a:rPr lang="en-GB" dirty="0"/>
              <a:t>About Data Set</a:t>
            </a:r>
            <a:endParaRPr lang="en-PK" dirty="0"/>
          </a:p>
        </p:txBody>
      </p:sp>
      <p:sp>
        <p:nvSpPr>
          <p:cNvPr id="3" name="Content Placeholder 2">
            <a:extLst>
              <a:ext uri="{FF2B5EF4-FFF2-40B4-BE49-F238E27FC236}">
                <a16:creationId xmlns:a16="http://schemas.microsoft.com/office/drawing/2014/main" id="{A00D5408-B9BC-424E-A462-B77525EBFF7A}"/>
              </a:ext>
            </a:extLst>
          </p:cNvPr>
          <p:cNvSpPr>
            <a:spLocks noGrp="1"/>
          </p:cNvSpPr>
          <p:nvPr>
            <p:ph idx="1"/>
          </p:nvPr>
        </p:nvSpPr>
        <p:spPr/>
        <p:txBody>
          <a:bodyPr>
            <a:normAutofit lnSpcReduction="10000"/>
          </a:bodyPr>
          <a:lstStyle/>
          <a:p>
            <a:pPr>
              <a:lnSpc>
                <a:spcPct val="107000"/>
              </a:lnSpc>
              <a:spcAft>
                <a:spcPts val="800"/>
              </a:spcAft>
            </a:pPr>
            <a:r>
              <a:rPr lang="en-GB" sz="2400" b="0" i="0" dirty="0">
                <a:solidFill>
                  <a:srgbClr val="3C4043"/>
                </a:solidFill>
                <a:effectLst/>
                <a:latin typeface="Inter"/>
              </a:rPr>
              <a:t>This dataset is having the data of 1K+ Amazon Product's Ratings and Reviews as per their details listed on the official website of Amazon.</a:t>
            </a:r>
            <a:r>
              <a:rPr lang="en-PK" sz="2400" dirty="0">
                <a:effectLst/>
                <a:latin typeface="Calibri" panose="020F0502020204030204" pitchFamily="34" charset="0"/>
                <a:ea typeface="Calibri" panose="020F0502020204030204" pitchFamily="34" charset="0"/>
                <a:cs typeface="Times New Roman" panose="02020603050405020304" pitchFamily="18" charset="0"/>
              </a:rPr>
              <a:t> The primary goal of this project is to analyse the Amazon Sales dataset and identify insights based on the data. The Amazon Sales dataset is a valuable resource for businesses and researchers alike. It provides a wealth of information about customer behaviour, product trends, and market conditions. By conducting exploratory data analysis (EDA) on this dataset, businesses can gain valuable insights that can help them make better decisions about their products, marketing, and operations.</a:t>
            </a:r>
          </a:p>
          <a:p>
            <a:endParaRPr lang="en-GB" sz="2400" b="0" i="0" dirty="0">
              <a:solidFill>
                <a:srgbClr val="3C4043"/>
              </a:solidFill>
              <a:effectLst/>
              <a:latin typeface="Inter"/>
            </a:endParaRPr>
          </a:p>
          <a:p>
            <a:pPr marL="0" indent="0">
              <a:buNone/>
            </a:pPr>
            <a:endParaRPr lang="en-PK" dirty="0"/>
          </a:p>
        </p:txBody>
      </p:sp>
    </p:spTree>
    <p:extLst>
      <p:ext uri="{BB962C8B-B14F-4D97-AF65-F5344CB8AC3E}">
        <p14:creationId xmlns:p14="http://schemas.microsoft.com/office/powerpoint/2010/main" val="67191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8FFF26-F1D9-4643-AA11-9BFA913F0EB1}"/>
              </a:ext>
            </a:extLst>
          </p:cNvPr>
          <p:cNvPicPr>
            <a:picLocks noChangeAspect="1"/>
          </p:cNvPicPr>
          <p:nvPr/>
        </p:nvPicPr>
        <p:blipFill rotWithShape="1">
          <a:blip r:embed="rId2">
            <a:extLst>
              <a:ext uri="{28A0092B-C50C-407E-A947-70E740481C1C}">
                <a14:useLocalDpi xmlns:a14="http://schemas.microsoft.com/office/drawing/2010/main" val="0"/>
              </a:ext>
            </a:extLst>
          </a:blip>
          <a:srcRect b="5197"/>
          <a:stretch/>
        </p:blipFill>
        <p:spPr>
          <a:xfrm>
            <a:off x="265872" y="635483"/>
            <a:ext cx="8877300" cy="6043612"/>
          </a:xfrm>
          <a:prstGeom prst="rect">
            <a:avLst/>
          </a:prstGeom>
          <a:ln>
            <a:solidFill>
              <a:srgbClr val="00B050"/>
            </a:solidFill>
          </a:ln>
        </p:spPr>
      </p:pic>
      <p:sp>
        <p:nvSpPr>
          <p:cNvPr id="6" name="TextBox 5">
            <a:extLst>
              <a:ext uri="{FF2B5EF4-FFF2-40B4-BE49-F238E27FC236}">
                <a16:creationId xmlns:a16="http://schemas.microsoft.com/office/drawing/2014/main" id="{E31061E9-2DD0-4BF1-8D48-6F0D827F9AC8}"/>
              </a:ext>
            </a:extLst>
          </p:cNvPr>
          <p:cNvSpPr txBox="1"/>
          <p:nvPr/>
        </p:nvSpPr>
        <p:spPr>
          <a:xfrm>
            <a:off x="2862469" y="266151"/>
            <a:ext cx="3074505" cy="369332"/>
          </a:xfrm>
          <a:prstGeom prst="rect">
            <a:avLst/>
          </a:prstGeom>
          <a:noFill/>
        </p:spPr>
        <p:txBody>
          <a:bodyPr wrap="square" rtlCol="0">
            <a:spAutoFit/>
          </a:bodyPr>
          <a:lstStyle/>
          <a:p>
            <a:pPr algn="ctr"/>
            <a:r>
              <a:rPr lang="en-GB" dirty="0"/>
              <a:t>ERD Diagram</a:t>
            </a:r>
            <a:endParaRPr lang="en-PK" dirty="0"/>
          </a:p>
        </p:txBody>
      </p:sp>
    </p:spTree>
    <p:extLst>
      <p:ext uri="{BB962C8B-B14F-4D97-AF65-F5344CB8AC3E}">
        <p14:creationId xmlns:p14="http://schemas.microsoft.com/office/powerpoint/2010/main" val="200386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E0A2-0C04-4905-84CB-9832DCFFDD8A}"/>
              </a:ext>
            </a:extLst>
          </p:cNvPr>
          <p:cNvSpPr>
            <a:spLocks noGrp="1"/>
          </p:cNvSpPr>
          <p:nvPr>
            <p:ph type="title"/>
          </p:nvPr>
        </p:nvSpPr>
        <p:spPr/>
        <p:txBody>
          <a:bodyPr/>
          <a:lstStyle/>
          <a:p>
            <a:pPr algn="ctr"/>
            <a:r>
              <a:rPr lang="en-GB" dirty="0">
                <a:solidFill>
                  <a:schemeClr val="tx1"/>
                </a:solidFill>
              </a:rPr>
              <a:t>Data Dictionary</a:t>
            </a:r>
            <a:endParaRPr lang="en-PK" dirty="0">
              <a:solidFill>
                <a:schemeClr val="tx1"/>
              </a:solidFill>
            </a:endParaRPr>
          </a:p>
        </p:txBody>
      </p:sp>
      <p:graphicFrame>
        <p:nvGraphicFramePr>
          <p:cNvPr id="4" name="Table 3">
            <a:extLst>
              <a:ext uri="{FF2B5EF4-FFF2-40B4-BE49-F238E27FC236}">
                <a16:creationId xmlns:a16="http://schemas.microsoft.com/office/drawing/2014/main" id="{4E2B112F-8787-41A3-AAD2-4ACC526F5543}"/>
              </a:ext>
            </a:extLst>
          </p:cNvPr>
          <p:cNvGraphicFramePr>
            <a:graphicFrameLocks noGrp="1"/>
          </p:cNvGraphicFramePr>
          <p:nvPr>
            <p:extLst>
              <p:ext uri="{D42A27DB-BD31-4B8C-83A1-F6EECF244321}">
                <p14:modId xmlns:p14="http://schemas.microsoft.com/office/powerpoint/2010/main" val="399891124"/>
              </p:ext>
            </p:extLst>
          </p:nvPr>
        </p:nvGraphicFramePr>
        <p:xfrm>
          <a:off x="1258957" y="1431235"/>
          <a:ext cx="7010399" cy="5128589"/>
        </p:xfrm>
        <a:graphic>
          <a:graphicData uri="http://schemas.openxmlformats.org/drawingml/2006/table">
            <a:tbl>
              <a:tblPr firstRow="1" firstCol="1" bandRow="1">
                <a:tableStyleId>{5C22544A-7EE6-4342-B048-85BDC9FD1C3A}</a:tableStyleId>
              </a:tblPr>
              <a:tblGrid>
                <a:gridCol w="717482">
                  <a:extLst>
                    <a:ext uri="{9D8B030D-6E8A-4147-A177-3AD203B41FA5}">
                      <a16:colId xmlns:a16="http://schemas.microsoft.com/office/drawing/2014/main" val="105909905"/>
                    </a:ext>
                  </a:extLst>
                </a:gridCol>
                <a:gridCol w="1554545">
                  <a:extLst>
                    <a:ext uri="{9D8B030D-6E8A-4147-A177-3AD203B41FA5}">
                      <a16:colId xmlns:a16="http://schemas.microsoft.com/office/drawing/2014/main" val="2189180817"/>
                    </a:ext>
                  </a:extLst>
                </a:gridCol>
                <a:gridCol w="837062">
                  <a:extLst>
                    <a:ext uri="{9D8B030D-6E8A-4147-A177-3AD203B41FA5}">
                      <a16:colId xmlns:a16="http://schemas.microsoft.com/office/drawing/2014/main" val="1540396721"/>
                    </a:ext>
                  </a:extLst>
                </a:gridCol>
                <a:gridCol w="3901310">
                  <a:extLst>
                    <a:ext uri="{9D8B030D-6E8A-4147-A177-3AD203B41FA5}">
                      <a16:colId xmlns:a16="http://schemas.microsoft.com/office/drawing/2014/main" val="2383788772"/>
                    </a:ext>
                  </a:extLst>
                </a:gridCol>
              </a:tblGrid>
              <a:tr h="462897">
                <a:tc>
                  <a:txBody>
                    <a:bodyPr/>
                    <a:lstStyle/>
                    <a:p>
                      <a:pPr>
                        <a:lnSpc>
                          <a:spcPct val="107000"/>
                        </a:lnSpc>
                        <a:spcAft>
                          <a:spcPts val="800"/>
                        </a:spcAft>
                      </a:pPr>
                      <a:r>
                        <a:rPr lang="en-PK" sz="1100">
                          <a:effectLst/>
                        </a:rPr>
                        <a:t>S NO</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Columns</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Data Types</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Columns Details</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2860300"/>
                  </a:ext>
                </a:extLst>
              </a:tr>
              <a:tr h="252077">
                <a:tc>
                  <a:txBody>
                    <a:bodyPr/>
                    <a:lstStyle/>
                    <a:p>
                      <a:pPr algn="r">
                        <a:lnSpc>
                          <a:spcPct val="107000"/>
                        </a:lnSpc>
                        <a:spcAft>
                          <a:spcPts val="800"/>
                        </a:spcAft>
                      </a:pPr>
                      <a:r>
                        <a:rPr lang="en-PK" sz="1100">
                          <a:effectLst/>
                        </a:rPr>
                        <a:t>1</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product_id           </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 </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Product ID</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32229579"/>
                  </a:ext>
                </a:extLst>
              </a:tr>
              <a:tr h="252077">
                <a:tc>
                  <a:txBody>
                    <a:bodyPr/>
                    <a:lstStyle/>
                    <a:p>
                      <a:pPr algn="r">
                        <a:lnSpc>
                          <a:spcPct val="107000"/>
                        </a:lnSpc>
                        <a:spcAft>
                          <a:spcPts val="800"/>
                        </a:spcAft>
                      </a:pPr>
                      <a:r>
                        <a:rPr lang="en-PK" sz="1100">
                          <a:effectLst/>
                        </a:rPr>
                        <a:t>2</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ProductName   </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 </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Name of the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07560472"/>
                  </a:ext>
                </a:extLst>
              </a:tr>
              <a:tr h="252077">
                <a:tc>
                  <a:txBody>
                    <a:bodyPr/>
                    <a:lstStyle/>
                    <a:p>
                      <a:pPr algn="r">
                        <a:lnSpc>
                          <a:spcPct val="107000"/>
                        </a:lnSpc>
                        <a:spcAft>
                          <a:spcPts val="800"/>
                        </a:spcAft>
                      </a:pPr>
                      <a:r>
                        <a:rPr lang="en-PK" sz="1100">
                          <a:effectLst/>
                        </a:rPr>
                        <a:t>3</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category  </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Category of the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91855073"/>
                  </a:ext>
                </a:extLst>
              </a:tr>
              <a:tr h="252077">
                <a:tc>
                  <a:txBody>
                    <a:bodyPr/>
                    <a:lstStyle/>
                    <a:p>
                      <a:pPr algn="r">
                        <a:lnSpc>
                          <a:spcPct val="107000"/>
                        </a:lnSpc>
                        <a:spcAft>
                          <a:spcPts val="800"/>
                        </a:spcAft>
                      </a:pPr>
                      <a:r>
                        <a:rPr lang="en-PK" sz="1100">
                          <a:effectLst/>
                        </a:rPr>
                        <a:t>4</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discounted price </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float64</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Discounted Price of the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43348058"/>
                  </a:ext>
                </a:extLst>
              </a:tr>
              <a:tr h="252077">
                <a:tc>
                  <a:txBody>
                    <a:bodyPr/>
                    <a:lstStyle/>
                    <a:p>
                      <a:pPr algn="r">
                        <a:lnSpc>
                          <a:spcPct val="107000"/>
                        </a:lnSpc>
                        <a:spcAft>
                          <a:spcPts val="800"/>
                        </a:spcAft>
                      </a:pPr>
                      <a:r>
                        <a:rPr lang="en-PK" sz="1100">
                          <a:effectLst/>
                        </a:rPr>
                        <a:t>5</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actual price</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float64</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Actual Price of the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08840011"/>
                  </a:ext>
                </a:extLst>
              </a:tr>
              <a:tr h="462897">
                <a:tc>
                  <a:txBody>
                    <a:bodyPr/>
                    <a:lstStyle/>
                    <a:p>
                      <a:pPr algn="r">
                        <a:lnSpc>
                          <a:spcPct val="107000"/>
                        </a:lnSpc>
                        <a:spcAft>
                          <a:spcPts val="800"/>
                        </a:spcAft>
                      </a:pPr>
                      <a:r>
                        <a:rPr lang="en-PK" sz="1100">
                          <a:effectLst/>
                        </a:rPr>
                        <a:t>6</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discount percentage</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 float64</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Percentage of Discount for the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47869902"/>
                  </a:ext>
                </a:extLst>
              </a:tr>
              <a:tr h="252077">
                <a:tc>
                  <a:txBody>
                    <a:bodyPr/>
                    <a:lstStyle/>
                    <a:p>
                      <a:pPr algn="r">
                        <a:lnSpc>
                          <a:spcPct val="107000"/>
                        </a:lnSpc>
                        <a:spcAft>
                          <a:spcPts val="800"/>
                        </a:spcAft>
                      </a:pPr>
                      <a:r>
                        <a:rPr lang="en-PK" sz="1100">
                          <a:effectLst/>
                        </a:rPr>
                        <a:t>7</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rating</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float64</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Rating of the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70765460"/>
                  </a:ext>
                </a:extLst>
              </a:tr>
              <a:tr h="462897">
                <a:tc>
                  <a:txBody>
                    <a:bodyPr/>
                    <a:lstStyle/>
                    <a:p>
                      <a:pPr algn="r">
                        <a:lnSpc>
                          <a:spcPct val="107000"/>
                        </a:lnSpc>
                        <a:spcAft>
                          <a:spcPts val="800"/>
                        </a:spcAft>
                      </a:pPr>
                      <a:r>
                        <a:rPr lang="en-PK" sz="1100">
                          <a:effectLst/>
                        </a:rPr>
                        <a:t>8</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rating count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float65</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Number of people who voted for the Amazon rating</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21080151"/>
                  </a:ext>
                </a:extLst>
              </a:tr>
              <a:tr h="252077">
                <a:tc>
                  <a:txBody>
                    <a:bodyPr/>
                    <a:lstStyle/>
                    <a:p>
                      <a:pPr algn="r">
                        <a:lnSpc>
                          <a:spcPct val="107000"/>
                        </a:lnSpc>
                        <a:spcAft>
                          <a:spcPts val="800"/>
                        </a:spcAft>
                      </a:pPr>
                      <a:r>
                        <a:rPr lang="en-PK" sz="1100">
                          <a:effectLst/>
                        </a:rPr>
                        <a:t>9</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about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Description about the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36983270"/>
                  </a:ext>
                </a:extLst>
              </a:tr>
              <a:tr h="252077">
                <a:tc>
                  <a:txBody>
                    <a:bodyPr/>
                    <a:lstStyle/>
                    <a:p>
                      <a:pPr algn="r">
                        <a:lnSpc>
                          <a:spcPct val="107000"/>
                        </a:lnSpc>
                        <a:spcAft>
                          <a:spcPts val="800"/>
                        </a:spcAft>
                      </a:pPr>
                      <a:r>
                        <a:rPr lang="en-PK" sz="1100">
                          <a:effectLst/>
                        </a:rPr>
                        <a:t>10</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user_id</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ID of the user who wrote review for the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58800104"/>
                  </a:ext>
                </a:extLst>
              </a:tr>
              <a:tr h="462897">
                <a:tc>
                  <a:txBody>
                    <a:bodyPr/>
                    <a:lstStyle/>
                    <a:p>
                      <a:pPr algn="r">
                        <a:lnSpc>
                          <a:spcPct val="107000"/>
                        </a:lnSpc>
                        <a:spcAft>
                          <a:spcPts val="800"/>
                        </a:spcAft>
                      </a:pPr>
                      <a:r>
                        <a:rPr lang="en-PK" sz="1100">
                          <a:effectLst/>
                        </a:rPr>
                        <a:t>11</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user_name</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Name of the user who wrote review for the Product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40621456"/>
                  </a:ext>
                </a:extLst>
              </a:tr>
              <a:tr h="252077">
                <a:tc>
                  <a:txBody>
                    <a:bodyPr/>
                    <a:lstStyle/>
                    <a:p>
                      <a:pPr algn="r">
                        <a:lnSpc>
                          <a:spcPct val="107000"/>
                        </a:lnSpc>
                        <a:spcAft>
                          <a:spcPts val="800"/>
                        </a:spcAft>
                      </a:pPr>
                      <a:r>
                        <a:rPr lang="en-PK" sz="1100">
                          <a:effectLst/>
                        </a:rPr>
                        <a:t>12</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 review_id</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User Review ID</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52835939"/>
                  </a:ext>
                </a:extLst>
              </a:tr>
              <a:tr h="252077">
                <a:tc>
                  <a:txBody>
                    <a:bodyPr/>
                    <a:lstStyle/>
                    <a:p>
                      <a:pPr algn="r">
                        <a:lnSpc>
                          <a:spcPct val="107000"/>
                        </a:lnSpc>
                        <a:spcAft>
                          <a:spcPts val="800"/>
                        </a:spcAft>
                      </a:pPr>
                      <a:r>
                        <a:rPr lang="en-PK" sz="1100">
                          <a:effectLst/>
                        </a:rPr>
                        <a:t>13</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review title</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Short review</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60738295"/>
                  </a:ext>
                </a:extLst>
              </a:tr>
              <a:tr h="252077">
                <a:tc>
                  <a:txBody>
                    <a:bodyPr/>
                    <a:lstStyle/>
                    <a:p>
                      <a:pPr algn="r">
                        <a:lnSpc>
                          <a:spcPct val="107000"/>
                        </a:lnSpc>
                        <a:spcAft>
                          <a:spcPts val="800"/>
                        </a:spcAft>
                      </a:pPr>
                      <a:r>
                        <a:rPr lang="en-PK" sz="1100">
                          <a:effectLst/>
                        </a:rPr>
                        <a:t>14</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review content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Long review</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58566623"/>
                  </a:ext>
                </a:extLst>
              </a:tr>
              <a:tr h="252077">
                <a:tc>
                  <a:txBody>
                    <a:bodyPr/>
                    <a:lstStyle/>
                    <a:p>
                      <a:pPr algn="r">
                        <a:lnSpc>
                          <a:spcPct val="107000"/>
                        </a:lnSpc>
                        <a:spcAft>
                          <a:spcPts val="800"/>
                        </a:spcAft>
                      </a:pPr>
                      <a:r>
                        <a:rPr lang="en-PK" sz="1100">
                          <a:effectLst/>
                        </a:rPr>
                        <a:t>15</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image_link</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Image Link of the Products</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5183105"/>
                  </a:ext>
                </a:extLst>
              </a:tr>
              <a:tr h="252077">
                <a:tc>
                  <a:txBody>
                    <a:bodyPr/>
                    <a:lstStyle/>
                    <a:p>
                      <a:pPr algn="r">
                        <a:lnSpc>
                          <a:spcPct val="107000"/>
                        </a:lnSpc>
                        <a:spcAft>
                          <a:spcPts val="800"/>
                        </a:spcAft>
                      </a:pPr>
                      <a:r>
                        <a:rPr lang="en-PK" sz="1100">
                          <a:effectLst/>
                        </a:rPr>
                        <a:t>16</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 sz="1100">
                          <a:effectLst/>
                        </a:rPr>
                        <a:t>product_link</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a:effectLst/>
                        </a:rPr>
                        <a:t>object</a:t>
                      </a:r>
                      <a:endParaRPr lang="en-PK"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PK" sz="1100" dirty="0">
                          <a:effectLst/>
                        </a:rPr>
                        <a:t>Official Website Link of the Product</a:t>
                      </a:r>
                      <a:endParaRPr lang="en-P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64041951"/>
                  </a:ext>
                </a:extLst>
              </a:tr>
            </a:tbl>
          </a:graphicData>
        </a:graphic>
      </p:graphicFrame>
    </p:spTree>
    <p:extLst>
      <p:ext uri="{BB962C8B-B14F-4D97-AF65-F5344CB8AC3E}">
        <p14:creationId xmlns:p14="http://schemas.microsoft.com/office/powerpoint/2010/main" val="239754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5E23-BCD2-4190-8C0C-C7002B321337}"/>
              </a:ext>
            </a:extLst>
          </p:cNvPr>
          <p:cNvSpPr>
            <a:spLocks noGrp="1"/>
          </p:cNvSpPr>
          <p:nvPr>
            <p:ph type="title"/>
          </p:nvPr>
        </p:nvSpPr>
        <p:spPr>
          <a:xfrm>
            <a:off x="677334" y="609599"/>
            <a:ext cx="8596668" cy="5698436"/>
          </a:xfrm>
        </p:spPr>
        <p:txBody>
          <a:bodyPr>
            <a:normAutofit fontScale="90000"/>
          </a:bodyPr>
          <a:lstStyle/>
          <a:p>
            <a:pPr algn="ctr"/>
            <a:r>
              <a:rPr lang="en-GB" sz="13600" dirty="0">
                <a:solidFill>
                  <a:schemeClr val="tx1"/>
                </a:solidFill>
              </a:rPr>
              <a:t>Questions And Answers</a:t>
            </a:r>
            <a:endParaRPr lang="en-PK" sz="13600" dirty="0">
              <a:solidFill>
                <a:schemeClr val="tx1"/>
              </a:solidFill>
            </a:endParaRPr>
          </a:p>
        </p:txBody>
      </p:sp>
    </p:spTree>
    <p:extLst>
      <p:ext uri="{BB962C8B-B14F-4D97-AF65-F5344CB8AC3E}">
        <p14:creationId xmlns:p14="http://schemas.microsoft.com/office/powerpoint/2010/main" val="252808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4C-DCE8-430C-A1CE-1A43757CF226}"/>
              </a:ext>
            </a:extLst>
          </p:cNvPr>
          <p:cNvSpPr>
            <a:spLocks noGrp="1"/>
          </p:cNvSpPr>
          <p:nvPr>
            <p:ph type="title"/>
          </p:nvPr>
        </p:nvSpPr>
        <p:spPr>
          <a:xfrm>
            <a:off x="677334" y="371062"/>
            <a:ext cx="8596668" cy="1086677"/>
          </a:xfrm>
        </p:spPr>
        <p:txBody>
          <a:bodyPr>
            <a:normAutofit fontScale="90000"/>
          </a:bodyPr>
          <a:lstStyle/>
          <a:p>
            <a:r>
              <a:rPr lang="en-GB" b="1" i="0" dirty="0">
                <a:solidFill>
                  <a:srgbClr val="000000"/>
                </a:solidFill>
                <a:effectLst/>
                <a:latin typeface="Helvetica Neue"/>
              </a:rPr>
              <a:t>Q1: What is the average rating for each product category?</a:t>
            </a:r>
            <a:br>
              <a:rPr lang="en-GB" b="1" i="0" dirty="0">
                <a:solidFill>
                  <a:srgbClr val="000000"/>
                </a:solidFill>
                <a:effectLst/>
                <a:latin typeface="Helvetica Neue"/>
              </a:rPr>
            </a:br>
            <a:endParaRPr lang="en-PK" dirty="0"/>
          </a:p>
        </p:txBody>
      </p:sp>
      <p:sp>
        <p:nvSpPr>
          <p:cNvPr id="6" name="TextBox 5">
            <a:extLst>
              <a:ext uri="{FF2B5EF4-FFF2-40B4-BE49-F238E27FC236}">
                <a16:creationId xmlns:a16="http://schemas.microsoft.com/office/drawing/2014/main" id="{E2027E36-FC2C-4852-AAD3-4C8B5FD5B09E}"/>
              </a:ext>
            </a:extLst>
          </p:cNvPr>
          <p:cNvSpPr txBox="1"/>
          <p:nvPr/>
        </p:nvSpPr>
        <p:spPr>
          <a:xfrm>
            <a:off x="1111348" y="6117606"/>
            <a:ext cx="7540283" cy="646331"/>
          </a:xfrm>
          <a:prstGeom prst="rect">
            <a:avLst/>
          </a:prstGeom>
          <a:noFill/>
        </p:spPr>
        <p:txBody>
          <a:bodyPr wrap="square" rtlCol="0">
            <a:spAutoFit/>
          </a:bodyPr>
          <a:lstStyle/>
          <a:p>
            <a:r>
              <a:rPr lang="en-GB" b="0" i="0" dirty="0">
                <a:solidFill>
                  <a:srgbClr val="000000"/>
                </a:solidFill>
                <a:effectLst/>
                <a:latin typeface="Helvetica Neue"/>
              </a:rPr>
              <a:t>Overall Positive Feedback: Most categories are rated above 3.50, indicating satisfactory customer experiences.</a:t>
            </a:r>
            <a:endParaRPr lang="en-PK" dirty="0"/>
          </a:p>
        </p:txBody>
      </p:sp>
      <p:pic>
        <p:nvPicPr>
          <p:cNvPr id="8" name="Picture 7">
            <a:extLst>
              <a:ext uri="{FF2B5EF4-FFF2-40B4-BE49-F238E27FC236}">
                <a16:creationId xmlns:a16="http://schemas.microsoft.com/office/drawing/2014/main" id="{C86BB332-B7FD-4C40-90FF-9FD37C8FB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55474"/>
            <a:ext cx="8334144" cy="4038600"/>
          </a:xfrm>
          <a:prstGeom prst="rect">
            <a:avLst/>
          </a:prstGeom>
        </p:spPr>
      </p:pic>
    </p:spTree>
    <p:extLst>
      <p:ext uri="{BB962C8B-B14F-4D97-AF65-F5344CB8AC3E}">
        <p14:creationId xmlns:p14="http://schemas.microsoft.com/office/powerpoint/2010/main" val="23089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D0F0-7B95-46F9-94FE-62ED1C9059D9}"/>
              </a:ext>
            </a:extLst>
          </p:cNvPr>
          <p:cNvSpPr>
            <a:spLocks noGrp="1"/>
          </p:cNvSpPr>
          <p:nvPr>
            <p:ph type="title"/>
          </p:nvPr>
        </p:nvSpPr>
        <p:spPr>
          <a:xfrm>
            <a:off x="677334" y="265653"/>
            <a:ext cx="8596668" cy="1070777"/>
          </a:xfrm>
        </p:spPr>
        <p:txBody>
          <a:bodyPr>
            <a:normAutofit fontScale="90000"/>
          </a:bodyPr>
          <a:lstStyle/>
          <a:p>
            <a:r>
              <a:rPr lang="en-GB" b="1" i="0" dirty="0">
                <a:solidFill>
                  <a:srgbClr val="000000"/>
                </a:solidFill>
                <a:effectLst/>
                <a:latin typeface="Helvetica Neue"/>
              </a:rPr>
              <a:t>Q2: What are the top rating count products by category?</a:t>
            </a:r>
            <a:br>
              <a:rPr lang="en-GB" b="1" i="0" dirty="0">
                <a:solidFill>
                  <a:srgbClr val="000000"/>
                </a:solidFill>
                <a:effectLst/>
                <a:latin typeface="Helvetica Neue"/>
              </a:rPr>
            </a:br>
            <a:endParaRPr lang="en-PK" dirty="0"/>
          </a:p>
        </p:txBody>
      </p:sp>
      <p:sp>
        <p:nvSpPr>
          <p:cNvPr id="3" name="Content Placeholder 2">
            <a:extLst>
              <a:ext uri="{FF2B5EF4-FFF2-40B4-BE49-F238E27FC236}">
                <a16:creationId xmlns:a16="http://schemas.microsoft.com/office/drawing/2014/main" id="{C84C84E7-E479-4D49-9CBA-76CC85AD0317}"/>
              </a:ext>
            </a:extLst>
          </p:cNvPr>
          <p:cNvSpPr>
            <a:spLocks noGrp="1"/>
          </p:cNvSpPr>
          <p:nvPr>
            <p:ph idx="1"/>
          </p:nvPr>
        </p:nvSpPr>
        <p:spPr>
          <a:xfrm>
            <a:off x="677334" y="5922498"/>
            <a:ext cx="8596668" cy="669849"/>
          </a:xfrm>
        </p:spPr>
        <p:txBody>
          <a:bodyPr>
            <a:normAutofit/>
          </a:bodyPr>
          <a:lstStyle/>
          <a:p>
            <a:r>
              <a:rPr lang="en-GB" sz="1600" b="0" i="0" dirty="0">
                <a:solidFill>
                  <a:srgbClr val="000000"/>
                </a:solidFill>
                <a:effectLst/>
                <a:latin typeface="Helvetica Neue"/>
              </a:rPr>
              <a:t>The review counts for products range from 9 to 15,867, indicating varying levels of attention and feedback across different products.</a:t>
            </a:r>
            <a:endParaRPr lang="en-PK" sz="1600" dirty="0"/>
          </a:p>
        </p:txBody>
      </p:sp>
      <p:pic>
        <p:nvPicPr>
          <p:cNvPr id="5" name="Picture 4">
            <a:extLst>
              <a:ext uri="{FF2B5EF4-FFF2-40B4-BE49-F238E27FC236}">
                <a16:creationId xmlns:a16="http://schemas.microsoft.com/office/drawing/2014/main" id="{E6164D66-CB9D-4AD4-9504-CF514B9FA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48605"/>
            <a:ext cx="4570527" cy="3428195"/>
          </a:xfrm>
          <a:prstGeom prst="rect">
            <a:avLst/>
          </a:prstGeom>
        </p:spPr>
      </p:pic>
      <p:pic>
        <p:nvPicPr>
          <p:cNvPr id="6" name="Picture 5">
            <a:extLst>
              <a:ext uri="{FF2B5EF4-FFF2-40B4-BE49-F238E27FC236}">
                <a16:creationId xmlns:a16="http://schemas.microsoft.com/office/drawing/2014/main" id="{DAB98CE3-9187-4A37-B3FC-30AB1021A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129" y="1485048"/>
            <a:ext cx="5552661" cy="3733800"/>
          </a:xfrm>
          <a:prstGeom prst="rect">
            <a:avLst/>
          </a:prstGeom>
        </p:spPr>
      </p:pic>
    </p:spTree>
    <p:extLst>
      <p:ext uri="{BB962C8B-B14F-4D97-AF65-F5344CB8AC3E}">
        <p14:creationId xmlns:p14="http://schemas.microsoft.com/office/powerpoint/2010/main" val="40485101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872</TotalTime>
  <Words>701</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Helvetica Neue</vt:lpstr>
      <vt:lpstr>Inter</vt:lpstr>
      <vt:lpstr>Trebuchet MS</vt:lpstr>
      <vt:lpstr>Wingdings 3</vt:lpstr>
      <vt:lpstr>Facet</vt:lpstr>
      <vt:lpstr>Amazon Data Analysis</vt:lpstr>
      <vt:lpstr>PowerPoint Presentation</vt:lpstr>
      <vt:lpstr>Table of contents</vt:lpstr>
      <vt:lpstr>About Data Set</vt:lpstr>
      <vt:lpstr>PowerPoint Presentation</vt:lpstr>
      <vt:lpstr>Data Dictionary</vt:lpstr>
      <vt:lpstr>Questions And Answers</vt:lpstr>
      <vt:lpstr>Q1: What is the average rating for each product category? </vt:lpstr>
      <vt:lpstr>Q2: What are the top rating count products by category? </vt:lpstr>
      <vt:lpstr>Q3: What is the distribution of discounted prices vs actual prices? </vt:lpstr>
      <vt:lpstr>Q4: How does the average discount percentage vary across categories? </vt:lpstr>
      <vt:lpstr>Q5: What are the most popular product name? </vt:lpstr>
      <vt:lpstr>Q6: What is the correlation between discounted price and rating? </vt:lpstr>
      <vt:lpstr>Q7: What are the Top 5 categories based with highest ratings? </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Data Analysis</dc:title>
  <dc:creator>Test</dc:creator>
  <cp:lastModifiedBy>Test</cp:lastModifiedBy>
  <cp:revision>23</cp:revision>
  <dcterms:created xsi:type="dcterms:W3CDTF">2024-08-18T06:18:58Z</dcterms:created>
  <dcterms:modified xsi:type="dcterms:W3CDTF">2024-08-20T16:29:40Z</dcterms:modified>
</cp:coreProperties>
</file>