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8" r:id="rId13"/>
    <p:sldId id="266" r:id="rId14"/>
    <p:sldId id="267"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5"/>
    <a:srgbClr val="305254"/>
    <a:srgbClr val="00AEEF"/>
    <a:srgbClr val="38595B"/>
    <a:srgbClr val="D41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naslova">
    <p:spTree>
      <p:nvGrpSpPr>
        <p:cNvPr id="1" name=""/>
        <p:cNvGrpSpPr/>
        <p:nvPr/>
      </p:nvGrpSpPr>
      <p:grpSpPr>
        <a:xfrm>
          <a:off x="0" y="0"/>
          <a:ext cx="0" cy="0"/>
          <a:chOff x="0" y="0"/>
          <a:chExt cx="0" cy="0"/>
        </a:xfrm>
      </p:grpSpPr>
      <p:sp>
        <p:nvSpPr>
          <p:cNvPr id="2" name="Title 1"/>
          <p:cNvSpPr>
            <a:spLocks noGrp="1"/>
          </p:cNvSpPr>
          <p:nvPr>
            <p:ph type="ctrTitle"/>
          </p:nvPr>
        </p:nvSpPr>
        <p:spPr>
          <a:xfrm>
            <a:off x="387350" y="1122363"/>
            <a:ext cx="696595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387350" y="3509963"/>
            <a:ext cx="69659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84062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69610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11801" y="365125"/>
            <a:ext cx="153531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48831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3023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1331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lomka">
    <p:spTree>
      <p:nvGrpSpPr>
        <p:cNvPr id="1" name=""/>
        <p:cNvGrpSpPr/>
        <p:nvPr/>
      </p:nvGrpSpPr>
      <p:grpSpPr>
        <a:xfrm>
          <a:off x="0" y="0"/>
          <a:ext cx="0" cy="0"/>
          <a:chOff x="0" y="0"/>
          <a:chExt cx="0" cy="0"/>
        </a:xfrm>
      </p:grpSpPr>
      <p:sp>
        <p:nvSpPr>
          <p:cNvPr id="2" name="Title 1"/>
          <p:cNvSpPr>
            <a:spLocks noGrp="1"/>
          </p:cNvSpPr>
          <p:nvPr>
            <p:ph type="title"/>
          </p:nvPr>
        </p:nvSpPr>
        <p:spPr>
          <a:xfrm>
            <a:off x="323850" y="1747839"/>
            <a:ext cx="6723270" cy="2852737"/>
          </a:xfrm>
        </p:spPr>
        <p:txBody>
          <a:bodyPr anchor="b"/>
          <a:lstStyle>
            <a:lvl1pPr algn="l">
              <a:defRPr sz="6000"/>
            </a:lvl1pPr>
          </a:lstStyle>
          <a:p>
            <a:r>
              <a:rPr lang="en-US"/>
              <a:t>Click to edit Master title style</a:t>
            </a:r>
            <a:endParaRPr lang="en-US" dirty="0"/>
          </a:p>
        </p:txBody>
      </p:sp>
      <p:sp>
        <p:nvSpPr>
          <p:cNvPr id="3" name="Text Placeholder 2"/>
          <p:cNvSpPr>
            <a:spLocks noGrp="1"/>
          </p:cNvSpPr>
          <p:nvPr>
            <p:ph type="body" idx="1"/>
          </p:nvPr>
        </p:nvSpPr>
        <p:spPr>
          <a:xfrm>
            <a:off x="323850" y="4627564"/>
            <a:ext cx="672327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0871A-492A-4CAC-ADF5-F0866DB31B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57363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aslov i 2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23850" y="1816102"/>
            <a:ext cx="32702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0950" y="1816102"/>
            <a:ext cx="32702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0871A-492A-4CAC-ADF5-F0866DB31B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81617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Title 1"/>
          <p:cNvSpPr>
            <a:spLocks noGrp="1"/>
          </p:cNvSpPr>
          <p:nvPr>
            <p:ph type="title"/>
          </p:nvPr>
        </p:nvSpPr>
        <p:spPr>
          <a:xfrm>
            <a:off x="323850" y="301626"/>
            <a:ext cx="672327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23851" y="1617663"/>
            <a:ext cx="329769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1" y="2441575"/>
            <a:ext cx="329769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33189" y="1617663"/>
            <a:ext cx="331393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33189" y="2441575"/>
            <a:ext cx="331393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0871A-492A-4CAC-ADF5-F0866DB31B5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46926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0871A-492A-4CAC-ADF5-F0866DB31B5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18385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0871A-492A-4CAC-ADF5-F0866DB31B51}"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1557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opisom slik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35465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2984500" y="457201"/>
            <a:ext cx="4062620" cy="541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35465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871A-492A-4CAC-ADF5-F0866DB31B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82985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opisom slike">
    <p:spTree>
      <p:nvGrpSpPr>
        <p:cNvPr id="1" name=""/>
        <p:cNvGrpSpPr/>
        <p:nvPr/>
      </p:nvGrpSpPr>
      <p:grpSpPr>
        <a:xfrm>
          <a:off x="0" y="0"/>
          <a:ext cx="0" cy="0"/>
          <a:chOff x="0" y="0"/>
          <a:chExt cx="0" cy="0"/>
        </a:xfrm>
      </p:grpSpPr>
      <p:sp>
        <p:nvSpPr>
          <p:cNvPr id="2" name="Title 1"/>
          <p:cNvSpPr>
            <a:spLocks noGrp="1"/>
          </p:cNvSpPr>
          <p:nvPr>
            <p:ph type="title"/>
          </p:nvPr>
        </p:nvSpPr>
        <p:spPr>
          <a:xfrm>
            <a:off x="323851" y="457200"/>
            <a:ext cx="2495550"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19399" y="457201"/>
            <a:ext cx="4235261" cy="54117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23851" y="2057400"/>
            <a:ext cx="24955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871A-492A-4CAC-ADF5-F0866DB31B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21842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850" y="339726"/>
            <a:ext cx="6737350" cy="1325563"/>
          </a:xfrm>
          <a:prstGeom prst="rect">
            <a:avLst/>
          </a:prstGeom>
        </p:spPr>
        <p:txBody>
          <a:bodyPr vert="horz" lIns="91440" tIns="45720" rIns="91440" bIns="45720" rtlCol="0" anchor="ctr">
            <a:normAutofit/>
          </a:bodyPr>
          <a:lstStyle/>
          <a:p>
            <a:r>
              <a:rPr lang="bs-Latn-BA"/>
              <a:t>Kliknite da biste uredili stilove prototipa naslova</a:t>
            </a:r>
            <a:endParaRPr lang="en-US" dirty="0"/>
          </a:p>
        </p:txBody>
      </p:sp>
      <p:sp>
        <p:nvSpPr>
          <p:cNvPr id="3" name="Text Placeholder 2"/>
          <p:cNvSpPr>
            <a:spLocks noGrp="1"/>
          </p:cNvSpPr>
          <p:nvPr>
            <p:ph type="body" idx="1"/>
          </p:nvPr>
        </p:nvSpPr>
        <p:spPr>
          <a:xfrm>
            <a:off x="323850" y="1800225"/>
            <a:ext cx="6737350" cy="4351338"/>
          </a:xfrm>
          <a:prstGeom prst="rect">
            <a:avLst/>
          </a:prstGeom>
        </p:spPr>
        <p:txBody>
          <a:bodyPr vert="horz" lIns="91440" tIns="45720" rIns="91440" bIns="45720" rtlCol="0">
            <a:normAutofit/>
          </a:bodyPr>
          <a:lstStyle/>
          <a:p>
            <a:pPr lvl="0"/>
            <a:r>
              <a:rPr lang="bs-Latn-BA"/>
              <a:t>Kliknite da biste uredili stilove teksta prototipa</a:t>
            </a:r>
          </a:p>
          <a:p>
            <a:pPr lvl="1"/>
            <a:r>
              <a:rPr lang="bs-Latn-BA"/>
              <a:t>Drugi nivo</a:t>
            </a:r>
          </a:p>
          <a:p>
            <a:pPr lvl="2"/>
            <a:r>
              <a:rPr lang="bs-Latn-BA"/>
              <a:t>Treći nivo</a:t>
            </a:r>
          </a:p>
          <a:p>
            <a:pPr lvl="3"/>
            <a:r>
              <a:rPr lang="bs-Latn-BA"/>
              <a:t>Četvrti nivo</a:t>
            </a:r>
          </a:p>
          <a:p>
            <a:pPr lvl="4"/>
            <a:r>
              <a:rPr lang="bs-Latn-BA"/>
              <a:t>Peti nivo</a:t>
            </a:r>
            <a:endParaRPr lang="en-US" dirty="0"/>
          </a:p>
        </p:txBody>
      </p:sp>
      <p:sp>
        <p:nvSpPr>
          <p:cNvPr id="4" name="Date Placeholder 3"/>
          <p:cNvSpPr>
            <a:spLocks noGrp="1"/>
          </p:cNvSpPr>
          <p:nvPr>
            <p:ph type="dt" sz="half" idx="2"/>
          </p:nvPr>
        </p:nvSpPr>
        <p:spPr>
          <a:xfrm>
            <a:off x="323850" y="6330951"/>
            <a:ext cx="1757570" cy="365125"/>
          </a:xfrm>
          <a:prstGeom prst="rect">
            <a:avLst/>
          </a:prstGeom>
        </p:spPr>
        <p:txBody>
          <a:bodyPr vert="horz" lIns="91440" tIns="45720" rIns="91440" bIns="45720" rtlCol="0" anchor="ctr"/>
          <a:lstStyle>
            <a:lvl1pPr algn="l">
              <a:defRPr sz="1200">
                <a:solidFill>
                  <a:srgbClr val="FFD005"/>
                </a:solidFill>
              </a:defRPr>
            </a:lvl1pPr>
          </a:lstStyle>
          <a:p>
            <a:fld id="{F570871A-492A-4CAC-ADF5-F0866DB31B51}" type="datetimeFigureOut">
              <a:rPr lang="en-US" smtClean="0"/>
              <a:pPr/>
              <a:t>12/7/2021</a:t>
            </a:fld>
            <a:endParaRPr lang="en-US"/>
          </a:p>
        </p:txBody>
      </p:sp>
      <p:sp>
        <p:nvSpPr>
          <p:cNvPr id="5" name="Footer Placeholder 4"/>
          <p:cNvSpPr>
            <a:spLocks noGrp="1"/>
          </p:cNvSpPr>
          <p:nvPr>
            <p:ph type="ftr" sz="quarter" idx="3"/>
          </p:nvPr>
        </p:nvSpPr>
        <p:spPr>
          <a:xfrm>
            <a:off x="2367308" y="6324602"/>
            <a:ext cx="2636354" cy="365125"/>
          </a:xfrm>
          <a:prstGeom prst="rect">
            <a:avLst/>
          </a:prstGeom>
        </p:spPr>
        <p:txBody>
          <a:bodyPr vert="horz" lIns="91440" tIns="45720" rIns="91440" bIns="45720" rtlCol="0" anchor="ctr"/>
          <a:lstStyle>
            <a:lvl1pPr algn="ctr">
              <a:defRPr sz="1200">
                <a:solidFill>
                  <a:srgbClr val="FFD005"/>
                </a:solidFill>
              </a:defRPr>
            </a:lvl1pPr>
          </a:lstStyle>
          <a:p>
            <a:endParaRPr lang="en-US" dirty="0"/>
          </a:p>
        </p:txBody>
      </p:sp>
      <p:sp>
        <p:nvSpPr>
          <p:cNvPr id="6" name="Slide Number Placeholder 5"/>
          <p:cNvSpPr>
            <a:spLocks noGrp="1"/>
          </p:cNvSpPr>
          <p:nvPr>
            <p:ph type="sldNum" sz="quarter" idx="4"/>
          </p:nvPr>
        </p:nvSpPr>
        <p:spPr>
          <a:xfrm>
            <a:off x="5289550" y="6330951"/>
            <a:ext cx="1504950" cy="365125"/>
          </a:xfrm>
          <a:prstGeom prst="rect">
            <a:avLst/>
          </a:prstGeom>
        </p:spPr>
        <p:txBody>
          <a:bodyPr vert="horz" lIns="91440" tIns="45720" rIns="91440" bIns="45720" rtlCol="0" anchor="ctr"/>
          <a:lstStyle>
            <a:lvl1pPr algn="r">
              <a:defRPr sz="1200">
                <a:solidFill>
                  <a:srgbClr val="FFD005"/>
                </a:solidFill>
              </a:defRPr>
            </a:lvl1pPr>
          </a:lstStyle>
          <a:p>
            <a:fld id="{570B7371-373E-4D93-A138-879E0635481B}" type="slidenum">
              <a:rPr lang="en-US" smtClean="0"/>
              <a:pPr/>
              <a:t>‹#›</a:t>
            </a:fld>
            <a:endParaRPr lang="en-US"/>
          </a:p>
        </p:txBody>
      </p:sp>
      <p:pic>
        <p:nvPicPr>
          <p:cNvPr id="7" name="Picture 6"/>
          <p:cNvPicPr>
            <a:picLocks noChangeAspect="1"/>
          </p:cNvPicPr>
          <p:nvPr userDrawn="1"/>
        </p:nvPicPr>
        <p:blipFill>
          <a:blip r:embed="rId14"/>
          <a:stretch>
            <a:fillRect/>
          </a:stretch>
        </p:blipFill>
        <p:spPr>
          <a:xfrm rot="16200000">
            <a:off x="-1024113" y="5332238"/>
            <a:ext cx="1695700" cy="352527"/>
          </a:xfrm>
          <a:prstGeom prst="rect">
            <a:avLst/>
          </a:prstGeom>
        </p:spPr>
      </p:pic>
    </p:spTree>
    <p:extLst>
      <p:ext uri="{BB962C8B-B14F-4D97-AF65-F5344CB8AC3E}">
        <p14:creationId xmlns:p14="http://schemas.microsoft.com/office/powerpoint/2010/main" val="4110833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b="1" kern="1200">
          <a:solidFill>
            <a:srgbClr val="FFD00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Traffic Light Circuit</a:t>
            </a:r>
            <a:endParaRPr lang="en-US" dirty="0"/>
          </a:p>
        </p:txBody>
      </p:sp>
      <p:sp>
        <p:nvSpPr>
          <p:cNvPr id="7" name="Subtitle 6">
            <a:extLst>
              <a:ext uri="{FF2B5EF4-FFF2-40B4-BE49-F238E27FC236}">
                <a16:creationId xmlns:a16="http://schemas.microsoft.com/office/drawing/2014/main" id="{25EC7E4B-CB0C-4A4B-ACBB-603DBB8D6EE5}"/>
              </a:ext>
            </a:extLst>
          </p:cNvPr>
          <p:cNvSpPr>
            <a:spLocks noGrp="1"/>
          </p:cNvSpPr>
          <p:nvPr>
            <p:ph type="subTitle" idx="1"/>
          </p:nvPr>
        </p:nvSpPr>
        <p:spPr>
          <a:xfrm>
            <a:off x="387350" y="3618118"/>
            <a:ext cx="6965950" cy="1655762"/>
          </a:xfrm>
        </p:spPr>
        <p:txBody>
          <a:bodyPr/>
          <a:lstStyle/>
          <a:p>
            <a:r>
              <a:rPr lang="en-GB" dirty="0">
                <a:solidFill>
                  <a:srgbClr val="FFD005"/>
                </a:solidFill>
              </a:rPr>
              <a:t>Group project 3#</a:t>
            </a:r>
          </a:p>
          <a:p>
            <a:r>
              <a:rPr lang="en-US" sz="1800" dirty="0">
                <a:solidFill>
                  <a:srgbClr val="FFD005"/>
                </a:solidFill>
                <a:effectLst/>
                <a:latin typeface="Calibri" panose="020F0502020204030204" pitchFamily="34" charset="0"/>
                <a:ea typeface="Calibri" panose="020F0502020204030204" pitchFamily="34" charset="0"/>
                <a:cs typeface="Arial" panose="020B0604020202020204" pitchFamily="34" charset="0"/>
              </a:rPr>
              <a:t>CPIT210 | Prof. Md </a:t>
            </a:r>
            <a:r>
              <a:rPr lang="en-US" sz="1800" dirty="0" err="1">
                <a:solidFill>
                  <a:srgbClr val="FFD005"/>
                </a:solidFill>
                <a:effectLst/>
                <a:latin typeface="Calibri" panose="020F0502020204030204" pitchFamily="34" charset="0"/>
                <a:ea typeface="Calibri" panose="020F0502020204030204" pitchFamily="34" charset="0"/>
                <a:cs typeface="Arial" panose="020B0604020202020204" pitchFamily="34" charset="0"/>
              </a:rPr>
              <a:t>Abdulhamid</a:t>
            </a:r>
            <a:r>
              <a:rPr lang="ar-SA" sz="1800" dirty="0">
                <a:solidFill>
                  <a:srgbClr val="FFD005"/>
                </a:solidFill>
                <a:effectLst/>
                <a:latin typeface="Calibri" panose="020F0502020204030204" pitchFamily="34" charset="0"/>
                <a:ea typeface="Calibri" panose="020F0502020204030204" pitchFamily="34" charset="0"/>
                <a:cs typeface="Arial" panose="020B0604020202020204" pitchFamily="34" charset="0"/>
              </a:rPr>
              <a:t> </a:t>
            </a:r>
          </a:p>
          <a:p>
            <a:r>
              <a:rPr lang="en-GB" sz="1800" dirty="0">
                <a:solidFill>
                  <a:srgbClr val="FFD005"/>
                </a:solidFill>
                <a:latin typeface="Calibri" panose="020F0502020204030204" pitchFamily="34" charset="0"/>
                <a:cs typeface="Calibri" panose="020F0502020204030204" pitchFamily="34" charset="0"/>
              </a:rPr>
              <a:t>7</a:t>
            </a:r>
            <a:r>
              <a:rPr lang="en-GB" sz="1800" baseline="30000" dirty="0">
                <a:solidFill>
                  <a:srgbClr val="FFD005"/>
                </a:solidFill>
                <a:latin typeface="Calibri" panose="020F0502020204030204" pitchFamily="34" charset="0"/>
                <a:cs typeface="Calibri" panose="020F0502020204030204" pitchFamily="34" charset="0"/>
              </a:rPr>
              <a:t>th</a:t>
            </a:r>
            <a:r>
              <a:rPr lang="en-GB" sz="1800" dirty="0">
                <a:solidFill>
                  <a:srgbClr val="FFD005"/>
                </a:solidFill>
                <a:latin typeface="Calibri" panose="020F0502020204030204" pitchFamily="34" charset="0"/>
                <a:cs typeface="Calibri" panose="020F0502020204030204" pitchFamily="34" charset="0"/>
              </a:rPr>
              <a:t> of December 2021</a:t>
            </a:r>
          </a:p>
        </p:txBody>
      </p:sp>
      <p:pic>
        <p:nvPicPr>
          <p:cNvPr id="9" name="Picture 8" descr="A picture containing text, sign&#10;&#10;Description automatically generated">
            <a:extLst>
              <a:ext uri="{FF2B5EF4-FFF2-40B4-BE49-F238E27FC236}">
                <a16:creationId xmlns:a16="http://schemas.microsoft.com/office/drawing/2014/main" id="{D57A1802-05C3-40A3-8FBD-4015F9307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520" y="5735637"/>
            <a:ext cx="1766077" cy="1041195"/>
          </a:xfrm>
          <a:prstGeom prst="rect">
            <a:avLst/>
          </a:prstGeom>
        </p:spPr>
      </p:pic>
    </p:spTree>
    <p:extLst>
      <p:ext uri="{BB962C8B-B14F-4D97-AF65-F5344CB8AC3E}">
        <p14:creationId xmlns:p14="http://schemas.microsoft.com/office/powerpoint/2010/main" val="389319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b="0" i="0" u="none" strike="noStrike" dirty="0">
                <a:effectLst/>
                <a:latin typeface="Calibri" panose="020F0502020204030204" pitchFamily="34" charset="0"/>
              </a:rPr>
              <a:t>74175 IC </a:t>
            </a:r>
            <a:r>
              <a:rPr lang="en-GB" sz="1600" b="0" i="0" u="none" strike="noStrike" dirty="0">
                <a:effectLst/>
                <a:latin typeface="Calibri" panose="020F0502020204030204" pitchFamily="34" charset="0"/>
                <a:cs typeface="Calibri" panose="020F0502020204030204" pitchFamily="34" charset="0"/>
              </a:rPr>
              <a:t>- </a:t>
            </a:r>
            <a:r>
              <a:rPr lang="en-GB" sz="1600" i="0" u="none" strike="noStrike" baseline="0" dirty="0">
                <a:latin typeface="Calibri" panose="020F0502020204030204" pitchFamily="34" charset="0"/>
                <a:cs typeface="Calibri" panose="020F0502020204030204" pitchFamily="34" charset="0"/>
              </a:rPr>
              <a:t>Quad D flip-flop.</a:t>
            </a:r>
          </a:p>
          <a:p>
            <a:pPr>
              <a:lnSpc>
                <a:spcPct val="150000"/>
              </a:lnSpc>
            </a:pPr>
            <a:endParaRPr lang="en-GB" sz="1600" i="0" u="none" strike="noStrike" baseline="0"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200000"/>
              </a:lnSpc>
            </a:pPr>
            <a:r>
              <a:rPr lang="en-GB" sz="1800" b="0" i="0" u="none" strike="noStrike" baseline="0" dirty="0">
                <a:latin typeface="Calibri" panose="020F0502020204030204" pitchFamily="34" charset="0"/>
                <a:cs typeface="Calibri" panose="020F0502020204030204" pitchFamily="34" charset="0"/>
              </a:rPr>
              <a:t>The </a:t>
            </a:r>
            <a:r>
              <a:rPr lang="en-GB" sz="1800" b="0" i="0" u="none" strike="noStrike" dirty="0">
                <a:effectLst/>
                <a:latin typeface="Calibri" panose="020F0502020204030204" pitchFamily="34" charset="0"/>
                <a:cs typeface="Calibri" panose="020F0502020204030204" pitchFamily="34" charset="0"/>
              </a:rPr>
              <a:t>74175 </a:t>
            </a:r>
            <a:r>
              <a:rPr lang="en-GB" sz="1800" b="0" i="0" u="none" strike="noStrike" baseline="0" dirty="0">
                <a:latin typeface="Calibri" panose="020F0502020204030204" pitchFamily="34" charset="0"/>
                <a:cs typeface="Calibri" panose="020F0502020204030204" pitchFamily="34" charset="0"/>
              </a:rPr>
              <a:t>is a high speed Quad D Flip-Flop. The device is useful for general flip-flop requirements where clock and clear inputs are common. The information on the D inputs is stored during the LOW to HIGH clock transition. Both true and complemented outputs of each flip-flop are provided. A Reset input resets all flip-flops, independent of the Clock or D inputs, when LOW. </a:t>
            </a:r>
            <a:endParaRPr lang="en-GB" sz="1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8E1C8AA-082C-4B82-933C-16FEF86E5351}"/>
              </a:ext>
            </a:extLst>
          </p:cNvPr>
          <p:cNvPicPr>
            <a:picLocks noChangeAspect="1"/>
          </p:cNvPicPr>
          <p:nvPr/>
        </p:nvPicPr>
        <p:blipFill>
          <a:blip r:embed="rId2"/>
          <a:stretch>
            <a:fillRect/>
          </a:stretch>
        </p:blipFill>
        <p:spPr>
          <a:xfrm>
            <a:off x="3062097" y="5384644"/>
            <a:ext cx="1509902" cy="1242524"/>
          </a:xfrm>
          <a:prstGeom prst="rect">
            <a:avLst/>
          </a:prstGeom>
        </p:spPr>
      </p:pic>
      <p:sp>
        <p:nvSpPr>
          <p:cNvPr id="6" name="TextBox 5">
            <a:extLst>
              <a:ext uri="{FF2B5EF4-FFF2-40B4-BE49-F238E27FC236}">
                <a16:creationId xmlns:a16="http://schemas.microsoft.com/office/drawing/2014/main" id="{CC291F85-3AA0-450C-9698-284701DABD91}"/>
              </a:ext>
            </a:extLst>
          </p:cNvPr>
          <p:cNvSpPr txBox="1"/>
          <p:nvPr/>
        </p:nvSpPr>
        <p:spPr>
          <a:xfrm>
            <a:off x="3372856" y="6627168"/>
            <a:ext cx="888385" cy="230832"/>
          </a:xfrm>
          <a:prstGeom prst="rect">
            <a:avLst/>
          </a:prstGeom>
          <a:noFill/>
        </p:spPr>
        <p:txBody>
          <a:bodyPr wrap="none" rtlCol="0">
            <a:spAutoFit/>
          </a:bodyPr>
          <a:lstStyle/>
          <a:p>
            <a:r>
              <a:rPr lang="en-GB" sz="900" dirty="0">
                <a:solidFill>
                  <a:schemeClr val="bg1"/>
                </a:solidFill>
              </a:rPr>
              <a:t>Logic symbol </a:t>
            </a:r>
          </a:p>
        </p:txBody>
      </p:sp>
    </p:spTree>
    <p:extLst>
      <p:ext uri="{BB962C8B-B14F-4D97-AF65-F5344CB8AC3E}">
        <p14:creationId xmlns:p14="http://schemas.microsoft.com/office/powerpoint/2010/main" val="37712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dirty="0">
                <a:effectLst/>
                <a:latin typeface="Calibri" panose="020F0502020204030204" pitchFamily="34" charset="0"/>
                <a:cs typeface="Calibri" panose="020F0502020204030204" pitchFamily="34" charset="0"/>
              </a:rPr>
              <a:t>74151 IC – 8-Input Multiplexer.</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200000"/>
              </a:lnSpc>
            </a:pPr>
            <a:r>
              <a:rPr lang="en-GB" sz="1800" b="0" i="0" u="none" strike="noStrike" baseline="0" dirty="0">
                <a:latin typeface="Calibri" panose="020F0502020204030204" pitchFamily="34" charset="0"/>
                <a:cs typeface="Calibri" panose="020F0502020204030204" pitchFamily="34" charset="0"/>
              </a:rPr>
              <a:t>The </a:t>
            </a:r>
            <a:r>
              <a:rPr lang="en-GB" sz="1800" dirty="0">
                <a:effectLst/>
                <a:latin typeface="Calibri" panose="020F0502020204030204" pitchFamily="34" charset="0"/>
                <a:cs typeface="Calibri" panose="020F0502020204030204" pitchFamily="34" charset="0"/>
              </a:rPr>
              <a:t>74151 </a:t>
            </a:r>
            <a:r>
              <a:rPr lang="en-GB" sz="1800" b="0" i="0" u="none" strike="noStrike" baseline="0" dirty="0">
                <a:latin typeface="Calibri" panose="020F0502020204030204" pitchFamily="34" charset="0"/>
                <a:cs typeface="Calibri" panose="020F0502020204030204" pitchFamily="34" charset="0"/>
              </a:rPr>
              <a:t>is a high speed 8-input Digital Multiplexer. It provides, in one package, the ability to select one bit of data from up to eight sources. The </a:t>
            </a:r>
            <a:r>
              <a:rPr lang="en-GB" sz="1800" dirty="0">
                <a:effectLst/>
                <a:latin typeface="Calibri" panose="020F0502020204030204" pitchFamily="34" charset="0"/>
                <a:cs typeface="Calibri" panose="020F0502020204030204" pitchFamily="34" charset="0"/>
              </a:rPr>
              <a:t>74151</a:t>
            </a:r>
            <a:r>
              <a:rPr lang="en-GB" sz="1800" b="0" i="0" u="none" strike="noStrike" baseline="0" dirty="0">
                <a:latin typeface="Calibri" panose="020F0502020204030204" pitchFamily="34" charset="0"/>
                <a:cs typeface="Calibri" panose="020F0502020204030204" pitchFamily="34" charset="0"/>
              </a:rPr>
              <a:t> can be used as a universal function generator to generate any logic function of four variables. Both assertion and negation outputs are provided.</a:t>
            </a:r>
            <a:endParaRPr lang="en-GB" sz="1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08003E6-8D70-4E59-B832-3DD3B81B4DC2}"/>
              </a:ext>
            </a:extLst>
          </p:cNvPr>
          <p:cNvPicPr>
            <a:picLocks noChangeAspect="1"/>
          </p:cNvPicPr>
          <p:nvPr/>
        </p:nvPicPr>
        <p:blipFill>
          <a:blip r:embed="rId2"/>
          <a:stretch>
            <a:fillRect/>
          </a:stretch>
        </p:blipFill>
        <p:spPr>
          <a:xfrm>
            <a:off x="2859268" y="5313641"/>
            <a:ext cx="1915560" cy="1313527"/>
          </a:xfrm>
          <a:prstGeom prst="rect">
            <a:avLst/>
          </a:prstGeom>
        </p:spPr>
      </p:pic>
      <p:sp>
        <p:nvSpPr>
          <p:cNvPr id="7" name="TextBox 6">
            <a:extLst>
              <a:ext uri="{FF2B5EF4-FFF2-40B4-BE49-F238E27FC236}">
                <a16:creationId xmlns:a16="http://schemas.microsoft.com/office/drawing/2014/main" id="{D82B35D2-6154-440A-8E5B-3D55352669E0}"/>
              </a:ext>
            </a:extLst>
          </p:cNvPr>
          <p:cNvSpPr txBox="1"/>
          <p:nvPr/>
        </p:nvSpPr>
        <p:spPr>
          <a:xfrm>
            <a:off x="3372856" y="6627168"/>
            <a:ext cx="888385" cy="230832"/>
          </a:xfrm>
          <a:prstGeom prst="rect">
            <a:avLst/>
          </a:prstGeom>
          <a:noFill/>
        </p:spPr>
        <p:txBody>
          <a:bodyPr wrap="none" rtlCol="0">
            <a:spAutoFit/>
          </a:bodyPr>
          <a:lstStyle/>
          <a:p>
            <a:r>
              <a:rPr lang="en-GB" sz="900" dirty="0">
                <a:solidFill>
                  <a:schemeClr val="bg1"/>
                </a:solidFill>
              </a:rPr>
              <a:t>Logic symbol </a:t>
            </a:r>
          </a:p>
        </p:txBody>
      </p:sp>
    </p:spTree>
    <p:extLst>
      <p:ext uri="{BB962C8B-B14F-4D97-AF65-F5344CB8AC3E}">
        <p14:creationId xmlns:p14="http://schemas.microsoft.com/office/powerpoint/2010/main" val="302864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dirty="0">
                <a:effectLst/>
                <a:latin typeface="Calibri" panose="020F0502020204030204" pitchFamily="34" charset="0"/>
                <a:cs typeface="Calibri" panose="020F0502020204030204" pitchFamily="34" charset="0"/>
              </a:rPr>
              <a:t>74151 IC – 8-Input Multiplexer.</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200000"/>
              </a:lnSpc>
              <a:buNone/>
            </a:pPr>
            <a:endParaRPr lang="en-GB" sz="18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AD2B24AF-0948-48D5-ACE2-C5BF5BC3103F}"/>
              </a:ext>
            </a:extLst>
          </p:cNvPr>
          <p:cNvSpPr txBox="1">
            <a:spLocks/>
          </p:cNvSpPr>
          <p:nvPr/>
        </p:nvSpPr>
        <p:spPr>
          <a:xfrm>
            <a:off x="76776"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dirty="0">
                <a:effectLst/>
                <a:latin typeface="Calibri" panose="020F0502020204030204" pitchFamily="34" charset="0"/>
                <a:ea typeface="Calibri" panose="020F0502020204030204" pitchFamily="34" charset="0"/>
                <a:cs typeface="Arial" panose="020B0604020202020204" pitchFamily="34" charset="0"/>
              </a:rPr>
              <a:t>Traffic light control Table </a:t>
            </a:r>
            <a:r>
              <a:rPr lang="en-GB" sz="1600" dirty="0">
                <a:latin typeface="Calibri" panose="020F0502020204030204" pitchFamily="34" charset="0"/>
                <a:cs typeface="Calibri" panose="020F0502020204030204" pitchFamily="34" charset="0"/>
              </a:rPr>
              <a:t>:</a:t>
            </a:r>
          </a:p>
        </p:txBody>
      </p:sp>
      <p:graphicFrame>
        <p:nvGraphicFramePr>
          <p:cNvPr id="6" name="Table 5">
            <a:extLst>
              <a:ext uri="{FF2B5EF4-FFF2-40B4-BE49-F238E27FC236}">
                <a16:creationId xmlns:a16="http://schemas.microsoft.com/office/drawing/2014/main" id="{F0B1138C-FB78-49EC-8E11-8024519C6E07}"/>
              </a:ext>
            </a:extLst>
          </p:cNvPr>
          <p:cNvGraphicFramePr>
            <a:graphicFrameLocks noGrp="1"/>
          </p:cNvGraphicFramePr>
          <p:nvPr>
            <p:extLst>
              <p:ext uri="{D42A27DB-BD31-4B8C-83A1-F6EECF244321}">
                <p14:modId xmlns:p14="http://schemas.microsoft.com/office/powerpoint/2010/main" val="4047450454"/>
              </p:ext>
            </p:extLst>
          </p:nvPr>
        </p:nvGraphicFramePr>
        <p:xfrm>
          <a:off x="1090633" y="2552912"/>
          <a:ext cx="5937250" cy="2897378"/>
        </p:xfrm>
        <a:graphic>
          <a:graphicData uri="http://schemas.openxmlformats.org/drawingml/2006/table">
            <a:tbl>
              <a:tblPr firstRow="1" firstCol="1" bandRow="1">
                <a:tableStyleId>{073A0DAA-6AF3-43AB-8588-CEC1D06C72B9}</a:tableStyleId>
              </a:tblPr>
              <a:tblGrid>
                <a:gridCol w="989330">
                  <a:extLst>
                    <a:ext uri="{9D8B030D-6E8A-4147-A177-3AD203B41FA5}">
                      <a16:colId xmlns:a16="http://schemas.microsoft.com/office/drawing/2014/main" val="2403892872"/>
                    </a:ext>
                  </a:extLst>
                </a:gridCol>
                <a:gridCol w="989330">
                  <a:extLst>
                    <a:ext uri="{9D8B030D-6E8A-4147-A177-3AD203B41FA5}">
                      <a16:colId xmlns:a16="http://schemas.microsoft.com/office/drawing/2014/main" val="3303697098"/>
                    </a:ext>
                  </a:extLst>
                </a:gridCol>
                <a:gridCol w="989965">
                  <a:extLst>
                    <a:ext uri="{9D8B030D-6E8A-4147-A177-3AD203B41FA5}">
                      <a16:colId xmlns:a16="http://schemas.microsoft.com/office/drawing/2014/main" val="935572897"/>
                    </a:ext>
                  </a:extLst>
                </a:gridCol>
                <a:gridCol w="370840">
                  <a:extLst>
                    <a:ext uri="{9D8B030D-6E8A-4147-A177-3AD203B41FA5}">
                      <a16:colId xmlns:a16="http://schemas.microsoft.com/office/drawing/2014/main" val="4293094804"/>
                    </a:ext>
                  </a:extLst>
                </a:gridCol>
                <a:gridCol w="370840">
                  <a:extLst>
                    <a:ext uri="{9D8B030D-6E8A-4147-A177-3AD203B41FA5}">
                      <a16:colId xmlns:a16="http://schemas.microsoft.com/office/drawing/2014/main" val="2061150841"/>
                    </a:ext>
                  </a:extLst>
                </a:gridCol>
                <a:gridCol w="371475">
                  <a:extLst>
                    <a:ext uri="{9D8B030D-6E8A-4147-A177-3AD203B41FA5}">
                      <a16:colId xmlns:a16="http://schemas.microsoft.com/office/drawing/2014/main" val="98037203"/>
                    </a:ext>
                  </a:extLst>
                </a:gridCol>
                <a:gridCol w="370840">
                  <a:extLst>
                    <a:ext uri="{9D8B030D-6E8A-4147-A177-3AD203B41FA5}">
                      <a16:colId xmlns:a16="http://schemas.microsoft.com/office/drawing/2014/main" val="2303447678"/>
                    </a:ext>
                  </a:extLst>
                </a:gridCol>
                <a:gridCol w="370840">
                  <a:extLst>
                    <a:ext uri="{9D8B030D-6E8A-4147-A177-3AD203B41FA5}">
                      <a16:colId xmlns:a16="http://schemas.microsoft.com/office/drawing/2014/main" val="3899672648"/>
                    </a:ext>
                  </a:extLst>
                </a:gridCol>
                <a:gridCol w="371475">
                  <a:extLst>
                    <a:ext uri="{9D8B030D-6E8A-4147-A177-3AD203B41FA5}">
                      <a16:colId xmlns:a16="http://schemas.microsoft.com/office/drawing/2014/main" val="595235031"/>
                    </a:ext>
                  </a:extLst>
                </a:gridCol>
                <a:gridCol w="370840">
                  <a:extLst>
                    <a:ext uri="{9D8B030D-6E8A-4147-A177-3AD203B41FA5}">
                      <a16:colId xmlns:a16="http://schemas.microsoft.com/office/drawing/2014/main" val="1417683117"/>
                    </a:ext>
                  </a:extLst>
                </a:gridCol>
                <a:gridCol w="371475">
                  <a:extLst>
                    <a:ext uri="{9D8B030D-6E8A-4147-A177-3AD203B41FA5}">
                      <a16:colId xmlns:a16="http://schemas.microsoft.com/office/drawing/2014/main" val="4250601347"/>
                    </a:ext>
                  </a:extLst>
                </a:gridCol>
              </a:tblGrid>
              <a:tr h="133350">
                <a:tc rowSpan="2" gridSpan="3">
                  <a:txBody>
                    <a:bodyPr/>
                    <a:lstStyle/>
                    <a:p>
                      <a:pPr algn="ctr">
                        <a:lnSpc>
                          <a:spcPct val="107000"/>
                        </a:lnSpc>
                        <a:spcAft>
                          <a:spcPts val="800"/>
                        </a:spcAft>
                      </a:pPr>
                      <a:r>
                        <a:rPr lang="en-US" sz="1700">
                          <a:effectLst/>
                        </a:rPr>
                        <a:t>Current State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hMerge="1">
                  <a:txBody>
                    <a:bodyPr/>
                    <a:lstStyle/>
                    <a:p>
                      <a:endParaRPr lang="en-GB"/>
                    </a:p>
                  </a:txBody>
                  <a:tcPr/>
                </a:tc>
                <a:tc rowSpan="2" hMerge="1">
                  <a:txBody>
                    <a:bodyPr/>
                    <a:lstStyle/>
                    <a:p>
                      <a:endParaRPr lang="en-GB"/>
                    </a:p>
                  </a:txBody>
                  <a:tcPr/>
                </a:tc>
                <a:tc gridSpan="8">
                  <a:txBody>
                    <a:bodyPr/>
                    <a:lstStyle/>
                    <a:p>
                      <a:pPr algn="ctr">
                        <a:lnSpc>
                          <a:spcPct val="107000"/>
                        </a:lnSpc>
                        <a:spcAft>
                          <a:spcPts val="800"/>
                        </a:spcAft>
                      </a:pPr>
                      <a:r>
                        <a:rPr lang="en-US" sz="1700">
                          <a:effectLst/>
                        </a:rPr>
                        <a:t>output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12844517"/>
                  </a:ext>
                </a:extLst>
              </a:tr>
              <a:tr h="133350">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gridSpan="2">
                  <a:txBody>
                    <a:bodyPr/>
                    <a:lstStyle/>
                    <a:p>
                      <a:pPr algn="ctr">
                        <a:lnSpc>
                          <a:spcPct val="107000"/>
                        </a:lnSpc>
                        <a:spcAft>
                          <a:spcPts val="800"/>
                        </a:spcAft>
                      </a:pPr>
                      <a:r>
                        <a:rPr lang="en-US" sz="1700">
                          <a:effectLst/>
                        </a:rPr>
                        <a:t>North</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GB"/>
                    </a:p>
                  </a:txBody>
                  <a:tcPr/>
                </a:tc>
                <a:tc gridSpan="2">
                  <a:txBody>
                    <a:bodyPr/>
                    <a:lstStyle/>
                    <a:p>
                      <a:pPr algn="ctr">
                        <a:lnSpc>
                          <a:spcPct val="107000"/>
                        </a:lnSpc>
                        <a:spcAft>
                          <a:spcPts val="800"/>
                        </a:spcAft>
                      </a:pPr>
                      <a:r>
                        <a:rPr lang="en-US" sz="1700">
                          <a:effectLst/>
                        </a:rPr>
                        <a:t>West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GB"/>
                    </a:p>
                  </a:txBody>
                  <a:tcPr/>
                </a:tc>
                <a:tc gridSpan="2">
                  <a:txBody>
                    <a:bodyPr/>
                    <a:lstStyle/>
                    <a:p>
                      <a:pPr algn="ctr">
                        <a:lnSpc>
                          <a:spcPct val="107000"/>
                        </a:lnSpc>
                        <a:spcAft>
                          <a:spcPts val="800"/>
                        </a:spcAft>
                      </a:pPr>
                      <a:r>
                        <a:rPr lang="en-US" sz="1700">
                          <a:effectLst/>
                        </a:rPr>
                        <a:t>South</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GB"/>
                    </a:p>
                  </a:txBody>
                  <a:tcPr/>
                </a:tc>
                <a:tc gridSpan="2">
                  <a:txBody>
                    <a:bodyPr/>
                    <a:lstStyle/>
                    <a:p>
                      <a:pPr algn="ctr">
                        <a:lnSpc>
                          <a:spcPct val="107000"/>
                        </a:lnSpc>
                        <a:spcAft>
                          <a:spcPts val="800"/>
                        </a:spcAft>
                      </a:pPr>
                      <a:r>
                        <a:rPr lang="en-US" sz="1700">
                          <a:effectLst/>
                        </a:rPr>
                        <a:t>East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GB"/>
                    </a:p>
                  </a:txBody>
                  <a:tcPr/>
                </a:tc>
                <a:extLst>
                  <a:ext uri="{0D108BD9-81ED-4DB2-BD59-A6C34878D82A}">
                    <a16:rowId xmlns:a16="http://schemas.microsoft.com/office/drawing/2014/main" val="676509181"/>
                  </a:ext>
                </a:extLst>
              </a:tr>
              <a:tr h="0">
                <a:tc>
                  <a:txBody>
                    <a:bodyPr/>
                    <a:lstStyle/>
                    <a:p>
                      <a:pPr algn="ctr">
                        <a:lnSpc>
                          <a:spcPct val="107000"/>
                        </a:lnSpc>
                        <a:spcAft>
                          <a:spcPts val="800"/>
                        </a:spcAft>
                      </a:pPr>
                      <a:r>
                        <a:rPr lang="en-US" sz="1700">
                          <a:effectLst/>
                        </a:rPr>
                        <a:t>Q</a:t>
                      </a:r>
                      <a:r>
                        <a:rPr lang="en-US" sz="1200">
                          <a:effectLst/>
                        </a:rPr>
                        <a:t>2</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Q</a:t>
                      </a:r>
                      <a:r>
                        <a:rPr lang="en-US" sz="12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Q</a:t>
                      </a:r>
                      <a:r>
                        <a:rPr lang="en-US" sz="12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A</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3687443"/>
                  </a:ext>
                </a:extLst>
              </a:tr>
              <a:tr h="0">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73514747"/>
                  </a:ext>
                </a:extLst>
              </a:tr>
              <a:tr h="0">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1274421"/>
                  </a:ext>
                </a:extLst>
              </a:tr>
              <a:tr h="0">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714101"/>
                  </a:ext>
                </a:extLst>
              </a:tr>
              <a:tr h="0">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6235774"/>
                  </a:ext>
                </a:extLst>
              </a:tr>
              <a:tr h="0">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0657606"/>
                  </a:ext>
                </a:extLst>
              </a:tr>
              <a:tr h="0">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4540059"/>
                  </a:ext>
                </a:extLst>
              </a:tr>
              <a:tr h="0">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9192652"/>
                  </a:ext>
                </a:extLst>
              </a:tr>
              <a:tr h="0">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a:effectLst/>
                        </a:rPr>
                        <a:t>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700" dirty="0">
                          <a:effectLst/>
                        </a:rPr>
                        <a:t>1</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7867450"/>
                  </a:ext>
                </a:extLst>
              </a:tr>
            </a:tbl>
          </a:graphicData>
        </a:graphic>
      </p:graphicFrame>
    </p:spTree>
    <p:extLst>
      <p:ext uri="{BB962C8B-B14F-4D97-AF65-F5344CB8AC3E}">
        <p14:creationId xmlns:p14="http://schemas.microsoft.com/office/powerpoint/2010/main" val="329028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i="0" u="none" strike="noStrike" dirty="0">
                <a:latin typeface="Calibri" panose="020F0502020204030204" pitchFamily="34" charset="0"/>
                <a:cs typeface="Calibri" panose="020F0502020204030204" pitchFamily="34" charset="0"/>
              </a:rPr>
              <a:t>74138 I</a:t>
            </a:r>
            <a:r>
              <a:rPr lang="en-GB" sz="1600" dirty="0">
                <a:latin typeface="Calibri" panose="020F0502020204030204" pitchFamily="34" charset="0"/>
                <a:cs typeface="Calibri" panose="020F0502020204030204" pitchFamily="34" charset="0"/>
              </a:rPr>
              <a:t>C – 3-to-8 Decoder</a:t>
            </a:r>
            <a:r>
              <a:rPr lang="en-GB" sz="1600" dirty="0">
                <a:effectLst/>
                <a:latin typeface="Calibri" panose="020F0502020204030204" pitchFamily="34" charset="0"/>
                <a:cs typeface="Calibri" panose="020F0502020204030204" pitchFamily="34" charset="0"/>
              </a:rPr>
              <a:t>.</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200000"/>
              </a:lnSpc>
            </a:pPr>
            <a:r>
              <a:rPr lang="en-GB" sz="1800" b="0" i="0" u="none" strike="noStrike" baseline="0" dirty="0">
                <a:latin typeface="Calibri" panose="020F0502020204030204" pitchFamily="34" charset="0"/>
                <a:cs typeface="Calibri" panose="020F0502020204030204" pitchFamily="34" charset="0"/>
              </a:rPr>
              <a:t>The </a:t>
            </a:r>
            <a:r>
              <a:rPr lang="en-GB" sz="1800" i="0" u="none" strike="noStrike" dirty="0">
                <a:latin typeface="Calibri" panose="020F0502020204030204" pitchFamily="34" charset="0"/>
                <a:cs typeface="Calibri" panose="020F0502020204030204" pitchFamily="34" charset="0"/>
              </a:rPr>
              <a:t>74138 </a:t>
            </a:r>
            <a:r>
              <a:rPr lang="en-GB" sz="1800" b="0" i="0" u="none" strike="noStrike" baseline="0" dirty="0">
                <a:latin typeface="Calibri" panose="020F0502020204030204" pitchFamily="34" charset="0"/>
                <a:cs typeface="Calibri" panose="020F0502020204030204" pitchFamily="34" charset="0"/>
              </a:rPr>
              <a:t>is a high speed 3-of-8 Decoder/Demultiplexer. This device is ideally suited for high speed bipolar memory chip select address decoding. The multiple input enables allow parallel expansion to a 1-of-24 decoder using just three 74138 devices or to a 1-of-32 decoder using four 74138 and one inverter. </a:t>
            </a:r>
            <a:endParaRPr lang="en-GB"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C70D106-01EE-4F08-ADB6-1035DC27DFEA}"/>
              </a:ext>
            </a:extLst>
          </p:cNvPr>
          <p:cNvSpPr txBox="1"/>
          <p:nvPr/>
        </p:nvSpPr>
        <p:spPr>
          <a:xfrm>
            <a:off x="3372856" y="6627168"/>
            <a:ext cx="885179" cy="230832"/>
          </a:xfrm>
          <a:prstGeom prst="rect">
            <a:avLst/>
          </a:prstGeom>
          <a:noFill/>
        </p:spPr>
        <p:txBody>
          <a:bodyPr wrap="none" rtlCol="0">
            <a:spAutoFit/>
          </a:bodyPr>
          <a:lstStyle/>
          <a:p>
            <a:r>
              <a:rPr lang="en-GB" sz="900" dirty="0">
                <a:solidFill>
                  <a:schemeClr val="bg1"/>
                </a:solidFill>
              </a:rPr>
              <a:t>Logic symbol </a:t>
            </a:r>
          </a:p>
        </p:txBody>
      </p:sp>
      <p:pic>
        <p:nvPicPr>
          <p:cNvPr id="9" name="Picture 8">
            <a:extLst>
              <a:ext uri="{FF2B5EF4-FFF2-40B4-BE49-F238E27FC236}">
                <a16:creationId xmlns:a16="http://schemas.microsoft.com/office/drawing/2014/main" id="{B41AB636-5BE0-472F-B506-0EE622B8E426}"/>
              </a:ext>
            </a:extLst>
          </p:cNvPr>
          <p:cNvPicPr>
            <a:picLocks noChangeAspect="1"/>
          </p:cNvPicPr>
          <p:nvPr/>
        </p:nvPicPr>
        <p:blipFill>
          <a:blip r:embed="rId2"/>
          <a:stretch>
            <a:fillRect/>
          </a:stretch>
        </p:blipFill>
        <p:spPr>
          <a:xfrm>
            <a:off x="2958075" y="5303008"/>
            <a:ext cx="1714739" cy="1324160"/>
          </a:xfrm>
          <a:prstGeom prst="rect">
            <a:avLst/>
          </a:prstGeom>
        </p:spPr>
      </p:pic>
    </p:spTree>
    <p:extLst>
      <p:ext uri="{BB962C8B-B14F-4D97-AF65-F5344CB8AC3E}">
        <p14:creationId xmlns:p14="http://schemas.microsoft.com/office/powerpoint/2010/main" val="116934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i="0" u="none" strike="noStrike" dirty="0">
                <a:latin typeface="Calibri" panose="020F0502020204030204" pitchFamily="34" charset="0"/>
                <a:cs typeface="Calibri" panose="020F0502020204030204" pitchFamily="34" charset="0"/>
              </a:rPr>
              <a:t>74139 I</a:t>
            </a:r>
            <a:r>
              <a:rPr lang="en-GB" sz="1600" dirty="0">
                <a:latin typeface="Calibri" panose="020F0502020204030204" pitchFamily="34" charset="0"/>
                <a:cs typeface="Calibri" panose="020F0502020204030204" pitchFamily="34" charset="0"/>
              </a:rPr>
              <a:t>C – 2-to-4 Decoder</a:t>
            </a:r>
            <a:r>
              <a:rPr lang="en-GB" sz="1600" dirty="0">
                <a:effectLst/>
                <a:latin typeface="Calibri" panose="020F0502020204030204" pitchFamily="34" charset="0"/>
                <a:cs typeface="Calibri" panose="020F0502020204030204" pitchFamily="34" charset="0"/>
              </a:rPr>
              <a:t>.</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200000"/>
              </a:lnSpc>
            </a:pPr>
            <a:r>
              <a:rPr lang="en-GB" sz="1800" b="0" i="0" u="none" strike="noStrike" baseline="0" dirty="0">
                <a:latin typeface="Calibri" panose="020F0502020204030204" pitchFamily="34" charset="0"/>
                <a:cs typeface="Calibri" panose="020F0502020204030204" pitchFamily="34" charset="0"/>
              </a:rPr>
              <a:t>The </a:t>
            </a:r>
            <a:r>
              <a:rPr lang="en-GB" sz="1800" i="0" u="none" strike="noStrike" dirty="0">
                <a:latin typeface="Calibri" panose="020F0502020204030204" pitchFamily="34" charset="0"/>
                <a:cs typeface="Calibri" panose="020F0502020204030204" pitchFamily="34" charset="0"/>
              </a:rPr>
              <a:t>74139 </a:t>
            </a:r>
            <a:r>
              <a:rPr lang="en-GB" sz="1800" b="0" i="0" u="none" strike="noStrike" baseline="0" dirty="0">
                <a:latin typeface="Calibri" panose="020F0502020204030204" pitchFamily="34" charset="0"/>
                <a:cs typeface="Calibri" panose="020F0502020204030204" pitchFamily="34" charset="0"/>
              </a:rPr>
              <a:t>is a high speed 2-of-4 Decoder/Demultiplexer. The device has two independent decoders, each accepting two inputs and providing four mutually exclusive active LOW Outputs. Each decoder has an active LOW Enable input which can be used as a data input for a 4-output demultiplexer. Each half of the </a:t>
            </a:r>
            <a:r>
              <a:rPr lang="en-GB" sz="1800" i="0" u="none" strike="noStrike" dirty="0">
                <a:latin typeface="Calibri" panose="020F0502020204030204" pitchFamily="34" charset="0"/>
                <a:cs typeface="Calibri" panose="020F0502020204030204" pitchFamily="34" charset="0"/>
              </a:rPr>
              <a:t>74139</a:t>
            </a:r>
            <a:r>
              <a:rPr lang="en-GB" sz="1800" b="0" i="0" u="none" strike="noStrike" baseline="0" dirty="0">
                <a:latin typeface="Calibri" panose="020F0502020204030204" pitchFamily="34" charset="0"/>
                <a:cs typeface="Calibri" panose="020F0502020204030204" pitchFamily="34" charset="0"/>
              </a:rPr>
              <a:t> can be used as a function generator providing all four </a:t>
            </a:r>
            <a:r>
              <a:rPr lang="en-GB" sz="1800" b="0" i="0" u="none" strike="noStrike" baseline="0" dirty="0" err="1">
                <a:latin typeface="Calibri" panose="020F0502020204030204" pitchFamily="34" charset="0"/>
                <a:cs typeface="Calibri" panose="020F0502020204030204" pitchFamily="34" charset="0"/>
              </a:rPr>
              <a:t>minterms</a:t>
            </a:r>
            <a:r>
              <a:rPr lang="en-GB" sz="1800" b="0" i="0" u="none" strike="noStrike" baseline="0" dirty="0">
                <a:latin typeface="Calibri" panose="020F0502020204030204" pitchFamily="34" charset="0"/>
                <a:cs typeface="Calibri" panose="020F0502020204030204" pitchFamily="34" charset="0"/>
              </a:rPr>
              <a:t> of two variables.</a:t>
            </a:r>
            <a:endParaRPr lang="en-GB"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9431423-2F1A-472A-A3C2-A7573320255E}"/>
              </a:ext>
            </a:extLst>
          </p:cNvPr>
          <p:cNvSpPr txBox="1"/>
          <p:nvPr/>
        </p:nvSpPr>
        <p:spPr>
          <a:xfrm>
            <a:off x="3372856" y="6627168"/>
            <a:ext cx="888385" cy="230832"/>
          </a:xfrm>
          <a:prstGeom prst="rect">
            <a:avLst/>
          </a:prstGeom>
          <a:noFill/>
        </p:spPr>
        <p:txBody>
          <a:bodyPr wrap="none" rtlCol="0">
            <a:spAutoFit/>
          </a:bodyPr>
          <a:lstStyle/>
          <a:p>
            <a:r>
              <a:rPr lang="en-GB" sz="900" dirty="0">
                <a:solidFill>
                  <a:schemeClr val="bg1"/>
                </a:solidFill>
              </a:rPr>
              <a:t>Logic symbol </a:t>
            </a:r>
          </a:p>
        </p:txBody>
      </p:sp>
      <p:pic>
        <p:nvPicPr>
          <p:cNvPr id="3" name="Picture 2">
            <a:extLst>
              <a:ext uri="{FF2B5EF4-FFF2-40B4-BE49-F238E27FC236}">
                <a16:creationId xmlns:a16="http://schemas.microsoft.com/office/drawing/2014/main" id="{4108ECF6-39B7-498D-8577-C1D10E595693}"/>
              </a:ext>
            </a:extLst>
          </p:cNvPr>
          <p:cNvPicPr>
            <a:picLocks noChangeAspect="1"/>
          </p:cNvPicPr>
          <p:nvPr/>
        </p:nvPicPr>
        <p:blipFill>
          <a:blip r:embed="rId2"/>
          <a:stretch>
            <a:fillRect/>
          </a:stretch>
        </p:blipFill>
        <p:spPr>
          <a:xfrm>
            <a:off x="2945389" y="5375843"/>
            <a:ext cx="1743318" cy="1219370"/>
          </a:xfrm>
          <a:prstGeom prst="rect">
            <a:avLst/>
          </a:prstGeom>
        </p:spPr>
      </p:pic>
    </p:spTree>
    <p:extLst>
      <p:ext uri="{BB962C8B-B14F-4D97-AF65-F5344CB8AC3E}">
        <p14:creationId xmlns:p14="http://schemas.microsoft.com/office/powerpoint/2010/main" val="287950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325" y="2766218"/>
            <a:ext cx="6737350" cy="1325563"/>
          </a:xfrm>
        </p:spPr>
        <p:txBody>
          <a:bodyPr>
            <a:normAutofit/>
          </a:bodyPr>
          <a:lstStyle/>
          <a:p>
            <a:r>
              <a:rPr lang="en-GB" sz="6000" dirty="0"/>
              <a:t>Thank you</a:t>
            </a:r>
            <a:endParaRPr lang="en-US" sz="6000" dirty="0"/>
          </a:p>
        </p:txBody>
      </p:sp>
      <p:pic>
        <p:nvPicPr>
          <p:cNvPr id="7" name="Picture 6" descr="A picture containing text, sign&#10;&#10;Description automatically generated">
            <a:extLst>
              <a:ext uri="{FF2B5EF4-FFF2-40B4-BE49-F238E27FC236}">
                <a16:creationId xmlns:a16="http://schemas.microsoft.com/office/drawing/2014/main" id="{776CBDE2-3ECF-467E-8EC3-FAEEB433E7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520" y="5735637"/>
            <a:ext cx="1766077" cy="1041195"/>
          </a:xfrm>
          <a:prstGeom prst="rect">
            <a:avLst/>
          </a:prstGeom>
        </p:spPr>
      </p:pic>
    </p:spTree>
    <p:extLst>
      <p:ext uri="{BB962C8B-B14F-4D97-AF65-F5344CB8AC3E}">
        <p14:creationId xmlns:p14="http://schemas.microsoft.com/office/powerpoint/2010/main" val="406245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4C45F0-3FB1-4F7F-8D51-546F63A32AE4}"/>
              </a:ext>
            </a:extLst>
          </p:cNvPr>
          <p:cNvSpPr>
            <a:spLocks noGrp="1"/>
          </p:cNvSpPr>
          <p:nvPr>
            <p:ph type="title"/>
          </p:nvPr>
        </p:nvSpPr>
        <p:spPr>
          <a:xfrm>
            <a:off x="323850" y="339726"/>
            <a:ext cx="6737350" cy="1325563"/>
          </a:xfrm>
        </p:spPr>
        <p:txBody>
          <a:bodyPr/>
          <a:lstStyle/>
          <a:p>
            <a:r>
              <a:rPr lang="en-GB" dirty="0"/>
              <a:t>Group members:</a:t>
            </a:r>
            <a:endParaRPr lang="en-US" dirty="0"/>
          </a:p>
        </p:txBody>
      </p:sp>
      <p:graphicFrame>
        <p:nvGraphicFramePr>
          <p:cNvPr id="9" name="Table 8">
            <a:extLst>
              <a:ext uri="{FF2B5EF4-FFF2-40B4-BE49-F238E27FC236}">
                <a16:creationId xmlns:a16="http://schemas.microsoft.com/office/drawing/2014/main" id="{9A88052C-8F02-4B61-9C0F-B8441707AF3D}"/>
              </a:ext>
            </a:extLst>
          </p:cNvPr>
          <p:cNvGraphicFramePr>
            <a:graphicFrameLocks noGrp="1"/>
          </p:cNvGraphicFramePr>
          <p:nvPr>
            <p:extLst>
              <p:ext uri="{D42A27DB-BD31-4B8C-83A1-F6EECF244321}">
                <p14:modId xmlns:p14="http://schemas.microsoft.com/office/powerpoint/2010/main" val="1044339484"/>
              </p:ext>
            </p:extLst>
          </p:nvPr>
        </p:nvGraphicFramePr>
        <p:xfrm>
          <a:off x="1076960" y="2596720"/>
          <a:ext cx="5984240" cy="1880870"/>
        </p:xfrm>
        <a:graphic>
          <a:graphicData uri="http://schemas.openxmlformats.org/drawingml/2006/table">
            <a:tbl>
              <a:tblPr>
                <a:tableStyleId>{2A488322-F2BA-4B5B-9748-0D474271808F}</a:tableStyleId>
              </a:tblPr>
              <a:tblGrid>
                <a:gridCol w="2992120">
                  <a:extLst>
                    <a:ext uri="{9D8B030D-6E8A-4147-A177-3AD203B41FA5}">
                      <a16:colId xmlns:a16="http://schemas.microsoft.com/office/drawing/2014/main" val="772845137"/>
                    </a:ext>
                  </a:extLst>
                </a:gridCol>
                <a:gridCol w="2992120">
                  <a:extLst>
                    <a:ext uri="{9D8B030D-6E8A-4147-A177-3AD203B41FA5}">
                      <a16:colId xmlns:a16="http://schemas.microsoft.com/office/drawing/2014/main" val="3937648183"/>
                    </a:ext>
                  </a:extLst>
                </a:gridCol>
              </a:tblGrid>
              <a:tr h="373380">
                <a:tc>
                  <a:txBody>
                    <a:bodyPr/>
                    <a:lstStyle/>
                    <a:p>
                      <a:pPr algn="ctr">
                        <a:lnSpc>
                          <a:spcPct val="107000"/>
                        </a:lnSpc>
                        <a:spcAft>
                          <a:spcPts val="800"/>
                        </a:spcAft>
                      </a:pPr>
                      <a:r>
                        <a:rPr lang="en-US" sz="1700" dirty="0" err="1">
                          <a:solidFill>
                            <a:schemeClr val="accent4"/>
                          </a:solidFill>
                          <a:effectLst/>
                        </a:rPr>
                        <a:t>Albaraa</a:t>
                      </a:r>
                      <a:r>
                        <a:rPr lang="en-US" sz="1700" dirty="0">
                          <a:solidFill>
                            <a:schemeClr val="accent4"/>
                          </a:solidFill>
                          <a:effectLst/>
                        </a:rPr>
                        <a:t> Jamal </a:t>
                      </a:r>
                      <a:r>
                        <a:rPr lang="en-US" sz="1700" dirty="0" err="1">
                          <a:solidFill>
                            <a:schemeClr val="accent4"/>
                          </a:solidFill>
                          <a:effectLst/>
                        </a:rPr>
                        <a:t>Bashmmakh</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US" sz="1700" dirty="0">
                          <a:solidFill>
                            <a:schemeClr val="accent4"/>
                          </a:solidFill>
                          <a:effectLst/>
                        </a:rPr>
                        <a:t>2035918</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55290823"/>
                  </a:ext>
                </a:extLst>
              </a:tr>
              <a:tr h="387350">
                <a:tc>
                  <a:txBody>
                    <a:bodyPr/>
                    <a:lstStyle/>
                    <a:p>
                      <a:pPr algn="ctr">
                        <a:lnSpc>
                          <a:spcPct val="107000"/>
                        </a:lnSpc>
                        <a:spcAft>
                          <a:spcPts val="800"/>
                        </a:spcAft>
                      </a:pPr>
                      <a:r>
                        <a:rPr lang="en-US" sz="1700" dirty="0">
                          <a:solidFill>
                            <a:schemeClr val="accent4"/>
                          </a:solidFill>
                          <a:effectLst/>
                        </a:rPr>
                        <a:t>Faisal Omar Balamash</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US" sz="1700" dirty="0">
                          <a:solidFill>
                            <a:schemeClr val="accent4"/>
                          </a:solidFill>
                          <a:effectLst/>
                        </a:rPr>
                        <a:t>2036827</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070560557"/>
                  </a:ext>
                </a:extLst>
              </a:tr>
              <a:tr h="373380">
                <a:tc>
                  <a:txBody>
                    <a:bodyPr/>
                    <a:lstStyle/>
                    <a:p>
                      <a:pPr algn="ctr">
                        <a:lnSpc>
                          <a:spcPct val="107000"/>
                        </a:lnSpc>
                        <a:spcAft>
                          <a:spcPts val="800"/>
                        </a:spcAft>
                      </a:pPr>
                      <a:r>
                        <a:rPr lang="en-US" sz="1700">
                          <a:solidFill>
                            <a:schemeClr val="accent4"/>
                          </a:solidFill>
                          <a:effectLst/>
                        </a:rPr>
                        <a:t>Abdulaziz Alfozan</a:t>
                      </a:r>
                      <a:endParaRPr lang="en-GB" sz="110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US" sz="1700">
                          <a:solidFill>
                            <a:schemeClr val="accent4"/>
                          </a:solidFill>
                          <a:effectLst/>
                        </a:rPr>
                        <a:t>2036008</a:t>
                      </a:r>
                      <a:endParaRPr lang="en-GB" sz="110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1354050314"/>
                  </a:ext>
                </a:extLst>
              </a:tr>
              <a:tr h="373380">
                <a:tc>
                  <a:txBody>
                    <a:bodyPr/>
                    <a:lstStyle/>
                    <a:p>
                      <a:pPr algn="ctr">
                        <a:lnSpc>
                          <a:spcPct val="107000"/>
                        </a:lnSpc>
                        <a:spcAft>
                          <a:spcPts val="800"/>
                        </a:spcAft>
                      </a:pPr>
                      <a:r>
                        <a:rPr lang="en-US" sz="1700" dirty="0">
                          <a:solidFill>
                            <a:schemeClr val="accent4"/>
                          </a:solidFill>
                          <a:effectLst/>
                        </a:rPr>
                        <a:t>Abdulrahman </a:t>
                      </a:r>
                      <a:r>
                        <a:rPr lang="en-US" sz="1700" dirty="0" err="1">
                          <a:solidFill>
                            <a:schemeClr val="accent4"/>
                          </a:solidFill>
                          <a:effectLst/>
                        </a:rPr>
                        <a:t>Almehdar</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US" sz="1700">
                          <a:solidFill>
                            <a:schemeClr val="accent4"/>
                          </a:solidFill>
                          <a:effectLst/>
                        </a:rPr>
                        <a:t>2035596</a:t>
                      </a:r>
                      <a:endParaRPr lang="en-GB" sz="110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640615009"/>
                  </a:ext>
                </a:extLst>
              </a:tr>
              <a:tr h="373380">
                <a:tc>
                  <a:txBody>
                    <a:bodyPr/>
                    <a:lstStyle/>
                    <a:p>
                      <a:pPr algn="ctr">
                        <a:lnSpc>
                          <a:spcPct val="107000"/>
                        </a:lnSpc>
                        <a:spcAft>
                          <a:spcPts val="800"/>
                        </a:spcAft>
                      </a:pPr>
                      <a:r>
                        <a:rPr lang="en-US" sz="1700" dirty="0">
                          <a:solidFill>
                            <a:schemeClr val="accent4"/>
                          </a:solidFill>
                          <a:effectLst/>
                        </a:rPr>
                        <a:t>Mohammed Akif</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US" sz="1700" dirty="0">
                          <a:solidFill>
                            <a:schemeClr val="accent4"/>
                          </a:solidFill>
                          <a:effectLst/>
                        </a:rPr>
                        <a:t>2037305</a:t>
                      </a:r>
                      <a:endParaRPr lang="en-GB" sz="1100" dirty="0">
                        <a:solidFill>
                          <a:schemeClr val="accent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905383786"/>
                  </a:ext>
                </a:extLst>
              </a:tr>
            </a:tbl>
          </a:graphicData>
        </a:graphic>
      </p:graphicFrame>
      <p:pic>
        <p:nvPicPr>
          <p:cNvPr id="11" name="Picture 10" descr="A picture containing text, sign&#10;&#10;Description automatically generated">
            <a:extLst>
              <a:ext uri="{FF2B5EF4-FFF2-40B4-BE49-F238E27FC236}">
                <a16:creationId xmlns:a16="http://schemas.microsoft.com/office/drawing/2014/main" id="{95167226-252D-4FB5-911E-231954819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520" y="5735637"/>
            <a:ext cx="1766077" cy="1041195"/>
          </a:xfrm>
          <a:prstGeom prst="rect">
            <a:avLst/>
          </a:prstGeom>
        </p:spPr>
      </p:pic>
    </p:spTree>
    <p:extLst>
      <p:ext uri="{BB962C8B-B14F-4D97-AF65-F5344CB8AC3E}">
        <p14:creationId xmlns:p14="http://schemas.microsoft.com/office/powerpoint/2010/main" val="429205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a:t>
            </a:r>
            <a:endParaRPr lang="en-US" dirty="0"/>
          </a:p>
        </p:txBody>
      </p:sp>
      <p:sp>
        <p:nvSpPr>
          <p:cNvPr id="3" name="Content Placeholder 2"/>
          <p:cNvSpPr>
            <a:spLocks noGrp="1"/>
          </p:cNvSpPr>
          <p:nvPr>
            <p:ph idx="1"/>
          </p:nvPr>
        </p:nvSpPr>
        <p:spPr>
          <a:xfrm>
            <a:off x="323850" y="2314420"/>
            <a:ext cx="6737350" cy="2631206"/>
          </a:xfrm>
        </p:spPr>
        <p:txBody>
          <a:bodyPr>
            <a:normAutofit/>
          </a:bodyPr>
          <a:lstStyle/>
          <a:p>
            <a:pPr rtl="0" fontAlgn="base">
              <a:lnSpc>
                <a:spcPct val="150000"/>
              </a:lnSpc>
              <a:spcBef>
                <a:spcPts val="0"/>
              </a:spcBef>
              <a:spcAft>
                <a:spcPts val="0"/>
              </a:spcAft>
              <a:buFont typeface="Arial" panose="020B0604020202020204" pitchFamily="34" charset="0"/>
              <a:buChar char="•"/>
            </a:pPr>
            <a:r>
              <a:rPr lang="en-GB" sz="3200" b="0" i="0" u="none" strike="noStrike" dirty="0">
                <a:effectLst/>
                <a:latin typeface="Calibri" panose="020F0502020204030204" pitchFamily="34" charset="0"/>
              </a:rPr>
              <a:t>Introduction</a:t>
            </a:r>
            <a:endParaRPr lang="en-GB" sz="3200" b="0" i="0" u="none" strike="noStrike" dirty="0">
              <a:effectLst/>
              <a:latin typeface="Noto Sans Symbols"/>
            </a:endParaRPr>
          </a:p>
          <a:p>
            <a:pPr rtl="0" fontAlgn="base">
              <a:lnSpc>
                <a:spcPct val="150000"/>
              </a:lnSpc>
              <a:spcBef>
                <a:spcPts val="0"/>
              </a:spcBef>
              <a:spcAft>
                <a:spcPts val="0"/>
              </a:spcAft>
              <a:buFont typeface="Arial" panose="020B0604020202020204" pitchFamily="34" charset="0"/>
              <a:buChar char="•"/>
            </a:pPr>
            <a:r>
              <a:rPr lang="en-GB" sz="3200" b="0" i="0" u="none" strike="noStrike" dirty="0">
                <a:effectLst/>
                <a:latin typeface="Calibri" panose="020F0502020204030204" pitchFamily="34" charset="0"/>
              </a:rPr>
              <a:t>The integrated circuit used</a:t>
            </a:r>
          </a:p>
          <a:p>
            <a:pPr rtl="0" fontAlgn="base">
              <a:lnSpc>
                <a:spcPct val="150000"/>
              </a:lnSpc>
              <a:spcBef>
                <a:spcPts val="0"/>
              </a:spcBef>
              <a:spcAft>
                <a:spcPts val="0"/>
              </a:spcAft>
              <a:buFont typeface="Arial" panose="020B0604020202020204" pitchFamily="34" charset="0"/>
              <a:buChar char="•"/>
            </a:pPr>
            <a:r>
              <a:rPr lang="en-GB" sz="3200" b="0" i="0" u="none" strike="noStrike" dirty="0">
                <a:effectLst/>
                <a:latin typeface="Calibri" panose="020F0502020204030204" pitchFamily="34" charset="0"/>
              </a:rPr>
              <a:t>How the integrated circuits work</a:t>
            </a:r>
            <a:endParaRPr lang="en-GB" sz="3200" b="0" i="0" u="none" strike="noStrike" dirty="0">
              <a:effectLst/>
              <a:latin typeface="Noto Sans Symbols"/>
            </a:endParaRPr>
          </a:p>
        </p:txBody>
      </p:sp>
    </p:spTree>
    <p:extLst>
      <p:ext uri="{BB962C8B-B14F-4D97-AF65-F5344CB8AC3E}">
        <p14:creationId xmlns:p14="http://schemas.microsoft.com/office/powerpoint/2010/main" val="1113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A16522-7472-4436-8659-CAF3BF973B3C}"/>
              </a:ext>
            </a:extLst>
          </p:cNvPr>
          <p:cNvSpPr>
            <a:spLocks noGrp="1"/>
          </p:cNvSpPr>
          <p:nvPr>
            <p:ph type="title"/>
          </p:nvPr>
        </p:nvSpPr>
        <p:spPr>
          <a:xfrm>
            <a:off x="323850" y="339726"/>
            <a:ext cx="6737350" cy="1325563"/>
          </a:xfrm>
        </p:spPr>
        <p:txBody>
          <a:bodyPr/>
          <a:lstStyle/>
          <a:p>
            <a:r>
              <a:rPr lang="en-GB" dirty="0"/>
              <a:t>Introduction:</a:t>
            </a:r>
            <a:endParaRPr lang="en-US" dirty="0"/>
          </a:p>
        </p:txBody>
      </p:sp>
      <p:sp>
        <p:nvSpPr>
          <p:cNvPr id="5" name="Content Placeholder 2">
            <a:extLst>
              <a:ext uri="{FF2B5EF4-FFF2-40B4-BE49-F238E27FC236}">
                <a16:creationId xmlns:a16="http://schemas.microsoft.com/office/drawing/2014/main" id="{88BE9A6C-84B9-42CC-AF98-BC144CA94019}"/>
              </a:ext>
            </a:extLst>
          </p:cNvPr>
          <p:cNvSpPr>
            <a:spLocks noGrp="1"/>
          </p:cNvSpPr>
          <p:nvPr>
            <p:ph idx="1"/>
          </p:nvPr>
        </p:nvSpPr>
        <p:spPr>
          <a:xfrm>
            <a:off x="323850" y="2166936"/>
            <a:ext cx="6737350" cy="4351338"/>
          </a:xfrm>
        </p:spPr>
        <p:txBody>
          <a:bodyPr>
            <a:normAutofit/>
          </a:bodyPr>
          <a:lstStyle/>
          <a:p>
            <a:pPr marL="0" indent="0" rtl="0" fontAlgn="base">
              <a:lnSpc>
                <a:spcPct val="150000"/>
              </a:lnSpc>
              <a:spcBef>
                <a:spcPts val="0"/>
              </a:spcBef>
              <a:spcAft>
                <a:spcPts val="0"/>
              </a:spcAft>
              <a:buNone/>
            </a:pPr>
            <a:r>
              <a:rPr lang="en-GB" sz="3200" dirty="0">
                <a:latin typeface="Calibri" panose="020F0502020204030204" pitchFamily="34" charset="0"/>
              </a:rPr>
              <a:t>This circuit is used to control traffic a four way traffic light control system, so it makes each traffic light work when it’s needed to be green or yellow and when it’s not.</a:t>
            </a:r>
          </a:p>
        </p:txBody>
      </p:sp>
    </p:spTree>
    <p:extLst>
      <p:ext uri="{BB962C8B-B14F-4D97-AF65-F5344CB8AC3E}">
        <p14:creationId xmlns:p14="http://schemas.microsoft.com/office/powerpoint/2010/main" val="394134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CB7557-B62C-4280-BDBE-B5AC88952CB2}"/>
              </a:ext>
            </a:extLst>
          </p:cNvPr>
          <p:cNvSpPr>
            <a:spLocks noGrp="1"/>
          </p:cNvSpPr>
          <p:nvPr>
            <p:ph type="title"/>
          </p:nvPr>
        </p:nvSpPr>
        <p:spPr>
          <a:xfrm>
            <a:off x="323850" y="339726"/>
            <a:ext cx="6737350" cy="1325563"/>
          </a:xfrm>
        </p:spPr>
        <p:txBody>
          <a:bodyPr/>
          <a:lstStyle/>
          <a:p>
            <a:r>
              <a:rPr lang="en-GB" dirty="0"/>
              <a:t>Integrated circuits:</a:t>
            </a:r>
            <a:endParaRPr lang="en-US" dirty="0"/>
          </a:p>
        </p:txBody>
      </p:sp>
      <p:sp>
        <p:nvSpPr>
          <p:cNvPr id="5" name="Content Placeholder 2">
            <a:extLst>
              <a:ext uri="{FF2B5EF4-FFF2-40B4-BE49-F238E27FC236}">
                <a16:creationId xmlns:a16="http://schemas.microsoft.com/office/drawing/2014/main" id="{245A73C4-1883-436F-8711-10D576FE6FC4}"/>
              </a:ext>
            </a:extLst>
          </p:cNvPr>
          <p:cNvSpPr>
            <a:spLocks noGrp="1"/>
          </p:cNvSpPr>
          <p:nvPr>
            <p:ph idx="1"/>
          </p:nvPr>
        </p:nvSpPr>
        <p:spPr>
          <a:xfrm>
            <a:off x="323850" y="2166936"/>
            <a:ext cx="6737350" cy="4351338"/>
          </a:xfrm>
        </p:spPr>
        <p:txBody>
          <a:bodyPr>
            <a:normAutofit lnSpcReduction="10000"/>
          </a:bodyPr>
          <a:lstStyle/>
          <a:p>
            <a:pPr>
              <a:lnSpc>
                <a:spcPct val="150000"/>
              </a:lnSpc>
            </a:pPr>
            <a:r>
              <a:rPr lang="en-GB" b="0" i="0" u="none" strike="noStrike" dirty="0">
                <a:effectLst/>
                <a:latin typeface="Calibri" panose="020F0502020204030204" pitchFamily="34" charset="0"/>
              </a:rPr>
              <a:t>74193 IC - </a:t>
            </a:r>
            <a:r>
              <a:rPr lang="en-GB" i="0" u="none" strike="noStrike" baseline="0" dirty="0">
                <a:latin typeface="Calibri" panose="020F0502020204030204" pitchFamily="34" charset="0"/>
                <a:cs typeface="Calibri" panose="020F0502020204030204" pitchFamily="34" charset="0"/>
              </a:rPr>
              <a:t>Presentable 4-bit binary up/down counter.</a:t>
            </a:r>
          </a:p>
          <a:p>
            <a:pPr>
              <a:lnSpc>
                <a:spcPct val="150000"/>
              </a:lnSpc>
            </a:pPr>
            <a:r>
              <a:rPr lang="en-GB" b="0" i="0" u="none" strike="noStrike" dirty="0">
                <a:effectLst/>
                <a:latin typeface="Calibri" panose="020F0502020204030204" pitchFamily="34" charset="0"/>
              </a:rPr>
              <a:t>74175 IC </a:t>
            </a:r>
            <a:r>
              <a:rPr lang="en-GB" b="0" i="0" u="none" strike="noStrike" dirty="0">
                <a:effectLst/>
                <a:latin typeface="Calibri" panose="020F0502020204030204" pitchFamily="34" charset="0"/>
                <a:cs typeface="Calibri" panose="020F0502020204030204" pitchFamily="34" charset="0"/>
              </a:rPr>
              <a:t>- </a:t>
            </a:r>
            <a:r>
              <a:rPr lang="en-GB" i="0" u="none" strike="noStrike" baseline="0" dirty="0">
                <a:latin typeface="Calibri" panose="020F0502020204030204" pitchFamily="34" charset="0"/>
                <a:cs typeface="Calibri" panose="020F0502020204030204" pitchFamily="34" charset="0"/>
              </a:rPr>
              <a:t>Quad D flip-flop</a:t>
            </a:r>
          </a:p>
          <a:p>
            <a:pPr>
              <a:lnSpc>
                <a:spcPct val="150000"/>
              </a:lnSpc>
            </a:pPr>
            <a:r>
              <a:rPr lang="en-GB" dirty="0">
                <a:effectLst/>
                <a:latin typeface="Calibri" panose="020F0502020204030204" pitchFamily="34" charset="0"/>
                <a:cs typeface="Calibri" panose="020F0502020204030204" pitchFamily="34" charset="0"/>
              </a:rPr>
              <a:t>74151 IC – 8-Input Multiplexer</a:t>
            </a:r>
          </a:p>
          <a:p>
            <a:pPr>
              <a:lnSpc>
                <a:spcPct val="150000"/>
              </a:lnSpc>
            </a:pPr>
            <a:r>
              <a:rPr lang="en-GB" i="0" u="none" strike="noStrike" dirty="0">
                <a:latin typeface="Calibri" panose="020F0502020204030204" pitchFamily="34" charset="0"/>
                <a:cs typeface="Calibri" panose="020F0502020204030204" pitchFamily="34" charset="0"/>
              </a:rPr>
              <a:t>74138 I</a:t>
            </a:r>
            <a:r>
              <a:rPr lang="en-GB" dirty="0">
                <a:latin typeface="Calibri" panose="020F0502020204030204" pitchFamily="34" charset="0"/>
                <a:cs typeface="Calibri" panose="020F0502020204030204" pitchFamily="34" charset="0"/>
              </a:rPr>
              <a:t>C – 3-to-8 Decoder</a:t>
            </a:r>
          </a:p>
          <a:p>
            <a:pPr>
              <a:lnSpc>
                <a:spcPct val="150000"/>
              </a:lnSpc>
            </a:pPr>
            <a:r>
              <a:rPr lang="en-GB" i="0" u="none" strike="noStrike" dirty="0">
                <a:effectLst/>
                <a:latin typeface="Calibri" panose="020F0502020204030204" pitchFamily="34" charset="0"/>
                <a:cs typeface="Calibri" panose="020F0502020204030204" pitchFamily="34" charset="0"/>
              </a:rPr>
              <a:t>74139 IC – 2-to-4 Decoder</a:t>
            </a:r>
          </a:p>
        </p:txBody>
      </p:sp>
    </p:spTree>
    <p:extLst>
      <p:ext uri="{BB962C8B-B14F-4D97-AF65-F5344CB8AC3E}">
        <p14:creationId xmlns:p14="http://schemas.microsoft.com/office/powerpoint/2010/main" val="131638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b="0" i="0" u="none" strike="noStrike" dirty="0">
                <a:effectLst/>
                <a:latin typeface="Calibri" panose="020F0502020204030204" pitchFamily="34" charset="0"/>
              </a:rPr>
              <a:t>74193 IC - </a:t>
            </a:r>
            <a:r>
              <a:rPr lang="en-GB" sz="1600" i="0" u="none" strike="noStrike" baseline="0" dirty="0">
                <a:latin typeface="Calibri" panose="020F0502020204030204" pitchFamily="34" charset="0"/>
                <a:cs typeface="Calibri" panose="020F0502020204030204" pitchFamily="34" charset="0"/>
              </a:rPr>
              <a:t>Presentable 4-bit binary up/down counter.</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76776" y="2180207"/>
            <a:ext cx="7010505"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GB" sz="1600" b="0" i="0" u="none" strike="noStrike" baseline="0" dirty="0">
                <a:solidFill>
                  <a:schemeClr val="bg1"/>
                </a:solidFill>
                <a:latin typeface="Calibri" panose="020F0502020204030204" pitchFamily="34" charset="0"/>
                <a:cs typeface="Calibri" panose="020F0502020204030204" pitchFamily="34" charset="0"/>
              </a:rPr>
              <a:t>The </a:t>
            </a:r>
            <a:r>
              <a:rPr lang="en-GB" sz="1600" b="0" i="0" u="none" strike="noStrike" dirty="0">
                <a:effectLst/>
                <a:latin typeface="Calibri" panose="020F0502020204030204" pitchFamily="34" charset="0"/>
              </a:rPr>
              <a:t>74193</a:t>
            </a:r>
            <a:r>
              <a:rPr lang="en-GB" sz="1600" b="0" i="0" u="none" strike="noStrike" baseline="0" dirty="0">
                <a:solidFill>
                  <a:schemeClr val="bg1"/>
                </a:solidFill>
                <a:latin typeface="Calibri" panose="020F0502020204030204" pitchFamily="34" charset="0"/>
                <a:cs typeface="Calibri" panose="020F0502020204030204" pitchFamily="34" charset="0"/>
              </a:rPr>
              <a:t> is an UP/DOWN MODULO-16 Binary Counter. Separate</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Count Up and Count Down Clocks are used and in either counting mode the</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circuits operate synchronously. The outputs change state synchronous with</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the LOW-to-HIGH transitions on the clock inputs.</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Separate Terminal Count Up and Terminal Count Down outputs are</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provided which are used as the clocks for a subsequent stages without extra</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logic, thus simplifying multistage counter designs. Individual present inputs</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allow the circuits to be used as programmable counters. Both the Load and the</a:t>
            </a:r>
          </a:p>
          <a:p>
            <a:pPr marL="0" indent="0" algn="l">
              <a:lnSpc>
                <a:spcPct val="100000"/>
              </a:lnSpc>
              <a:buNone/>
            </a:pPr>
            <a:r>
              <a:rPr lang="en-GB" sz="1600" b="0" i="0" u="none" strike="noStrike" baseline="0" dirty="0">
                <a:solidFill>
                  <a:schemeClr val="bg1"/>
                </a:solidFill>
                <a:latin typeface="Calibri" panose="020F0502020204030204" pitchFamily="34" charset="0"/>
                <a:cs typeface="Calibri" panose="020F0502020204030204" pitchFamily="34" charset="0"/>
              </a:rPr>
              <a:t>       Reset (R) inputs asynchronously override the clocks.</a:t>
            </a:r>
            <a:endParaRPr lang="en-GB" sz="1600" dirty="0">
              <a:solidFill>
                <a:schemeClr val="bg1"/>
              </a:solidFill>
              <a:latin typeface="Calibri" panose="020F0502020204030204" pitchFamily="34" charset="0"/>
              <a:cs typeface="Calibri" panose="020F0502020204030204" pitchFamily="34" charset="0"/>
            </a:endParaRPr>
          </a:p>
          <a:p>
            <a:pPr>
              <a:lnSpc>
                <a:spcPct val="100000"/>
              </a:lnSpc>
            </a:pPr>
            <a:endParaRPr lang="en-GB"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303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b="0" i="0" u="none" strike="noStrike" dirty="0">
                <a:effectLst/>
                <a:latin typeface="Calibri" panose="020F0502020204030204" pitchFamily="34" charset="0"/>
              </a:rPr>
              <a:t>74193 IC - </a:t>
            </a:r>
            <a:r>
              <a:rPr lang="en-GB" sz="1600" i="0" u="none" strike="noStrike" baseline="0" dirty="0">
                <a:latin typeface="Calibri" panose="020F0502020204030204" pitchFamily="34" charset="0"/>
                <a:cs typeface="Calibri" panose="020F0502020204030204" pitchFamily="34" charset="0"/>
              </a:rPr>
              <a:t>Presentable 4-bit binary up/down counter.</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1600" dirty="0">
                <a:latin typeface="Calibri" panose="020F0502020204030204" pitchFamily="34" charset="0"/>
                <a:cs typeface="Calibri" panose="020F0502020204030204" pitchFamily="34" charset="0"/>
              </a:rPr>
              <a:t>State Diagram:</a:t>
            </a:r>
          </a:p>
        </p:txBody>
      </p:sp>
      <p:sp>
        <p:nvSpPr>
          <p:cNvPr id="2" name="Oval 1">
            <a:extLst>
              <a:ext uri="{FF2B5EF4-FFF2-40B4-BE49-F238E27FC236}">
                <a16:creationId xmlns:a16="http://schemas.microsoft.com/office/drawing/2014/main" id="{5CCA0946-A8EC-444B-92C7-FED74D6954B9}"/>
              </a:ext>
            </a:extLst>
          </p:cNvPr>
          <p:cNvSpPr/>
          <p:nvPr/>
        </p:nvSpPr>
        <p:spPr>
          <a:xfrm>
            <a:off x="2005021" y="3376596"/>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1101</a:t>
            </a:r>
          </a:p>
        </p:txBody>
      </p:sp>
      <p:sp>
        <p:nvSpPr>
          <p:cNvPr id="6" name="Oval 5">
            <a:extLst>
              <a:ext uri="{FF2B5EF4-FFF2-40B4-BE49-F238E27FC236}">
                <a16:creationId xmlns:a16="http://schemas.microsoft.com/office/drawing/2014/main" id="{F80C88D0-C7F4-4C9B-AB06-C1C7A63F0901}"/>
              </a:ext>
            </a:extLst>
          </p:cNvPr>
          <p:cNvSpPr/>
          <p:nvPr/>
        </p:nvSpPr>
        <p:spPr>
          <a:xfrm>
            <a:off x="4715232" y="3115753"/>
            <a:ext cx="593766" cy="39857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0010</a:t>
            </a:r>
          </a:p>
        </p:txBody>
      </p:sp>
      <p:sp>
        <p:nvSpPr>
          <p:cNvPr id="7" name="Oval 6">
            <a:extLst>
              <a:ext uri="{FF2B5EF4-FFF2-40B4-BE49-F238E27FC236}">
                <a16:creationId xmlns:a16="http://schemas.microsoft.com/office/drawing/2014/main" id="{40850D96-1B7A-4185-A759-37F0592237FE}"/>
              </a:ext>
            </a:extLst>
          </p:cNvPr>
          <p:cNvSpPr/>
          <p:nvPr/>
        </p:nvSpPr>
        <p:spPr>
          <a:xfrm>
            <a:off x="5063328" y="3530986"/>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0011</a:t>
            </a:r>
          </a:p>
        </p:txBody>
      </p:sp>
      <p:sp>
        <p:nvSpPr>
          <p:cNvPr id="9" name="Oval 8">
            <a:extLst>
              <a:ext uri="{FF2B5EF4-FFF2-40B4-BE49-F238E27FC236}">
                <a16:creationId xmlns:a16="http://schemas.microsoft.com/office/drawing/2014/main" id="{641FBC49-5E2B-4989-B9E8-9C56F673B33F}"/>
              </a:ext>
            </a:extLst>
          </p:cNvPr>
          <p:cNvSpPr/>
          <p:nvPr/>
        </p:nvSpPr>
        <p:spPr>
          <a:xfrm>
            <a:off x="5090227" y="3972294"/>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0100</a:t>
            </a:r>
          </a:p>
        </p:txBody>
      </p:sp>
      <p:sp>
        <p:nvSpPr>
          <p:cNvPr id="10" name="Oval 9">
            <a:extLst>
              <a:ext uri="{FF2B5EF4-FFF2-40B4-BE49-F238E27FC236}">
                <a16:creationId xmlns:a16="http://schemas.microsoft.com/office/drawing/2014/main" id="{DA69C303-A5C7-46CA-9BA5-463858667F81}"/>
              </a:ext>
            </a:extLst>
          </p:cNvPr>
          <p:cNvSpPr/>
          <p:nvPr/>
        </p:nvSpPr>
        <p:spPr>
          <a:xfrm>
            <a:off x="5012115" y="4482184"/>
            <a:ext cx="593766" cy="3985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0101</a:t>
            </a:r>
          </a:p>
        </p:txBody>
      </p:sp>
      <p:sp>
        <p:nvSpPr>
          <p:cNvPr id="11" name="Oval 10">
            <a:extLst>
              <a:ext uri="{FF2B5EF4-FFF2-40B4-BE49-F238E27FC236}">
                <a16:creationId xmlns:a16="http://schemas.microsoft.com/office/drawing/2014/main" id="{817180BF-8114-48D3-B2E6-F398E07F55E6}"/>
              </a:ext>
            </a:extLst>
          </p:cNvPr>
          <p:cNvSpPr/>
          <p:nvPr/>
        </p:nvSpPr>
        <p:spPr>
          <a:xfrm>
            <a:off x="4572000" y="4958441"/>
            <a:ext cx="593766" cy="3985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0110</a:t>
            </a:r>
          </a:p>
        </p:txBody>
      </p:sp>
      <p:sp>
        <p:nvSpPr>
          <p:cNvPr id="12" name="Oval 11">
            <a:extLst>
              <a:ext uri="{FF2B5EF4-FFF2-40B4-BE49-F238E27FC236}">
                <a16:creationId xmlns:a16="http://schemas.microsoft.com/office/drawing/2014/main" id="{AF5DF521-751F-4E76-933F-17BBD71277BD}"/>
              </a:ext>
            </a:extLst>
          </p:cNvPr>
          <p:cNvSpPr/>
          <p:nvPr/>
        </p:nvSpPr>
        <p:spPr>
          <a:xfrm>
            <a:off x="3925102" y="5163498"/>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0111</a:t>
            </a:r>
          </a:p>
        </p:txBody>
      </p:sp>
      <p:sp>
        <p:nvSpPr>
          <p:cNvPr id="13" name="Oval 12">
            <a:extLst>
              <a:ext uri="{FF2B5EF4-FFF2-40B4-BE49-F238E27FC236}">
                <a16:creationId xmlns:a16="http://schemas.microsoft.com/office/drawing/2014/main" id="{E848639F-90C5-47FF-A0A0-CD87C132E0E2}"/>
              </a:ext>
            </a:extLst>
          </p:cNvPr>
          <p:cNvSpPr/>
          <p:nvPr/>
        </p:nvSpPr>
        <p:spPr>
          <a:xfrm>
            <a:off x="3223961" y="5216450"/>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1000</a:t>
            </a:r>
          </a:p>
        </p:txBody>
      </p:sp>
      <p:sp>
        <p:nvSpPr>
          <p:cNvPr id="14" name="Oval 13">
            <a:extLst>
              <a:ext uri="{FF2B5EF4-FFF2-40B4-BE49-F238E27FC236}">
                <a16:creationId xmlns:a16="http://schemas.microsoft.com/office/drawing/2014/main" id="{633C4E89-D388-49EC-BC38-BB1544358033}"/>
              </a:ext>
            </a:extLst>
          </p:cNvPr>
          <p:cNvSpPr/>
          <p:nvPr/>
        </p:nvSpPr>
        <p:spPr>
          <a:xfrm>
            <a:off x="2577063" y="5068738"/>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1001</a:t>
            </a:r>
          </a:p>
        </p:txBody>
      </p:sp>
      <p:sp>
        <p:nvSpPr>
          <p:cNvPr id="15" name="Oval 14">
            <a:extLst>
              <a:ext uri="{FF2B5EF4-FFF2-40B4-BE49-F238E27FC236}">
                <a16:creationId xmlns:a16="http://schemas.microsoft.com/office/drawing/2014/main" id="{0C2C6C1D-F58E-48AF-A2A2-3264FF93E9AB}"/>
              </a:ext>
            </a:extLst>
          </p:cNvPr>
          <p:cNvSpPr/>
          <p:nvPr/>
        </p:nvSpPr>
        <p:spPr>
          <a:xfrm>
            <a:off x="2099312" y="4757412"/>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1010</a:t>
            </a:r>
          </a:p>
        </p:txBody>
      </p:sp>
      <p:sp>
        <p:nvSpPr>
          <p:cNvPr id="16" name="Oval 15">
            <a:extLst>
              <a:ext uri="{FF2B5EF4-FFF2-40B4-BE49-F238E27FC236}">
                <a16:creationId xmlns:a16="http://schemas.microsoft.com/office/drawing/2014/main" id="{772B6CD2-0027-4A50-BDAB-8ECC003788C1}"/>
              </a:ext>
            </a:extLst>
          </p:cNvPr>
          <p:cNvSpPr/>
          <p:nvPr/>
        </p:nvSpPr>
        <p:spPr>
          <a:xfrm>
            <a:off x="1789104" y="4335958"/>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1011</a:t>
            </a:r>
          </a:p>
        </p:txBody>
      </p:sp>
      <p:sp>
        <p:nvSpPr>
          <p:cNvPr id="17" name="Oval 16">
            <a:extLst>
              <a:ext uri="{FF2B5EF4-FFF2-40B4-BE49-F238E27FC236}">
                <a16:creationId xmlns:a16="http://schemas.microsoft.com/office/drawing/2014/main" id="{617712E3-4060-47DA-8684-BBC1A71519DB}"/>
              </a:ext>
            </a:extLst>
          </p:cNvPr>
          <p:cNvSpPr/>
          <p:nvPr/>
        </p:nvSpPr>
        <p:spPr>
          <a:xfrm>
            <a:off x="1774559" y="3873663"/>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1100</a:t>
            </a:r>
          </a:p>
        </p:txBody>
      </p:sp>
      <p:sp>
        <p:nvSpPr>
          <p:cNvPr id="18" name="Oval 17">
            <a:extLst>
              <a:ext uri="{FF2B5EF4-FFF2-40B4-BE49-F238E27FC236}">
                <a16:creationId xmlns:a16="http://schemas.microsoft.com/office/drawing/2014/main" id="{4E315AF5-7C94-4648-8399-C4A1D762E431}"/>
              </a:ext>
            </a:extLst>
          </p:cNvPr>
          <p:cNvSpPr/>
          <p:nvPr/>
        </p:nvSpPr>
        <p:spPr>
          <a:xfrm>
            <a:off x="3018147" y="2742490"/>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1110</a:t>
            </a:r>
          </a:p>
        </p:txBody>
      </p:sp>
      <p:sp>
        <p:nvSpPr>
          <p:cNvPr id="19" name="Oval 18">
            <a:extLst>
              <a:ext uri="{FF2B5EF4-FFF2-40B4-BE49-F238E27FC236}">
                <a16:creationId xmlns:a16="http://schemas.microsoft.com/office/drawing/2014/main" id="{840345EC-70A6-44EE-AAEA-B8C1F704CECE}"/>
              </a:ext>
            </a:extLst>
          </p:cNvPr>
          <p:cNvSpPr/>
          <p:nvPr/>
        </p:nvSpPr>
        <p:spPr>
          <a:xfrm>
            <a:off x="4317580" y="2742490"/>
            <a:ext cx="593766" cy="39857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0001</a:t>
            </a:r>
          </a:p>
        </p:txBody>
      </p:sp>
      <p:sp>
        <p:nvSpPr>
          <p:cNvPr id="20" name="Oval 19">
            <a:extLst>
              <a:ext uri="{FF2B5EF4-FFF2-40B4-BE49-F238E27FC236}">
                <a16:creationId xmlns:a16="http://schemas.microsoft.com/office/drawing/2014/main" id="{6D025305-4C0B-485E-B498-3BCE2EDC3E86}"/>
              </a:ext>
            </a:extLst>
          </p:cNvPr>
          <p:cNvSpPr/>
          <p:nvPr/>
        </p:nvSpPr>
        <p:spPr>
          <a:xfrm>
            <a:off x="3658636" y="2662991"/>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0000</a:t>
            </a:r>
          </a:p>
        </p:txBody>
      </p:sp>
      <p:cxnSp>
        <p:nvCxnSpPr>
          <p:cNvPr id="21" name="Straight Arrow Connector 20">
            <a:extLst>
              <a:ext uri="{FF2B5EF4-FFF2-40B4-BE49-F238E27FC236}">
                <a16:creationId xmlns:a16="http://schemas.microsoft.com/office/drawing/2014/main" id="{FEB71A9A-47E5-4F10-A4F5-D2C899BBF592}"/>
              </a:ext>
            </a:extLst>
          </p:cNvPr>
          <p:cNvCxnSpPr>
            <a:cxnSpLocks/>
          </p:cNvCxnSpPr>
          <p:nvPr/>
        </p:nvCxnSpPr>
        <p:spPr>
          <a:xfrm>
            <a:off x="4174934" y="2675138"/>
            <a:ext cx="239088" cy="7874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2B620FB-0D91-4B5D-884E-FD528D4CCB83}"/>
              </a:ext>
            </a:extLst>
          </p:cNvPr>
          <p:cNvCxnSpPr>
            <a:cxnSpLocks/>
          </p:cNvCxnSpPr>
          <p:nvPr/>
        </p:nvCxnSpPr>
        <p:spPr>
          <a:xfrm>
            <a:off x="4994638" y="2889172"/>
            <a:ext cx="171032" cy="15697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95EF332-33A6-4572-B3BE-919FDCF16823}"/>
              </a:ext>
            </a:extLst>
          </p:cNvPr>
          <p:cNvCxnSpPr>
            <a:cxnSpLocks/>
          </p:cNvCxnSpPr>
          <p:nvPr/>
        </p:nvCxnSpPr>
        <p:spPr>
          <a:xfrm>
            <a:off x="5395603" y="3306672"/>
            <a:ext cx="100292" cy="15471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91F7DD9-0CDE-421E-B17F-19D14EA0349C}"/>
              </a:ext>
            </a:extLst>
          </p:cNvPr>
          <p:cNvCxnSpPr>
            <a:cxnSpLocks/>
          </p:cNvCxnSpPr>
          <p:nvPr/>
        </p:nvCxnSpPr>
        <p:spPr>
          <a:xfrm>
            <a:off x="5673119" y="3874927"/>
            <a:ext cx="10834" cy="16094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B1317F5-B3C8-4B13-A394-7A07ADC03D61}"/>
              </a:ext>
            </a:extLst>
          </p:cNvPr>
          <p:cNvCxnSpPr>
            <a:cxnSpLocks/>
          </p:cNvCxnSpPr>
          <p:nvPr/>
        </p:nvCxnSpPr>
        <p:spPr>
          <a:xfrm flipH="1">
            <a:off x="5627323" y="4394573"/>
            <a:ext cx="134502" cy="17251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9F9C620-BF69-49A0-90B8-A586BEB6A12F}"/>
              </a:ext>
            </a:extLst>
          </p:cNvPr>
          <p:cNvCxnSpPr>
            <a:cxnSpLocks/>
          </p:cNvCxnSpPr>
          <p:nvPr/>
        </p:nvCxnSpPr>
        <p:spPr>
          <a:xfrm flipH="1">
            <a:off x="5165670" y="4950360"/>
            <a:ext cx="167082" cy="13678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DCB42C8-B259-46B1-AC80-084AA0AEAEDE}"/>
              </a:ext>
            </a:extLst>
          </p:cNvPr>
          <p:cNvCxnSpPr>
            <a:cxnSpLocks/>
          </p:cNvCxnSpPr>
          <p:nvPr/>
        </p:nvCxnSpPr>
        <p:spPr>
          <a:xfrm flipH="1">
            <a:off x="4572000" y="5451794"/>
            <a:ext cx="231281" cy="3879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4FCF923-071E-477C-9649-C7DC30E2815D}"/>
              </a:ext>
            </a:extLst>
          </p:cNvPr>
          <p:cNvCxnSpPr>
            <a:cxnSpLocks/>
          </p:cNvCxnSpPr>
          <p:nvPr/>
        </p:nvCxnSpPr>
        <p:spPr>
          <a:xfrm flipH="1" flipV="1">
            <a:off x="3801970" y="5599873"/>
            <a:ext cx="205656" cy="2033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6F20FEE7-E294-4CDD-BBBE-946D3D37F387}"/>
              </a:ext>
            </a:extLst>
          </p:cNvPr>
          <p:cNvCxnSpPr>
            <a:cxnSpLocks/>
          </p:cNvCxnSpPr>
          <p:nvPr/>
        </p:nvCxnSpPr>
        <p:spPr>
          <a:xfrm flipH="1" flipV="1">
            <a:off x="3068728" y="5471189"/>
            <a:ext cx="137253" cy="128684"/>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CB19696-8850-49C6-A075-4BF8FC165811}"/>
              </a:ext>
            </a:extLst>
          </p:cNvPr>
          <p:cNvCxnSpPr>
            <a:cxnSpLocks/>
          </p:cNvCxnSpPr>
          <p:nvPr/>
        </p:nvCxnSpPr>
        <p:spPr>
          <a:xfrm flipH="1" flipV="1">
            <a:off x="2446943" y="5207005"/>
            <a:ext cx="48390" cy="158374"/>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6977DAC-E5C3-4C6C-8CB7-A5E6CD9EBD58}"/>
              </a:ext>
            </a:extLst>
          </p:cNvPr>
          <p:cNvCxnSpPr>
            <a:cxnSpLocks/>
          </p:cNvCxnSpPr>
          <p:nvPr/>
        </p:nvCxnSpPr>
        <p:spPr>
          <a:xfrm flipV="1">
            <a:off x="2005021" y="4768769"/>
            <a:ext cx="0" cy="19052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3874CF7-7EC9-40B7-AE4C-C0BEEF4055B7}"/>
              </a:ext>
            </a:extLst>
          </p:cNvPr>
          <p:cNvCxnSpPr>
            <a:cxnSpLocks/>
          </p:cNvCxnSpPr>
          <p:nvPr/>
        </p:nvCxnSpPr>
        <p:spPr>
          <a:xfrm flipV="1">
            <a:off x="1690033" y="4243835"/>
            <a:ext cx="101348"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8719941-8B95-459C-B9F0-AA1F2BFC8612}"/>
              </a:ext>
            </a:extLst>
          </p:cNvPr>
          <p:cNvCxnSpPr>
            <a:cxnSpLocks/>
          </p:cNvCxnSpPr>
          <p:nvPr/>
        </p:nvCxnSpPr>
        <p:spPr>
          <a:xfrm flipV="1">
            <a:off x="1789104" y="3713641"/>
            <a:ext cx="203720" cy="12525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4E80B70-C11F-4A03-914C-A044ADEEF7F9}"/>
              </a:ext>
            </a:extLst>
          </p:cNvPr>
          <p:cNvCxnSpPr>
            <a:cxnSpLocks/>
          </p:cNvCxnSpPr>
          <p:nvPr/>
        </p:nvCxnSpPr>
        <p:spPr>
          <a:xfrm flipV="1">
            <a:off x="2111732" y="3235599"/>
            <a:ext cx="284463" cy="81439"/>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40AE612E-1277-4C58-B05D-E1FDD4033399}"/>
              </a:ext>
            </a:extLst>
          </p:cNvPr>
          <p:cNvCxnSpPr>
            <a:cxnSpLocks/>
          </p:cNvCxnSpPr>
          <p:nvPr/>
        </p:nvCxnSpPr>
        <p:spPr>
          <a:xfrm>
            <a:off x="3466893" y="2686380"/>
            <a:ext cx="181233" cy="23002"/>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8" name="Oval 67">
            <a:extLst>
              <a:ext uri="{FF2B5EF4-FFF2-40B4-BE49-F238E27FC236}">
                <a16:creationId xmlns:a16="http://schemas.microsoft.com/office/drawing/2014/main" id="{628E2B52-8765-486F-BF9A-93F43C203E48}"/>
              </a:ext>
            </a:extLst>
          </p:cNvPr>
          <p:cNvSpPr/>
          <p:nvPr/>
        </p:nvSpPr>
        <p:spPr>
          <a:xfrm>
            <a:off x="2474962" y="2987982"/>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1101</a:t>
            </a:r>
          </a:p>
        </p:txBody>
      </p:sp>
      <p:cxnSp>
        <p:nvCxnSpPr>
          <p:cNvPr id="71" name="Straight Arrow Connector 70">
            <a:extLst>
              <a:ext uri="{FF2B5EF4-FFF2-40B4-BE49-F238E27FC236}">
                <a16:creationId xmlns:a16="http://schemas.microsoft.com/office/drawing/2014/main" id="{5A2E16BD-8E88-4850-9167-B5881145BB34}"/>
              </a:ext>
            </a:extLst>
          </p:cNvPr>
          <p:cNvCxnSpPr>
            <a:cxnSpLocks/>
          </p:cNvCxnSpPr>
          <p:nvPr/>
        </p:nvCxnSpPr>
        <p:spPr>
          <a:xfrm flipV="1">
            <a:off x="2730757" y="2828819"/>
            <a:ext cx="287390" cy="7167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275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b="0" i="0" u="none" strike="noStrike" dirty="0">
                <a:effectLst/>
                <a:latin typeface="Calibri" panose="020F0502020204030204" pitchFamily="34" charset="0"/>
              </a:rPr>
              <a:t>74193 IC - </a:t>
            </a:r>
            <a:r>
              <a:rPr lang="en-GB" sz="1600" i="0" u="none" strike="noStrike" baseline="0" dirty="0">
                <a:latin typeface="Calibri" panose="020F0502020204030204" pitchFamily="34" charset="0"/>
                <a:cs typeface="Calibri" panose="020F0502020204030204" pitchFamily="34" charset="0"/>
              </a:rPr>
              <a:t>Presentable 4-bit binary up/down counter.</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1600" dirty="0">
                <a:latin typeface="Calibri" panose="020F0502020204030204" pitchFamily="34" charset="0"/>
                <a:cs typeface="Calibri" panose="020F0502020204030204" pitchFamily="34" charset="0"/>
              </a:rPr>
              <a:t>Transition Table:</a:t>
            </a:r>
          </a:p>
        </p:txBody>
      </p:sp>
      <p:graphicFrame>
        <p:nvGraphicFramePr>
          <p:cNvPr id="3" name="Table 2">
            <a:extLst>
              <a:ext uri="{FF2B5EF4-FFF2-40B4-BE49-F238E27FC236}">
                <a16:creationId xmlns:a16="http://schemas.microsoft.com/office/drawing/2014/main" id="{79A88FAA-8F84-4ED8-ACB8-CA17E16042E3}"/>
              </a:ext>
            </a:extLst>
          </p:cNvPr>
          <p:cNvGraphicFramePr>
            <a:graphicFrameLocks noGrp="1"/>
          </p:cNvGraphicFramePr>
          <p:nvPr>
            <p:extLst>
              <p:ext uri="{D42A27DB-BD31-4B8C-83A1-F6EECF244321}">
                <p14:modId xmlns:p14="http://schemas.microsoft.com/office/powerpoint/2010/main" val="1632568731"/>
              </p:ext>
            </p:extLst>
          </p:nvPr>
        </p:nvGraphicFramePr>
        <p:xfrm>
          <a:off x="1986115" y="2338261"/>
          <a:ext cx="4630091" cy="4228664"/>
        </p:xfrm>
        <a:graphic>
          <a:graphicData uri="http://schemas.openxmlformats.org/drawingml/2006/table">
            <a:tbl>
              <a:tblPr firstRow="1" firstCol="1" bandRow="1">
                <a:tableStyleId>{073A0DAA-6AF3-43AB-8588-CEC1D06C72B9}</a:tableStyleId>
              </a:tblPr>
              <a:tblGrid>
                <a:gridCol w="757163">
                  <a:extLst>
                    <a:ext uri="{9D8B030D-6E8A-4147-A177-3AD203B41FA5}">
                      <a16:colId xmlns:a16="http://schemas.microsoft.com/office/drawing/2014/main" val="975704968"/>
                    </a:ext>
                  </a:extLst>
                </a:gridCol>
                <a:gridCol w="757163">
                  <a:extLst>
                    <a:ext uri="{9D8B030D-6E8A-4147-A177-3AD203B41FA5}">
                      <a16:colId xmlns:a16="http://schemas.microsoft.com/office/drawing/2014/main" val="3252960630"/>
                    </a:ext>
                  </a:extLst>
                </a:gridCol>
                <a:gridCol w="504932">
                  <a:extLst>
                    <a:ext uri="{9D8B030D-6E8A-4147-A177-3AD203B41FA5}">
                      <a16:colId xmlns:a16="http://schemas.microsoft.com/office/drawing/2014/main" val="2253294735"/>
                    </a:ext>
                  </a:extLst>
                </a:gridCol>
                <a:gridCol w="89923">
                  <a:extLst>
                    <a:ext uri="{9D8B030D-6E8A-4147-A177-3AD203B41FA5}">
                      <a16:colId xmlns:a16="http://schemas.microsoft.com/office/drawing/2014/main" val="309722996"/>
                    </a:ext>
                  </a:extLst>
                </a:gridCol>
                <a:gridCol w="506339">
                  <a:extLst>
                    <a:ext uri="{9D8B030D-6E8A-4147-A177-3AD203B41FA5}">
                      <a16:colId xmlns:a16="http://schemas.microsoft.com/office/drawing/2014/main" val="3290017120"/>
                    </a:ext>
                  </a:extLst>
                </a:gridCol>
                <a:gridCol w="499775">
                  <a:extLst>
                    <a:ext uri="{9D8B030D-6E8A-4147-A177-3AD203B41FA5}">
                      <a16:colId xmlns:a16="http://schemas.microsoft.com/office/drawing/2014/main" val="1692890745"/>
                    </a:ext>
                  </a:extLst>
                </a:gridCol>
                <a:gridCol w="504932">
                  <a:extLst>
                    <a:ext uri="{9D8B030D-6E8A-4147-A177-3AD203B41FA5}">
                      <a16:colId xmlns:a16="http://schemas.microsoft.com/office/drawing/2014/main" val="1915640623"/>
                    </a:ext>
                  </a:extLst>
                </a:gridCol>
                <a:gridCol w="504932">
                  <a:extLst>
                    <a:ext uri="{9D8B030D-6E8A-4147-A177-3AD203B41FA5}">
                      <a16:colId xmlns:a16="http://schemas.microsoft.com/office/drawing/2014/main" val="4097704798"/>
                    </a:ext>
                  </a:extLst>
                </a:gridCol>
                <a:gridCol w="504932">
                  <a:extLst>
                    <a:ext uri="{9D8B030D-6E8A-4147-A177-3AD203B41FA5}">
                      <a16:colId xmlns:a16="http://schemas.microsoft.com/office/drawing/2014/main" val="4166058641"/>
                    </a:ext>
                  </a:extLst>
                </a:gridCol>
              </a:tblGrid>
              <a:tr h="240682">
                <a:tc gridSpan="2">
                  <a:txBody>
                    <a:bodyPr/>
                    <a:lstStyle/>
                    <a:p>
                      <a:pPr algn="ctr">
                        <a:lnSpc>
                          <a:spcPct val="107000"/>
                        </a:lnSpc>
                        <a:spcAft>
                          <a:spcPts val="800"/>
                        </a:spcAft>
                      </a:pPr>
                      <a:r>
                        <a:rPr lang="en-US" sz="1600">
                          <a:effectLst/>
                        </a:rPr>
                        <a:t>Input</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gridSpan="4">
                  <a:txBody>
                    <a:bodyPr/>
                    <a:lstStyle/>
                    <a:p>
                      <a:pPr algn="ctr">
                        <a:lnSpc>
                          <a:spcPct val="107000"/>
                        </a:lnSpc>
                        <a:spcAft>
                          <a:spcPts val="800"/>
                        </a:spcAft>
                      </a:pPr>
                      <a:r>
                        <a:rPr lang="en-US" sz="1600">
                          <a:effectLst/>
                        </a:rPr>
                        <a:t>Current State</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algn="ctr">
                        <a:lnSpc>
                          <a:spcPct val="107000"/>
                        </a:lnSpc>
                        <a:spcAft>
                          <a:spcPts val="800"/>
                        </a:spcAft>
                      </a:pPr>
                      <a:r>
                        <a:rPr lang="en-US" sz="1600">
                          <a:effectLst/>
                        </a:rPr>
                        <a:t>Next State</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35582134"/>
                  </a:ext>
                </a:extLst>
              </a:tr>
              <a:tr h="258003">
                <a:tc>
                  <a:txBody>
                    <a:bodyPr/>
                    <a:lstStyle/>
                    <a:p>
                      <a:pPr algn="ctr">
                        <a:lnSpc>
                          <a:spcPct val="107000"/>
                        </a:lnSpc>
                        <a:spcAft>
                          <a:spcPts val="800"/>
                        </a:spcAft>
                      </a:pPr>
                      <a:r>
                        <a:rPr lang="en-US" sz="1600" dirty="0">
                          <a:effectLst/>
                        </a:rPr>
                        <a:t>T</a:t>
                      </a:r>
                      <a:r>
                        <a:rPr lang="en-US" sz="1100" dirty="0">
                          <a:effectLst/>
                        </a:rPr>
                        <a:t>0</a:t>
                      </a:r>
                      <a:endParaRPr lang="en-GB" sz="1000" dirty="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600">
                          <a:effectLst/>
                        </a:rPr>
                        <a:t>T</a:t>
                      </a:r>
                      <a:r>
                        <a:rPr lang="en-US" sz="1100">
                          <a:effectLst/>
                        </a:rPr>
                        <a:t>A</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600">
                          <a:effectLst/>
                        </a:rPr>
                        <a:t>Q</a:t>
                      </a:r>
                      <a:r>
                        <a:rPr lang="en-US" sz="1100">
                          <a:effectLst/>
                        </a:rPr>
                        <a:t>2</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600">
                          <a:effectLst/>
                        </a:rPr>
                        <a:t>Q</a:t>
                      </a:r>
                      <a:r>
                        <a:rPr lang="en-US" sz="11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600">
                          <a:effectLst/>
                        </a:rPr>
                        <a:t>Q</a:t>
                      </a:r>
                      <a:r>
                        <a:rPr lang="en-US" sz="11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600">
                          <a:effectLst/>
                        </a:rPr>
                        <a:t>Q</a:t>
                      </a:r>
                      <a:r>
                        <a:rPr lang="en-US" sz="1100">
                          <a:effectLst/>
                        </a:rPr>
                        <a:t>2</a:t>
                      </a:r>
                      <a:r>
                        <a:rPr lang="en-US" sz="1700">
                          <a:effectLst/>
                        </a:rPr>
                        <a:t>⁺</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600">
                          <a:effectLst/>
                        </a:rPr>
                        <a:t>Q</a:t>
                      </a:r>
                      <a:r>
                        <a:rPr lang="en-US" sz="1100">
                          <a:effectLst/>
                        </a:rPr>
                        <a:t>1</a:t>
                      </a:r>
                      <a:r>
                        <a:rPr lang="en-US" sz="1700">
                          <a:effectLst/>
                        </a:rPr>
                        <a:t>⁺</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600">
                          <a:effectLst/>
                        </a:rPr>
                        <a:t>Q</a:t>
                      </a:r>
                      <a:r>
                        <a:rPr lang="en-US" sz="1100">
                          <a:effectLst/>
                        </a:rPr>
                        <a:t>0</a:t>
                      </a:r>
                      <a:r>
                        <a:rPr lang="en-US" sz="1700">
                          <a:effectLst/>
                        </a:rPr>
                        <a:t>⁺</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2324751086"/>
                  </a:ext>
                </a:extLst>
              </a:tr>
              <a:tr h="225636">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19152528"/>
                  </a:ext>
                </a:extLst>
              </a:tr>
              <a:tr h="225636">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438633693"/>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1757731773"/>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530675910"/>
                  </a:ext>
                </a:extLst>
              </a:tr>
              <a:tr h="225636">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899940360"/>
                  </a:ext>
                </a:extLst>
              </a:tr>
              <a:tr h="225636">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553916482"/>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4058580533"/>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210008354"/>
                  </a:ext>
                </a:extLst>
              </a:tr>
              <a:tr h="225636">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1812436769"/>
                  </a:ext>
                </a:extLst>
              </a:tr>
              <a:tr h="225636">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419122290"/>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051641164"/>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379313032"/>
                  </a:ext>
                </a:extLst>
              </a:tr>
              <a:tr h="225636">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4256898453"/>
                  </a:ext>
                </a:extLst>
              </a:tr>
              <a:tr h="225636">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2994086183"/>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1999721521"/>
                  </a:ext>
                </a:extLst>
              </a:tr>
              <a:tr h="225636">
                <a:tc>
                  <a:txBody>
                    <a:bodyPr/>
                    <a:lstStyle/>
                    <a:p>
                      <a:pPr algn="ctr">
                        <a:lnSpc>
                          <a:spcPct val="107000"/>
                        </a:lnSpc>
                        <a:spcAft>
                          <a:spcPts val="800"/>
                        </a:spcAft>
                      </a:pPr>
                      <a:r>
                        <a:rPr lang="en-US" sz="1500">
                          <a:effectLst/>
                        </a:rPr>
                        <a:t>x</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gridSpan="2">
                  <a:txBody>
                    <a:bodyPr/>
                    <a:lstStyle/>
                    <a:p>
                      <a:pPr algn="ctr">
                        <a:lnSpc>
                          <a:spcPct val="107000"/>
                        </a:lnSpc>
                        <a:spcAft>
                          <a:spcPts val="800"/>
                        </a:spcAft>
                      </a:pPr>
                      <a:r>
                        <a:rPr lang="en-US" sz="1500">
                          <a:effectLst/>
                        </a:rPr>
                        <a:t>1</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hMerge="1">
                  <a:txBody>
                    <a:bodyPr/>
                    <a:lstStyle/>
                    <a:p>
                      <a:endParaRPr lang="en-GB"/>
                    </a:p>
                  </a:txBody>
                  <a:tcPr/>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dirty="0">
                          <a:effectLst/>
                        </a:rPr>
                        <a:t>0</a:t>
                      </a:r>
                      <a:endParaRPr lang="en-GB" sz="1000" dirty="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a:effectLst/>
                        </a:rPr>
                        <a:t>0</a:t>
                      </a:r>
                      <a:endParaRPr lang="en-GB" sz="100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tc>
                  <a:txBody>
                    <a:bodyPr/>
                    <a:lstStyle/>
                    <a:p>
                      <a:pPr algn="ctr">
                        <a:lnSpc>
                          <a:spcPct val="107000"/>
                        </a:lnSpc>
                        <a:spcAft>
                          <a:spcPts val="800"/>
                        </a:spcAft>
                      </a:pPr>
                      <a:r>
                        <a:rPr lang="en-US" sz="1500" dirty="0">
                          <a:effectLst/>
                        </a:rPr>
                        <a:t>0</a:t>
                      </a:r>
                      <a:endParaRPr lang="en-GB" sz="1000" dirty="0">
                        <a:effectLst/>
                        <a:latin typeface="Calibri" panose="020F0502020204030204" pitchFamily="34" charset="0"/>
                        <a:ea typeface="Calibri" panose="020F0502020204030204" pitchFamily="34" charset="0"/>
                        <a:cs typeface="Arial" panose="020B0604020202020204" pitchFamily="34" charset="0"/>
                      </a:endParaRPr>
                    </a:p>
                  </a:txBody>
                  <a:tcPr marL="64523" marR="64523" marT="0" marB="0"/>
                </a:tc>
                <a:extLst>
                  <a:ext uri="{0D108BD9-81ED-4DB2-BD59-A6C34878D82A}">
                    <a16:rowId xmlns:a16="http://schemas.microsoft.com/office/drawing/2014/main" val="1851024729"/>
                  </a:ext>
                </a:extLst>
              </a:tr>
            </a:tbl>
          </a:graphicData>
        </a:graphic>
      </p:graphicFrame>
    </p:spTree>
    <p:extLst>
      <p:ext uri="{BB962C8B-B14F-4D97-AF65-F5344CB8AC3E}">
        <p14:creationId xmlns:p14="http://schemas.microsoft.com/office/powerpoint/2010/main" val="244417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E63E5-C1B0-4383-9931-665BA8D57516}"/>
              </a:ext>
            </a:extLst>
          </p:cNvPr>
          <p:cNvSpPr>
            <a:spLocks noGrp="1"/>
          </p:cNvSpPr>
          <p:nvPr>
            <p:ph type="title"/>
          </p:nvPr>
        </p:nvSpPr>
        <p:spPr>
          <a:xfrm>
            <a:off x="98218" y="399102"/>
            <a:ext cx="7121979" cy="1643453"/>
          </a:xfrm>
        </p:spPr>
        <p:txBody>
          <a:bodyPr>
            <a:normAutofit fontScale="90000"/>
          </a:bodyPr>
          <a:lstStyle/>
          <a:p>
            <a:r>
              <a:rPr lang="en-GB" sz="4400" b="0" i="0" u="none" strike="noStrike" dirty="0">
                <a:effectLst/>
                <a:latin typeface="Calibri" panose="020F0502020204030204" pitchFamily="34" charset="0"/>
              </a:rPr>
              <a:t>How the integrated circuits work:</a:t>
            </a:r>
            <a:br>
              <a:rPr lang="en-GB" sz="4400" b="0" i="0" u="none" strike="noStrike" dirty="0">
                <a:effectLst/>
                <a:latin typeface="Noto Sans Symbols"/>
              </a:rPr>
            </a:br>
            <a:endParaRPr lang="en-US" dirty="0"/>
          </a:p>
        </p:txBody>
      </p:sp>
      <p:sp>
        <p:nvSpPr>
          <p:cNvPr id="5" name="Content Placeholder 2">
            <a:extLst>
              <a:ext uri="{FF2B5EF4-FFF2-40B4-BE49-F238E27FC236}">
                <a16:creationId xmlns:a16="http://schemas.microsoft.com/office/drawing/2014/main" id="{2FB14944-2F89-494A-AD4D-1006A30BDC45}"/>
              </a:ext>
            </a:extLst>
          </p:cNvPr>
          <p:cNvSpPr>
            <a:spLocks noGrp="1"/>
          </p:cNvSpPr>
          <p:nvPr>
            <p:ph idx="1"/>
          </p:nvPr>
        </p:nvSpPr>
        <p:spPr>
          <a:xfrm>
            <a:off x="76776" y="1407710"/>
            <a:ext cx="4970237" cy="634845"/>
          </a:xfrm>
        </p:spPr>
        <p:txBody>
          <a:bodyPr>
            <a:normAutofit/>
          </a:bodyPr>
          <a:lstStyle/>
          <a:p>
            <a:pPr>
              <a:lnSpc>
                <a:spcPct val="150000"/>
              </a:lnSpc>
            </a:pPr>
            <a:r>
              <a:rPr lang="en-GB" sz="1600" b="0" i="0" u="none" strike="noStrike" dirty="0">
                <a:effectLst/>
                <a:latin typeface="Calibri" panose="020F0502020204030204" pitchFamily="34" charset="0"/>
              </a:rPr>
              <a:t>74193 IC - </a:t>
            </a:r>
            <a:r>
              <a:rPr lang="en-GB" sz="1600" i="0" u="none" strike="noStrike" baseline="0" dirty="0">
                <a:latin typeface="Calibri" panose="020F0502020204030204" pitchFamily="34" charset="0"/>
                <a:cs typeface="Calibri" panose="020F0502020204030204" pitchFamily="34" charset="0"/>
              </a:rPr>
              <a:t>Presentable 4-bit binary up/down counter.</a:t>
            </a:r>
          </a:p>
        </p:txBody>
      </p:sp>
      <p:sp>
        <p:nvSpPr>
          <p:cNvPr id="8" name="Content Placeholder 2">
            <a:extLst>
              <a:ext uri="{FF2B5EF4-FFF2-40B4-BE49-F238E27FC236}">
                <a16:creationId xmlns:a16="http://schemas.microsoft.com/office/drawing/2014/main" id="{E505D3B0-381C-4E49-B8BC-50F1BA332B42}"/>
              </a:ext>
            </a:extLst>
          </p:cNvPr>
          <p:cNvSpPr txBox="1">
            <a:spLocks/>
          </p:cNvSpPr>
          <p:nvPr/>
        </p:nvSpPr>
        <p:spPr>
          <a:xfrm>
            <a:off x="98218" y="2042555"/>
            <a:ext cx="6737350" cy="3746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1600" dirty="0">
                <a:latin typeface="Calibri" panose="020F0502020204030204" pitchFamily="34" charset="0"/>
                <a:cs typeface="Calibri" panose="020F0502020204030204" pitchFamily="34" charset="0"/>
              </a:rPr>
              <a:t>State diagram for finite state machine :</a:t>
            </a:r>
          </a:p>
        </p:txBody>
      </p:sp>
      <p:sp>
        <p:nvSpPr>
          <p:cNvPr id="6" name="Oval 5">
            <a:extLst>
              <a:ext uri="{FF2B5EF4-FFF2-40B4-BE49-F238E27FC236}">
                <a16:creationId xmlns:a16="http://schemas.microsoft.com/office/drawing/2014/main" id="{AF067BB7-9F90-4AB1-A907-BD1043098850}"/>
              </a:ext>
            </a:extLst>
          </p:cNvPr>
          <p:cNvSpPr/>
          <p:nvPr/>
        </p:nvSpPr>
        <p:spPr>
          <a:xfrm>
            <a:off x="2065900" y="3429000"/>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Ng</a:t>
            </a:r>
          </a:p>
        </p:txBody>
      </p:sp>
      <p:sp>
        <p:nvSpPr>
          <p:cNvPr id="7" name="Oval 6">
            <a:extLst>
              <a:ext uri="{FF2B5EF4-FFF2-40B4-BE49-F238E27FC236}">
                <a16:creationId xmlns:a16="http://schemas.microsoft.com/office/drawing/2014/main" id="{D62265D5-1FDC-4B73-9653-8D0D0C90F735}"/>
              </a:ext>
            </a:extLst>
          </p:cNvPr>
          <p:cNvSpPr/>
          <p:nvPr/>
        </p:nvSpPr>
        <p:spPr>
          <a:xfrm>
            <a:off x="2971450" y="3423062"/>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Na</a:t>
            </a:r>
          </a:p>
        </p:txBody>
      </p:sp>
      <p:sp>
        <p:nvSpPr>
          <p:cNvPr id="9" name="Oval 8">
            <a:extLst>
              <a:ext uri="{FF2B5EF4-FFF2-40B4-BE49-F238E27FC236}">
                <a16:creationId xmlns:a16="http://schemas.microsoft.com/office/drawing/2014/main" id="{B285DEC3-40C5-4B91-BD5B-278659E0FEEE}"/>
              </a:ext>
            </a:extLst>
          </p:cNvPr>
          <p:cNvSpPr/>
          <p:nvPr/>
        </p:nvSpPr>
        <p:spPr>
          <a:xfrm>
            <a:off x="3889959" y="3429000"/>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Wg</a:t>
            </a:r>
            <a:endParaRPr lang="en-GB" sz="1100" dirty="0"/>
          </a:p>
        </p:txBody>
      </p:sp>
      <p:sp>
        <p:nvSpPr>
          <p:cNvPr id="10" name="Oval 9">
            <a:extLst>
              <a:ext uri="{FF2B5EF4-FFF2-40B4-BE49-F238E27FC236}">
                <a16:creationId xmlns:a16="http://schemas.microsoft.com/office/drawing/2014/main" id="{45CDD138-224C-4298-8A3A-0BB8588FD0E7}"/>
              </a:ext>
            </a:extLst>
          </p:cNvPr>
          <p:cNvSpPr/>
          <p:nvPr/>
        </p:nvSpPr>
        <p:spPr>
          <a:xfrm>
            <a:off x="4808468" y="3421627"/>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Wa</a:t>
            </a:r>
            <a:endParaRPr lang="en-GB" sz="1100" dirty="0"/>
          </a:p>
        </p:txBody>
      </p:sp>
      <p:sp>
        <p:nvSpPr>
          <p:cNvPr id="11" name="Oval 10">
            <a:extLst>
              <a:ext uri="{FF2B5EF4-FFF2-40B4-BE49-F238E27FC236}">
                <a16:creationId xmlns:a16="http://schemas.microsoft.com/office/drawing/2014/main" id="{F44CC0E9-A91D-46EC-8D72-0D11BD739737}"/>
              </a:ext>
            </a:extLst>
          </p:cNvPr>
          <p:cNvSpPr/>
          <p:nvPr/>
        </p:nvSpPr>
        <p:spPr>
          <a:xfrm>
            <a:off x="2072059" y="4102139"/>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Ea</a:t>
            </a:r>
            <a:endParaRPr lang="en-GB" sz="1100" dirty="0"/>
          </a:p>
        </p:txBody>
      </p:sp>
      <p:sp>
        <p:nvSpPr>
          <p:cNvPr id="12" name="Oval 11">
            <a:extLst>
              <a:ext uri="{FF2B5EF4-FFF2-40B4-BE49-F238E27FC236}">
                <a16:creationId xmlns:a16="http://schemas.microsoft.com/office/drawing/2014/main" id="{1E32ADBB-90B7-4BFB-9DF5-73AD17A01176}"/>
              </a:ext>
            </a:extLst>
          </p:cNvPr>
          <p:cNvSpPr/>
          <p:nvPr/>
        </p:nvSpPr>
        <p:spPr>
          <a:xfrm>
            <a:off x="2954416" y="4102139"/>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Eg</a:t>
            </a:r>
            <a:endParaRPr lang="en-GB" sz="1100" dirty="0"/>
          </a:p>
        </p:txBody>
      </p:sp>
      <p:sp>
        <p:nvSpPr>
          <p:cNvPr id="13" name="Oval 12">
            <a:extLst>
              <a:ext uri="{FF2B5EF4-FFF2-40B4-BE49-F238E27FC236}">
                <a16:creationId xmlns:a16="http://schemas.microsoft.com/office/drawing/2014/main" id="{E368CD27-C479-445B-A3E4-84AEB9CB0AB3}"/>
              </a:ext>
            </a:extLst>
          </p:cNvPr>
          <p:cNvSpPr/>
          <p:nvPr/>
        </p:nvSpPr>
        <p:spPr>
          <a:xfrm>
            <a:off x="3888017" y="4102139"/>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Sa</a:t>
            </a:r>
          </a:p>
        </p:txBody>
      </p:sp>
      <p:sp>
        <p:nvSpPr>
          <p:cNvPr id="14" name="Oval 13">
            <a:extLst>
              <a:ext uri="{FF2B5EF4-FFF2-40B4-BE49-F238E27FC236}">
                <a16:creationId xmlns:a16="http://schemas.microsoft.com/office/drawing/2014/main" id="{AB354556-139C-4DCB-8276-652C3EFD102F}"/>
              </a:ext>
            </a:extLst>
          </p:cNvPr>
          <p:cNvSpPr/>
          <p:nvPr/>
        </p:nvSpPr>
        <p:spPr>
          <a:xfrm>
            <a:off x="4808468" y="4102139"/>
            <a:ext cx="593766" cy="4037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Sg</a:t>
            </a:r>
          </a:p>
        </p:txBody>
      </p:sp>
      <p:cxnSp>
        <p:nvCxnSpPr>
          <p:cNvPr id="17" name="Straight Arrow Connector 16">
            <a:extLst>
              <a:ext uri="{FF2B5EF4-FFF2-40B4-BE49-F238E27FC236}">
                <a16:creationId xmlns:a16="http://schemas.microsoft.com/office/drawing/2014/main" id="{FF1D9365-0669-4743-B141-BF56881C43BA}"/>
              </a:ext>
            </a:extLst>
          </p:cNvPr>
          <p:cNvCxnSpPr>
            <a:cxnSpLocks/>
            <a:stCxn id="11" idx="0"/>
            <a:endCxn id="6" idx="4"/>
          </p:cNvCxnSpPr>
          <p:nvPr/>
        </p:nvCxnSpPr>
        <p:spPr>
          <a:xfrm flipH="1" flipV="1">
            <a:off x="2362783" y="3832761"/>
            <a:ext cx="6159" cy="2693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634350-A156-49ED-BDC2-691CBC6F0D8F}"/>
              </a:ext>
            </a:extLst>
          </p:cNvPr>
          <p:cNvCxnSpPr>
            <a:cxnSpLocks/>
          </p:cNvCxnSpPr>
          <p:nvPr/>
        </p:nvCxnSpPr>
        <p:spPr>
          <a:xfrm>
            <a:off x="3562892" y="3630881"/>
            <a:ext cx="327067" cy="14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180A9C9-4B61-4EB0-9C32-5A3C3069DDF3}"/>
              </a:ext>
            </a:extLst>
          </p:cNvPr>
          <p:cNvCxnSpPr>
            <a:cxnSpLocks/>
          </p:cNvCxnSpPr>
          <p:nvPr/>
        </p:nvCxnSpPr>
        <p:spPr>
          <a:xfrm>
            <a:off x="4481401" y="3638254"/>
            <a:ext cx="327067" cy="14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153B306-DFDF-4481-A8F7-9656E1E2009D}"/>
              </a:ext>
            </a:extLst>
          </p:cNvPr>
          <p:cNvCxnSpPr>
            <a:stCxn id="10" idx="4"/>
            <a:endCxn id="14" idx="0"/>
          </p:cNvCxnSpPr>
          <p:nvPr/>
        </p:nvCxnSpPr>
        <p:spPr>
          <a:xfrm>
            <a:off x="5105351" y="3825388"/>
            <a:ext cx="0" cy="2767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EBC21B-64E9-48B4-81BA-A469A6C1BFA8}"/>
              </a:ext>
            </a:extLst>
          </p:cNvPr>
          <p:cNvCxnSpPr>
            <a:stCxn id="14" idx="2"/>
            <a:endCxn id="13" idx="6"/>
          </p:cNvCxnSpPr>
          <p:nvPr/>
        </p:nvCxnSpPr>
        <p:spPr>
          <a:xfrm flipH="1">
            <a:off x="4481783" y="4304020"/>
            <a:ext cx="32668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6647E1-EBF5-4669-92F8-DA858D105F59}"/>
              </a:ext>
            </a:extLst>
          </p:cNvPr>
          <p:cNvCxnSpPr>
            <a:cxnSpLocks/>
            <a:stCxn id="13" idx="2"/>
          </p:cNvCxnSpPr>
          <p:nvPr/>
        </p:nvCxnSpPr>
        <p:spPr>
          <a:xfrm flipH="1">
            <a:off x="3548183" y="4304020"/>
            <a:ext cx="339834" cy="14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A80010-A34E-48FF-BBA3-873FA9034418}"/>
              </a:ext>
            </a:extLst>
          </p:cNvPr>
          <p:cNvCxnSpPr>
            <a:cxnSpLocks/>
          </p:cNvCxnSpPr>
          <p:nvPr/>
        </p:nvCxnSpPr>
        <p:spPr>
          <a:xfrm flipH="1">
            <a:off x="2665825" y="4304133"/>
            <a:ext cx="273133" cy="14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A7F2FD-8E39-4503-9A25-7DBDB26331E4}"/>
              </a:ext>
            </a:extLst>
          </p:cNvPr>
          <p:cNvCxnSpPr>
            <a:cxnSpLocks/>
            <a:endCxn id="7" idx="2"/>
          </p:cNvCxnSpPr>
          <p:nvPr/>
        </p:nvCxnSpPr>
        <p:spPr>
          <a:xfrm flipV="1">
            <a:off x="2659349" y="3624943"/>
            <a:ext cx="312101" cy="59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8851C77-6072-4DD3-A8A6-F4932EFB7346}"/>
              </a:ext>
            </a:extLst>
          </p:cNvPr>
          <p:cNvSpPr txBox="1"/>
          <p:nvPr/>
        </p:nvSpPr>
        <p:spPr>
          <a:xfrm>
            <a:off x="3566711" y="4448813"/>
            <a:ext cx="316112" cy="246221"/>
          </a:xfrm>
          <a:prstGeom prst="rect">
            <a:avLst/>
          </a:prstGeom>
          <a:noFill/>
        </p:spPr>
        <p:txBody>
          <a:bodyPr wrap="none" rtlCol="0">
            <a:spAutoFit/>
          </a:bodyPr>
          <a:lstStyle/>
          <a:p>
            <a:r>
              <a:rPr lang="en-GB" sz="1000" dirty="0">
                <a:solidFill>
                  <a:schemeClr val="bg1"/>
                </a:solidFill>
              </a:rPr>
              <a:t>x1</a:t>
            </a:r>
          </a:p>
        </p:txBody>
      </p:sp>
      <p:sp>
        <p:nvSpPr>
          <p:cNvPr id="53" name="TextBox 52">
            <a:extLst>
              <a:ext uri="{FF2B5EF4-FFF2-40B4-BE49-F238E27FC236}">
                <a16:creationId xmlns:a16="http://schemas.microsoft.com/office/drawing/2014/main" id="{9E931B21-00AC-4102-94D8-BBD14BAC2F02}"/>
              </a:ext>
            </a:extLst>
          </p:cNvPr>
          <p:cNvSpPr txBox="1"/>
          <p:nvPr/>
        </p:nvSpPr>
        <p:spPr>
          <a:xfrm>
            <a:off x="3586658" y="3284623"/>
            <a:ext cx="339834" cy="246221"/>
          </a:xfrm>
          <a:prstGeom prst="rect">
            <a:avLst/>
          </a:prstGeom>
          <a:noFill/>
        </p:spPr>
        <p:txBody>
          <a:bodyPr wrap="square" rtlCol="0">
            <a:spAutoFit/>
          </a:bodyPr>
          <a:lstStyle/>
          <a:p>
            <a:r>
              <a:rPr lang="en-GB" sz="1000" dirty="0">
                <a:solidFill>
                  <a:schemeClr val="bg1"/>
                </a:solidFill>
              </a:rPr>
              <a:t>x1</a:t>
            </a:r>
          </a:p>
        </p:txBody>
      </p:sp>
      <p:sp>
        <p:nvSpPr>
          <p:cNvPr id="54" name="TextBox 53">
            <a:extLst>
              <a:ext uri="{FF2B5EF4-FFF2-40B4-BE49-F238E27FC236}">
                <a16:creationId xmlns:a16="http://schemas.microsoft.com/office/drawing/2014/main" id="{288AEC9F-3068-454D-A94F-B0C73DECF6D6}"/>
              </a:ext>
            </a:extLst>
          </p:cNvPr>
          <p:cNvSpPr txBox="1"/>
          <p:nvPr/>
        </p:nvSpPr>
        <p:spPr>
          <a:xfrm>
            <a:off x="5244178" y="3840653"/>
            <a:ext cx="316112" cy="246221"/>
          </a:xfrm>
          <a:prstGeom prst="rect">
            <a:avLst/>
          </a:prstGeom>
          <a:noFill/>
        </p:spPr>
        <p:txBody>
          <a:bodyPr wrap="none" rtlCol="0">
            <a:spAutoFit/>
          </a:bodyPr>
          <a:lstStyle/>
          <a:p>
            <a:r>
              <a:rPr lang="en-GB" sz="1000" dirty="0">
                <a:solidFill>
                  <a:schemeClr val="bg1"/>
                </a:solidFill>
              </a:rPr>
              <a:t>x1</a:t>
            </a:r>
          </a:p>
        </p:txBody>
      </p:sp>
      <p:sp>
        <p:nvSpPr>
          <p:cNvPr id="55" name="TextBox 54">
            <a:extLst>
              <a:ext uri="{FF2B5EF4-FFF2-40B4-BE49-F238E27FC236}">
                <a16:creationId xmlns:a16="http://schemas.microsoft.com/office/drawing/2014/main" id="{9447E2F4-8481-49DE-8DD0-05581B002666}"/>
              </a:ext>
            </a:extLst>
          </p:cNvPr>
          <p:cNvSpPr txBox="1"/>
          <p:nvPr/>
        </p:nvSpPr>
        <p:spPr>
          <a:xfrm>
            <a:off x="1907844" y="3840653"/>
            <a:ext cx="316112" cy="246221"/>
          </a:xfrm>
          <a:prstGeom prst="rect">
            <a:avLst/>
          </a:prstGeom>
          <a:noFill/>
        </p:spPr>
        <p:txBody>
          <a:bodyPr wrap="none" rtlCol="0">
            <a:spAutoFit/>
          </a:bodyPr>
          <a:lstStyle/>
          <a:p>
            <a:r>
              <a:rPr lang="en-GB" sz="1000" dirty="0">
                <a:solidFill>
                  <a:schemeClr val="bg1"/>
                </a:solidFill>
              </a:rPr>
              <a:t>x1</a:t>
            </a:r>
          </a:p>
        </p:txBody>
      </p:sp>
      <p:sp>
        <p:nvSpPr>
          <p:cNvPr id="56" name="TextBox 55">
            <a:extLst>
              <a:ext uri="{FF2B5EF4-FFF2-40B4-BE49-F238E27FC236}">
                <a16:creationId xmlns:a16="http://schemas.microsoft.com/office/drawing/2014/main" id="{6A94B840-7D9D-487B-860E-633085FC7475}"/>
              </a:ext>
            </a:extLst>
          </p:cNvPr>
          <p:cNvSpPr txBox="1"/>
          <p:nvPr/>
        </p:nvSpPr>
        <p:spPr>
          <a:xfrm>
            <a:off x="4481401" y="3284623"/>
            <a:ext cx="316112" cy="246221"/>
          </a:xfrm>
          <a:prstGeom prst="rect">
            <a:avLst/>
          </a:prstGeom>
          <a:noFill/>
        </p:spPr>
        <p:txBody>
          <a:bodyPr wrap="none" rtlCol="0">
            <a:spAutoFit/>
          </a:bodyPr>
          <a:lstStyle/>
          <a:p>
            <a:r>
              <a:rPr lang="en-GB" sz="1000" dirty="0">
                <a:solidFill>
                  <a:schemeClr val="bg1"/>
                </a:solidFill>
              </a:rPr>
              <a:t>1x</a:t>
            </a:r>
          </a:p>
        </p:txBody>
      </p:sp>
      <p:sp>
        <p:nvSpPr>
          <p:cNvPr id="57" name="TextBox 56">
            <a:extLst>
              <a:ext uri="{FF2B5EF4-FFF2-40B4-BE49-F238E27FC236}">
                <a16:creationId xmlns:a16="http://schemas.microsoft.com/office/drawing/2014/main" id="{4FEAD810-12AD-49C0-A746-D54CFE98FE7B}"/>
              </a:ext>
            </a:extLst>
          </p:cNvPr>
          <p:cNvSpPr txBox="1"/>
          <p:nvPr/>
        </p:nvSpPr>
        <p:spPr>
          <a:xfrm>
            <a:off x="2633896" y="3289967"/>
            <a:ext cx="316112" cy="246221"/>
          </a:xfrm>
          <a:prstGeom prst="rect">
            <a:avLst/>
          </a:prstGeom>
          <a:noFill/>
        </p:spPr>
        <p:txBody>
          <a:bodyPr wrap="none" rtlCol="0">
            <a:spAutoFit/>
          </a:bodyPr>
          <a:lstStyle/>
          <a:p>
            <a:r>
              <a:rPr lang="en-GB" sz="1000" dirty="0">
                <a:solidFill>
                  <a:schemeClr val="bg1"/>
                </a:solidFill>
              </a:rPr>
              <a:t>1x</a:t>
            </a:r>
          </a:p>
        </p:txBody>
      </p:sp>
      <p:sp>
        <p:nvSpPr>
          <p:cNvPr id="58" name="TextBox 57">
            <a:extLst>
              <a:ext uri="{FF2B5EF4-FFF2-40B4-BE49-F238E27FC236}">
                <a16:creationId xmlns:a16="http://schemas.microsoft.com/office/drawing/2014/main" id="{524D8034-0701-4BBD-A700-F717FA604632}"/>
              </a:ext>
            </a:extLst>
          </p:cNvPr>
          <p:cNvSpPr txBox="1"/>
          <p:nvPr/>
        </p:nvSpPr>
        <p:spPr>
          <a:xfrm>
            <a:off x="4481401" y="4443717"/>
            <a:ext cx="316112" cy="246221"/>
          </a:xfrm>
          <a:prstGeom prst="rect">
            <a:avLst/>
          </a:prstGeom>
          <a:noFill/>
        </p:spPr>
        <p:txBody>
          <a:bodyPr wrap="none" rtlCol="0">
            <a:spAutoFit/>
          </a:bodyPr>
          <a:lstStyle/>
          <a:p>
            <a:r>
              <a:rPr lang="en-GB" sz="1000" dirty="0">
                <a:solidFill>
                  <a:schemeClr val="bg1"/>
                </a:solidFill>
              </a:rPr>
              <a:t>1x</a:t>
            </a:r>
          </a:p>
        </p:txBody>
      </p:sp>
      <p:sp>
        <p:nvSpPr>
          <p:cNvPr id="59" name="TextBox 58">
            <a:extLst>
              <a:ext uri="{FF2B5EF4-FFF2-40B4-BE49-F238E27FC236}">
                <a16:creationId xmlns:a16="http://schemas.microsoft.com/office/drawing/2014/main" id="{55CC1FA3-3842-4EF9-AA1F-C90EC3B61052}"/>
              </a:ext>
            </a:extLst>
          </p:cNvPr>
          <p:cNvSpPr txBox="1"/>
          <p:nvPr/>
        </p:nvSpPr>
        <p:spPr>
          <a:xfrm>
            <a:off x="2638120" y="4448813"/>
            <a:ext cx="316112" cy="246221"/>
          </a:xfrm>
          <a:prstGeom prst="rect">
            <a:avLst/>
          </a:prstGeom>
          <a:noFill/>
        </p:spPr>
        <p:txBody>
          <a:bodyPr wrap="none" rtlCol="0">
            <a:spAutoFit/>
          </a:bodyPr>
          <a:lstStyle/>
          <a:p>
            <a:r>
              <a:rPr lang="en-GB" sz="1000" dirty="0">
                <a:solidFill>
                  <a:schemeClr val="bg1"/>
                </a:solidFill>
              </a:rPr>
              <a:t>1x</a:t>
            </a:r>
          </a:p>
        </p:txBody>
      </p:sp>
      <p:sp>
        <p:nvSpPr>
          <p:cNvPr id="65" name="Arrow: Circular 64">
            <a:extLst>
              <a:ext uri="{FF2B5EF4-FFF2-40B4-BE49-F238E27FC236}">
                <a16:creationId xmlns:a16="http://schemas.microsoft.com/office/drawing/2014/main" id="{9F5F4705-CFAF-4A69-85F8-6CE15B75ADFC}"/>
              </a:ext>
            </a:extLst>
          </p:cNvPr>
          <p:cNvSpPr/>
          <p:nvPr/>
        </p:nvSpPr>
        <p:spPr>
          <a:xfrm>
            <a:off x="2184431" y="3143599"/>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6" name="Arrow: Circular 65">
            <a:extLst>
              <a:ext uri="{FF2B5EF4-FFF2-40B4-BE49-F238E27FC236}">
                <a16:creationId xmlns:a16="http://schemas.microsoft.com/office/drawing/2014/main" id="{F61E67A4-298E-4D3C-B0D5-67BF428DFD29}"/>
              </a:ext>
            </a:extLst>
          </p:cNvPr>
          <p:cNvSpPr/>
          <p:nvPr/>
        </p:nvSpPr>
        <p:spPr>
          <a:xfrm>
            <a:off x="3091875" y="3147228"/>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ircular 66">
            <a:extLst>
              <a:ext uri="{FF2B5EF4-FFF2-40B4-BE49-F238E27FC236}">
                <a16:creationId xmlns:a16="http://schemas.microsoft.com/office/drawing/2014/main" id="{8C8D4ACA-CD98-476A-9C79-DD6854A9D822}"/>
              </a:ext>
            </a:extLst>
          </p:cNvPr>
          <p:cNvSpPr/>
          <p:nvPr/>
        </p:nvSpPr>
        <p:spPr>
          <a:xfrm>
            <a:off x="4010384" y="3151240"/>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Arrow: Circular 67">
            <a:extLst>
              <a:ext uri="{FF2B5EF4-FFF2-40B4-BE49-F238E27FC236}">
                <a16:creationId xmlns:a16="http://schemas.microsoft.com/office/drawing/2014/main" id="{7BF8B61B-8518-41DF-8B53-C166CDE9C9CD}"/>
              </a:ext>
            </a:extLst>
          </p:cNvPr>
          <p:cNvSpPr/>
          <p:nvPr/>
        </p:nvSpPr>
        <p:spPr>
          <a:xfrm>
            <a:off x="4948102" y="3161184"/>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9" name="Arrow: Circular 68">
            <a:extLst>
              <a:ext uri="{FF2B5EF4-FFF2-40B4-BE49-F238E27FC236}">
                <a16:creationId xmlns:a16="http://schemas.microsoft.com/office/drawing/2014/main" id="{7527BBD4-F245-483C-AAA3-7832E6A7BFD2}"/>
              </a:ext>
            </a:extLst>
          </p:cNvPr>
          <p:cNvSpPr/>
          <p:nvPr/>
        </p:nvSpPr>
        <p:spPr>
          <a:xfrm rot="10574219">
            <a:off x="4948102" y="4367655"/>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0" name="Arrow: Circular 69">
            <a:extLst>
              <a:ext uri="{FF2B5EF4-FFF2-40B4-BE49-F238E27FC236}">
                <a16:creationId xmlns:a16="http://schemas.microsoft.com/office/drawing/2014/main" id="{E820999B-B241-4DC8-8A66-114731186622}"/>
              </a:ext>
            </a:extLst>
          </p:cNvPr>
          <p:cNvSpPr/>
          <p:nvPr/>
        </p:nvSpPr>
        <p:spPr>
          <a:xfrm rot="10574219">
            <a:off x="4010384" y="4367656"/>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1" name="Arrow: Circular 70">
            <a:extLst>
              <a:ext uri="{FF2B5EF4-FFF2-40B4-BE49-F238E27FC236}">
                <a16:creationId xmlns:a16="http://schemas.microsoft.com/office/drawing/2014/main" id="{87456646-E5EF-47EC-A125-72ACA1CE85D1}"/>
              </a:ext>
            </a:extLst>
          </p:cNvPr>
          <p:cNvSpPr/>
          <p:nvPr/>
        </p:nvSpPr>
        <p:spPr>
          <a:xfrm rot="10574219">
            <a:off x="3091446" y="4364688"/>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2" name="Arrow: Circular 71">
            <a:extLst>
              <a:ext uri="{FF2B5EF4-FFF2-40B4-BE49-F238E27FC236}">
                <a16:creationId xmlns:a16="http://schemas.microsoft.com/office/drawing/2014/main" id="{CDD9D677-8D42-4F0B-BDDC-DCF5EFB52E70}"/>
              </a:ext>
            </a:extLst>
          </p:cNvPr>
          <p:cNvSpPr/>
          <p:nvPr/>
        </p:nvSpPr>
        <p:spPr>
          <a:xfrm rot="10574219">
            <a:off x="2199118" y="4371256"/>
            <a:ext cx="339834" cy="404280"/>
          </a:xfrm>
          <a:prstGeom prst="circular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3" name="TextBox 72">
            <a:extLst>
              <a:ext uri="{FF2B5EF4-FFF2-40B4-BE49-F238E27FC236}">
                <a16:creationId xmlns:a16="http://schemas.microsoft.com/office/drawing/2014/main" id="{FE037643-1A87-4D28-B02B-DB06D32C957B}"/>
              </a:ext>
            </a:extLst>
          </p:cNvPr>
          <p:cNvSpPr txBox="1"/>
          <p:nvPr/>
        </p:nvSpPr>
        <p:spPr>
          <a:xfrm>
            <a:off x="2184431" y="2900948"/>
            <a:ext cx="324128" cy="246221"/>
          </a:xfrm>
          <a:prstGeom prst="rect">
            <a:avLst/>
          </a:prstGeom>
          <a:noFill/>
        </p:spPr>
        <p:txBody>
          <a:bodyPr wrap="none" rtlCol="0">
            <a:spAutoFit/>
          </a:bodyPr>
          <a:lstStyle/>
          <a:p>
            <a:r>
              <a:rPr lang="en-GB" sz="1000" dirty="0">
                <a:solidFill>
                  <a:schemeClr val="bg1"/>
                </a:solidFill>
              </a:rPr>
              <a:t>0X</a:t>
            </a:r>
          </a:p>
        </p:txBody>
      </p:sp>
      <p:sp>
        <p:nvSpPr>
          <p:cNvPr id="75" name="TextBox 74">
            <a:extLst>
              <a:ext uri="{FF2B5EF4-FFF2-40B4-BE49-F238E27FC236}">
                <a16:creationId xmlns:a16="http://schemas.microsoft.com/office/drawing/2014/main" id="{2B5FDF3B-3D40-40A0-9333-34CE2A1533FF}"/>
              </a:ext>
            </a:extLst>
          </p:cNvPr>
          <p:cNvSpPr txBox="1"/>
          <p:nvPr/>
        </p:nvSpPr>
        <p:spPr>
          <a:xfrm>
            <a:off x="4029095" y="2905019"/>
            <a:ext cx="324128" cy="246221"/>
          </a:xfrm>
          <a:prstGeom prst="rect">
            <a:avLst/>
          </a:prstGeom>
          <a:noFill/>
        </p:spPr>
        <p:txBody>
          <a:bodyPr wrap="none" rtlCol="0">
            <a:spAutoFit/>
          </a:bodyPr>
          <a:lstStyle/>
          <a:p>
            <a:r>
              <a:rPr lang="en-GB" sz="1000" dirty="0">
                <a:solidFill>
                  <a:schemeClr val="bg1"/>
                </a:solidFill>
              </a:rPr>
              <a:t>0X</a:t>
            </a:r>
          </a:p>
        </p:txBody>
      </p:sp>
      <p:sp>
        <p:nvSpPr>
          <p:cNvPr id="76" name="TextBox 75">
            <a:extLst>
              <a:ext uri="{FF2B5EF4-FFF2-40B4-BE49-F238E27FC236}">
                <a16:creationId xmlns:a16="http://schemas.microsoft.com/office/drawing/2014/main" id="{683FC433-CB73-4D3E-83CE-CFF58BB6318C}"/>
              </a:ext>
            </a:extLst>
          </p:cNvPr>
          <p:cNvSpPr txBox="1"/>
          <p:nvPr/>
        </p:nvSpPr>
        <p:spPr>
          <a:xfrm>
            <a:off x="4976709" y="4819430"/>
            <a:ext cx="324128" cy="246221"/>
          </a:xfrm>
          <a:prstGeom prst="rect">
            <a:avLst/>
          </a:prstGeom>
          <a:noFill/>
        </p:spPr>
        <p:txBody>
          <a:bodyPr wrap="none" rtlCol="0">
            <a:spAutoFit/>
          </a:bodyPr>
          <a:lstStyle/>
          <a:p>
            <a:r>
              <a:rPr lang="en-GB" sz="1000" dirty="0">
                <a:solidFill>
                  <a:schemeClr val="bg1"/>
                </a:solidFill>
              </a:rPr>
              <a:t>0X</a:t>
            </a:r>
          </a:p>
        </p:txBody>
      </p:sp>
      <p:sp>
        <p:nvSpPr>
          <p:cNvPr id="77" name="TextBox 76">
            <a:extLst>
              <a:ext uri="{FF2B5EF4-FFF2-40B4-BE49-F238E27FC236}">
                <a16:creationId xmlns:a16="http://schemas.microsoft.com/office/drawing/2014/main" id="{E5A70A13-0886-495E-9070-209A92BD85E4}"/>
              </a:ext>
            </a:extLst>
          </p:cNvPr>
          <p:cNvSpPr txBox="1"/>
          <p:nvPr/>
        </p:nvSpPr>
        <p:spPr>
          <a:xfrm>
            <a:off x="3117850" y="4839728"/>
            <a:ext cx="324128" cy="246221"/>
          </a:xfrm>
          <a:prstGeom prst="rect">
            <a:avLst/>
          </a:prstGeom>
          <a:noFill/>
        </p:spPr>
        <p:txBody>
          <a:bodyPr wrap="none" rtlCol="0">
            <a:spAutoFit/>
          </a:bodyPr>
          <a:lstStyle/>
          <a:p>
            <a:r>
              <a:rPr lang="en-GB" sz="1000" dirty="0">
                <a:solidFill>
                  <a:schemeClr val="bg1"/>
                </a:solidFill>
              </a:rPr>
              <a:t>0X</a:t>
            </a:r>
          </a:p>
        </p:txBody>
      </p:sp>
      <p:sp>
        <p:nvSpPr>
          <p:cNvPr id="78" name="TextBox 77">
            <a:extLst>
              <a:ext uri="{FF2B5EF4-FFF2-40B4-BE49-F238E27FC236}">
                <a16:creationId xmlns:a16="http://schemas.microsoft.com/office/drawing/2014/main" id="{A26B863A-6CC2-4BC5-97F5-493820D0DA73}"/>
              </a:ext>
            </a:extLst>
          </p:cNvPr>
          <p:cNvSpPr txBox="1"/>
          <p:nvPr/>
        </p:nvSpPr>
        <p:spPr>
          <a:xfrm>
            <a:off x="3101901" y="2893977"/>
            <a:ext cx="324128" cy="246221"/>
          </a:xfrm>
          <a:prstGeom prst="rect">
            <a:avLst/>
          </a:prstGeom>
          <a:noFill/>
        </p:spPr>
        <p:txBody>
          <a:bodyPr wrap="none" rtlCol="0">
            <a:spAutoFit/>
          </a:bodyPr>
          <a:lstStyle/>
          <a:p>
            <a:r>
              <a:rPr lang="en-GB" sz="1000" dirty="0">
                <a:solidFill>
                  <a:schemeClr val="bg1"/>
                </a:solidFill>
              </a:rPr>
              <a:t>X0</a:t>
            </a:r>
          </a:p>
        </p:txBody>
      </p:sp>
      <p:sp>
        <p:nvSpPr>
          <p:cNvPr id="79" name="TextBox 78">
            <a:extLst>
              <a:ext uri="{FF2B5EF4-FFF2-40B4-BE49-F238E27FC236}">
                <a16:creationId xmlns:a16="http://schemas.microsoft.com/office/drawing/2014/main" id="{F0E7656D-0729-4A81-ACD0-3F8AF949B256}"/>
              </a:ext>
            </a:extLst>
          </p:cNvPr>
          <p:cNvSpPr txBox="1"/>
          <p:nvPr/>
        </p:nvSpPr>
        <p:spPr>
          <a:xfrm>
            <a:off x="4963808" y="2900947"/>
            <a:ext cx="324128" cy="246221"/>
          </a:xfrm>
          <a:prstGeom prst="rect">
            <a:avLst/>
          </a:prstGeom>
          <a:noFill/>
        </p:spPr>
        <p:txBody>
          <a:bodyPr wrap="none" rtlCol="0">
            <a:spAutoFit/>
          </a:bodyPr>
          <a:lstStyle/>
          <a:p>
            <a:r>
              <a:rPr lang="en-GB" sz="1000" dirty="0">
                <a:solidFill>
                  <a:schemeClr val="bg1"/>
                </a:solidFill>
              </a:rPr>
              <a:t>X0</a:t>
            </a:r>
          </a:p>
        </p:txBody>
      </p:sp>
      <p:sp>
        <p:nvSpPr>
          <p:cNvPr id="80" name="TextBox 79">
            <a:extLst>
              <a:ext uri="{FF2B5EF4-FFF2-40B4-BE49-F238E27FC236}">
                <a16:creationId xmlns:a16="http://schemas.microsoft.com/office/drawing/2014/main" id="{93AA68BD-750B-4921-BC92-A14D559DF387}"/>
              </a:ext>
            </a:extLst>
          </p:cNvPr>
          <p:cNvSpPr txBox="1"/>
          <p:nvPr/>
        </p:nvSpPr>
        <p:spPr>
          <a:xfrm>
            <a:off x="4024778" y="4839729"/>
            <a:ext cx="324128" cy="246221"/>
          </a:xfrm>
          <a:prstGeom prst="rect">
            <a:avLst/>
          </a:prstGeom>
          <a:noFill/>
        </p:spPr>
        <p:txBody>
          <a:bodyPr wrap="none" rtlCol="0">
            <a:spAutoFit/>
          </a:bodyPr>
          <a:lstStyle/>
          <a:p>
            <a:r>
              <a:rPr lang="en-GB" sz="1000" dirty="0">
                <a:solidFill>
                  <a:schemeClr val="bg1"/>
                </a:solidFill>
              </a:rPr>
              <a:t>X0</a:t>
            </a:r>
          </a:p>
        </p:txBody>
      </p:sp>
      <p:sp>
        <p:nvSpPr>
          <p:cNvPr id="81" name="TextBox 80">
            <a:extLst>
              <a:ext uri="{FF2B5EF4-FFF2-40B4-BE49-F238E27FC236}">
                <a16:creationId xmlns:a16="http://schemas.microsoft.com/office/drawing/2014/main" id="{6F3F3848-FB6C-4D91-BC3F-FB37CBD03963}"/>
              </a:ext>
            </a:extLst>
          </p:cNvPr>
          <p:cNvSpPr txBox="1"/>
          <p:nvPr/>
        </p:nvSpPr>
        <p:spPr>
          <a:xfrm>
            <a:off x="2217566" y="4837525"/>
            <a:ext cx="324128" cy="246221"/>
          </a:xfrm>
          <a:prstGeom prst="rect">
            <a:avLst/>
          </a:prstGeom>
          <a:noFill/>
        </p:spPr>
        <p:txBody>
          <a:bodyPr wrap="none" rtlCol="0">
            <a:spAutoFit/>
          </a:bodyPr>
          <a:lstStyle/>
          <a:p>
            <a:r>
              <a:rPr lang="en-GB" sz="1000" dirty="0">
                <a:solidFill>
                  <a:schemeClr val="bg1"/>
                </a:solidFill>
              </a:rPr>
              <a:t>X0</a:t>
            </a:r>
          </a:p>
        </p:txBody>
      </p:sp>
    </p:spTree>
    <p:extLst>
      <p:ext uri="{BB962C8B-B14F-4D97-AF65-F5344CB8AC3E}">
        <p14:creationId xmlns:p14="http://schemas.microsoft.com/office/powerpoint/2010/main" val="723126845"/>
      </p:ext>
    </p:extLst>
  </p:cSld>
  <p:clrMapOvr>
    <a:masterClrMapping/>
  </p:clrMapOvr>
</p:sld>
</file>

<file path=ppt/theme/theme1.xml><?xml version="1.0" encoding="utf-8"?>
<a:theme xmlns:a="http://schemas.openxmlformats.org/drawingml/2006/main" name="Office tema">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oud Computing PowerPoint Template" id="{34CA3849-2267-4646-B1F4-2EDAAA0A0AA9}" vid="{46DC6445-B07A-48AB-9491-9A39E9179F28}"/>
    </a:ext>
  </a:extLst>
</a:theme>
</file>

<file path=docProps/app.xml><?xml version="1.0" encoding="utf-8"?>
<Properties xmlns="http://schemas.openxmlformats.org/officeDocument/2006/extended-properties" xmlns:vt="http://schemas.openxmlformats.org/officeDocument/2006/docPropsVTypes">
  <Template>Traffic-Lights-PowerPoint-Template</Template>
  <TotalTime>85</TotalTime>
  <Words>943</Words>
  <Application>Microsoft Office PowerPoint</Application>
  <PresentationFormat>On-screen Show (4:3)</PresentationFormat>
  <Paragraphs>351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Trebuchet MS</vt:lpstr>
      <vt:lpstr>Office tema</vt:lpstr>
      <vt:lpstr>Traffic Light Circuit</vt:lpstr>
      <vt:lpstr>Group members:</vt:lpstr>
      <vt:lpstr>Content:</vt:lpstr>
      <vt:lpstr>Introduction:</vt:lpstr>
      <vt:lpstr>Integrated circuits:</vt:lpstr>
      <vt:lpstr>How the integrated circuits work: </vt:lpstr>
      <vt:lpstr>How the integrated circuits work: </vt:lpstr>
      <vt:lpstr>How the integrated circuits work: </vt:lpstr>
      <vt:lpstr>How the integrated circuits work: </vt:lpstr>
      <vt:lpstr>How the integrated circuits work: </vt:lpstr>
      <vt:lpstr>How the integrated circuits work: </vt:lpstr>
      <vt:lpstr>How the integrated circuits work: </vt:lpstr>
      <vt:lpstr>How the integrated circuits work: </vt:lpstr>
      <vt:lpstr>How the integrated circuits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Circuit</dc:title>
  <dc:creator>Faisal Balamash</dc:creator>
  <cp:lastModifiedBy>Faisal Balamash</cp:lastModifiedBy>
  <cp:revision>4</cp:revision>
  <dcterms:created xsi:type="dcterms:W3CDTF">2021-12-07T08:39:14Z</dcterms:created>
  <dcterms:modified xsi:type="dcterms:W3CDTF">2021-12-07T10:24:27Z</dcterms:modified>
</cp:coreProperties>
</file>