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8288000" cy="10287000"/>
  <p:notesSz cx="6858000" cy="9144000"/>
  <p:embeddedFontLst>
    <p:embeddedFont>
      <p:font typeface="League Spartan" charset="1" panose="00000800000000000000"/>
      <p:regular r:id="rId13"/>
    </p:embeddedFont>
    <p:embeddedFont>
      <p:font typeface="Arimo" charset="1" panose="020B0604020202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1.png" Type="http://schemas.openxmlformats.org/officeDocument/2006/relationships/image"/><Relationship Id="rId4" Target="../media/image2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56792" y="4861242"/>
            <a:ext cx="13574416" cy="1574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049"/>
              </a:lnSpc>
            </a:pPr>
            <a:r>
              <a:rPr lang="en-US" sz="11367" spc="113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PHP OOP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12467517" y="6745731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28070" y="8040594"/>
            <a:ext cx="8231859" cy="6187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72"/>
              </a:lnSpc>
            </a:pPr>
            <a:r>
              <a:rPr lang="en-US" sz="3818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Faisal Alsubaie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21624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60815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WHAT I DID ?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56967" y="4358913"/>
            <a:ext cx="13774065" cy="30893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developed a PHP-based login system using Object-Oriented Programming (OOP).</a:t>
            </a:r>
          </a:p>
          <a:p>
            <a:pPr algn="ctr">
              <a:lnSpc>
                <a:spcPts val="4040"/>
              </a:lnSpc>
            </a:pPr>
            <a:r>
              <a:rPr lang="en-US" sz="3812" spc="381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The system supports different user roles (Manager, Developer, Intern), each with a specific view and access level.</a:t>
            </a:r>
          </a:p>
          <a:p>
            <a:pPr algn="ctr">
              <a:lnSpc>
                <a:spcPts val="4040"/>
              </a:lnSpc>
            </a:pP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61658" y="-1359176"/>
            <a:ext cx="9754014" cy="13005352"/>
          </a:xfrm>
          <a:custGeom>
            <a:avLst/>
            <a:gdLst/>
            <a:ahLst/>
            <a:cxnLst/>
            <a:rect r="r" b="b" t="t" l="l"/>
            <a:pathLst>
              <a:path h="13005352" w="9754014">
                <a:moveTo>
                  <a:pt x="0" y="0"/>
                </a:moveTo>
                <a:lnTo>
                  <a:pt x="9754015" y="0"/>
                </a:lnTo>
                <a:lnTo>
                  <a:pt x="9754015" y="13005352"/>
                </a:lnTo>
                <a:lnTo>
                  <a:pt x="0" y="1300535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39000"/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49770" y="1028700"/>
            <a:ext cx="8709530" cy="2438839"/>
            <a:chOff x="0" y="0"/>
            <a:chExt cx="2644579" cy="74053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352088" y="2004654"/>
            <a:ext cx="7501937" cy="62638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34"/>
              </a:lnSpc>
            </a:pPr>
            <a:r>
              <a:rPr lang="en-US" sz="6636" spc="66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IT WAS DESIGNED TO SIMULATE A REAL-WORLD EMPLOYEE PORTAL WHERE: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8549770" y="4112980"/>
            <a:ext cx="8709530" cy="2438839"/>
            <a:chOff x="0" y="0"/>
            <a:chExt cx="2644579" cy="740534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8549770" y="7197260"/>
            <a:ext cx="8709530" cy="2438839"/>
            <a:chOff x="0" y="0"/>
            <a:chExt cx="2644579" cy="740534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2644579" cy="740534"/>
            </a:xfrm>
            <a:custGeom>
              <a:avLst/>
              <a:gdLst/>
              <a:ahLst/>
              <a:cxnLst/>
              <a:rect r="r" b="b" t="t" l="l"/>
              <a:pathLst>
                <a:path h="740534" w="2644579">
                  <a:moveTo>
                    <a:pt x="0" y="0"/>
                  </a:moveTo>
                  <a:lnTo>
                    <a:pt x="2644579" y="0"/>
                  </a:lnTo>
                  <a:lnTo>
                    <a:pt x="2644579" y="740534"/>
                  </a:lnTo>
                  <a:lnTo>
                    <a:pt x="0" y="740534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0" y="-47625"/>
              <a:ext cx="2644579" cy="78815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8278025" y="516170"/>
            <a:ext cx="1731950" cy="1731950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278025" y="3600450"/>
            <a:ext cx="1731950" cy="1731950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8278025" y="6684730"/>
            <a:ext cx="1731950" cy="1731950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94A8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10116303" y="1406064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anagers can view all employees</a:t>
            </a:r>
          </a:p>
          <a:p>
            <a:pPr algn="l">
              <a:lnSpc>
                <a:spcPts val="4255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0116303" y="4478566"/>
            <a:ext cx="6522677" cy="1065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335" indent="-328168" lvl="1">
              <a:lnSpc>
                <a:spcPts val="4255"/>
              </a:lnSpc>
              <a:spcBef>
                <a:spcPct val="0"/>
              </a:spcBef>
              <a:buFont typeface="Arial"/>
              <a:buChar char="•"/>
            </a:pP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303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evelopers can view interns without salaries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0438600" y="7430839"/>
            <a:ext cx="6522677" cy="15991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56468" indent="-328234" lvl="1">
              <a:lnSpc>
                <a:spcPts val="4256"/>
              </a:lnSpc>
              <a:spcBef>
                <a:spcPct val="0"/>
              </a:spcBef>
              <a:buFont typeface="Arial"/>
              <a:buChar char="•"/>
            </a:pP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</a:t>
            </a:r>
            <a:r>
              <a:rPr lang="en-US" sz="3040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nterns can only view their own data</a:t>
            </a:r>
          </a:p>
          <a:p>
            <a:pPr algn="l">
              <a:lnSpc>
                <a:spcPts val="4256"/>
              </a:lnSpc>
              <a:spcBef>
                <a:spcPct val="0"/>
              </a:spcBef>
            </a:pPr>
          </a:p>
        </p:txBody>
      </p:sp>
      <p:sp>
        <p:nvSpPr>
          <p:cNvPr name="TextBox 25" id="25"/>
          <p:cNvSpPr txBox="true"/>
          <p:nvPr/>
        </p:nvSpPr>
        <p:spPr>
          <a:xfrm rot="0">
            <a:off x="8278025" y="1145252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8304200" y="4217755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8278025" y="7332869"/>
            <a:ext cx="1679599" cy="7406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633"/>
              </a:lnSpc>
            </a:pPr>
            <a:r>
              <a:rPr lang="en-US" sz="5314" spc="531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03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2408296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r>
                <a:rPr lang="en-US" sz="1899">
                  <a:solidFill>
                    <a:srgbClr val="FFFFFF"/>
                  </a:solidFill>
                  <a:latin typeface="Arimo"/>
                  <a:ea typeface="Arimo"/>
                  <a:cs typeface="Arimo"/>
                  <a:sym typeface="Arimo"/>
                </a:rPr>
                <a:t>c</a:t>
              </a:r>
            </a:p>
          </p:txBody>
        </p:sp>
      </p:grpSp>
      <p:sp>
        <p:nvSpPr>
          <p:cNvPr name="TextBox 6" id="6"/>
          <p:cNvSpPr txBox="true"/>
          <p:nvPr/>
        </p:nvSpPr>
        <p:spPr>
          <a:xfrm rot="0">
            <a:off x="1036321" y="3307483"/>
            <a:ext cx="7276516" cy="44828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used core OOP pr</a:t>
            </a: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inciples like inheritance, encapsulation, and polymorphism.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Each user role is represented as a class that extends the base User class.</a:t>
            </a:r>
          </a:p>
          <a:p>
            <a:pPr algn="l" marL="504579" indent="-252289" lvl="1">
              <a:lnSpc>
                <a:spcPts val="4463"/>
              </a:lnSpc>
              <a:buFont typeface="Arial"/>
              <a:buChar char="•"/>
            </a:pPr>
            <a:r>
              <a:rPr lang="en-US" sz="2337" spc="233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 A UserFactory dynamically creates the appropriate object based on the user’s role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0214697" y="3666910"/>
            <a:ext cx="7495548" cy="280077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 logs in from the login page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The session stores their user object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Based on their role, the dashboard displays d</a:t>
            </a: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ifferent data</a:t>
            </a:r>
          </a:p>
          <a:p>
            <a:pPr algn="l" marL="421478" indent="-210739" lvl="1">
              <a:lnSpc>
                <a:spcPts val="3728"/>
              </a:lnSpc>
              <a:buFont typeface="Arial"/>
              <a:buChar char="•"/>
            </a:pPr>
            <a:r>
              <a:rPr lang="en-US" sz="1952" spc="195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sees full employee list, Developer sees intern list (without salary), Intern sees only their info</a:t>
            </a:r>
          </a:p>
        </p:txBody>
      </p:sp>
      <p:sp>
        <p:nvSpPr>
          <p:cNvPr name="Freeform 8" id="8"/>
          <p:cNvSpPr/>
          <p:nvPr/>
        </p:nvSpPr>
        <p:spPr>
          <a:xfrm flipH="false" flipV="false" rot="0">
            <a:off x="8944127" y="8912942"/>
            <a:ext cx="5018344" cy="2367109"/>
          </a:xfrm>
          <a:custGeom>
            <a:avLst/>
            <a:gdLst/>
            <a:ahLst/>
            <a:cxnLst/>
            <a:rect r="r" b="b" t="t" l="l"/>
            <a:pathLst>
              <a:path h="2367109" w="5018344">
                <a:moveTo>
                  <a:pt x="0" y="0"/>
                </a:moveTo>
                <a:lnTo>
                  <a:pt x="5018344" y="0"/>
                </a:lnTo>
                <a:lnTo>
                  <a:pt x="5018344" y="2367108"/>
                </a:lnTo>
                <a:lnTo>
                  <a:pt x="0" y="236710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82621" y="8134952"/>
            <a:ext cx="6667707" cy="3145099"/>
          </a:xfrm>
          <a:custGeom>
            <a:avLst/>
            <a:gdLst/>
            <a:ahLst/>
            <a:cxnLst/>
            <a:rect r="r" b="b" t="t" l="l"/>
            <a:pathLst>
              <a:path h="3145099" w="6667707">
                <a:moveTo>
                  <a:pt x="0" y="0"/>
                </a:moveTo>
                <a:lnTo>
                  <a:pt x="6667708" y="0"/>
                </a:lnTo>
                <a:lnTo>
                  <a:pt x="6667708" y="3145098"/>
                </a:lnTo>
                <a:lnTo>
                  <a:pt x="0" y="3145098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12264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HOW I DID IT ?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997322" y="582377"/>
            <a:ext cx="7086415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655"/>
              </a:lnSpc>
            </a:pPr>
            <a:r>
              <a:rPr lang="en-US" sz="8165" spc="816">
                <a:solidFill>
                  <a:srgbClr val="194A8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THE LOGIN FLOW: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1960886"/>
            <a:ext cx="14786917" cy="22311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CLASSES AND THE PURPOSE OF IT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028700" y="4906420"/>
            <a:ext cx="7753358" cy="1979708"/>
            <a:chOff x="0" y="0"/>
            <a:chExt cx="3259593" cy="83229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7278592"/>
            <a:ext cx="7753358" cy="2454261"/>
            <a:chOff x="0" y="0"/>
            <a:chExt cx="3259593" cy="103179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3259593" cy="1031797"/>
            </a:xfrm>
            <a:custGeom>
              <a:avLst/>
              <a:gdLst/>
              <a:ahLst/>
              <a:cxnLst/>
              <a:rect r="r" b="b" t="t" l="l"/>
              <a:pathLst>
                <a:path h="1031797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980872"/>
                  </a:lnTo>
                  <a:cubicBezTo>
                    <a:pt x="3259593" y="994379"/>
                    <a:pt x="3254228" y="1007331"/>
                    <a:pt x="3244678" y="1016882"/>
                  </a:cubicBezTo>
                  <a:cubicBezTo>
                    <a:pt x="3235128" y="1026432"/>
                    <a:pt x="3222175" y="1031797"/>
                    <a:pt x="3208668" y="1031797"/>
                  </a:cubicBezTo>
                  <a:lnTo>
                    <a:pt x="50925" y="1031797"/>
                  </a:lnTo>
                  <a:cubicBezTo>
                    <a:pt x="22800" y="1031797"/>
                    <a:pt x="0" y="1008997"/>
                    <a:pt x="0" y="980872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3259593" cy="107942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9144000" y="4939480"/>
            <a:ext cx="7753358" cy="1979708"/>
            <a:chOff x="0" y="0"/>
            <a:chExt cx="3259593" cy="83229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259593" cy="832290"/>
            </a:xfrm>
            <a:custGeom>
              <a:avLst/>
              <a:gdLst/>
              <a:ahLst/>
              <a:cxnLst/>
              <a:rect r="r" b="b" t="t" l="l"/>
              <a:pathLst>
                <a:path h="832290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781365"/>
                  </a:lnTo>
                  <a:cubicBezTo>
                    <a:pt x="3259593" y="794871"/>
                    <a:pt x="3254228" y="807824"/>
                    <a:pt x="3244678" y="817374"/>
                  </a:cubicBezTo>
                  <a:cubicBezTo>
                    <a:pt x="3235128" y="826925"/>
                    <a:pt x="3222175" y="832290"/>
                    <a:pt x="3208668" y="832290"/>
                  </a:cubicBezTo>
                  <a:lnTo>
                    <a:pt x="50925" y="832290"/>
                  </a:lnTo>
                  <a:cubicBezTo>
                    <a:pt x="37419" y="832290"/>
                    <a:pt x="24466" y="826925"/>
                    <a:pt x="14916" y="817374"/>
                  </a:cubicBezTo>
                  <a:cubicBezTo>
                    <a:pt x="5365" y="807824"/>
                    <a:pt x="0" y="794871"/>
                    <a:pt x="0" y="781365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259593" cy="87991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144000" y="7278592"/>
            <a:ext cx="7753358" cy="2604128"/>
            <a:chOff x="0" y="0"/>
            <a:chExt cx="3259593" cy="109480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3259593" cy="1094803"/>
            </a:xfrm>
            <a:custGeom>
              <a:avLst/>
              <a:gdLst/>
              <a:ahLst/>
              <a:cxnLst/>
              <a:rect r="r" b="b" t="t" l="l"/>
              <a:pathLst>
                <a:path h="1094803" w="3259593">
                  <a:moveTo>
                    <a:pt x="50925" y="0"/>
                  </a:moveTo>
                  <a:lnTo>
                    <a:pt x="3208668" y="0"/>
                  </a:lnTo>
                  <a:cubicBezTo>
                    <a:pt x="3236794" y="0"/>
                    <a:pt x="3259593" y="22800"/>
                    <a:pt x="3259593" y="50925"/>
                  </a:cubicBezTo>
                  <a:lnTo>
                    <a:pt x="3259593" y="1043878"/>
                  </a:lnTo>
                  <a:cubicBezTo>
                    <a:pt x="3259593" y="1072003"/>
                    <a:pt x="3236794" y="1094803"/>
                    <a:pt x="3208668" y="1094803"/>
                  </a:cubicBezTo>
                  <a:lnTo>
                    <a:pt x="50925" y="1094803"/>
                  </a:lnTo>
                  <a:cubicBezTo>
                    <a:pt x="37419" y="1094803"/>
                    <a:pt x="24466" y="1089438"/>
                    <a:pt x="14916" y="1079887"/>
                  </a:cubicBezTo>
                  <a:cubicBezTo>
                    <a:pt x="5365" y="1070337"/>
                    <a:pt x="0" y="1057384"/>
                    <a:pt x="0" y="1043878"/>
                  </a:cubicBezTo>
                  <a:lnTo>
                    <a:pt x="0" y="50925"/>
                  </a:lnTo>
                  <a:cubicBezTo>
                    <a:pt x="0" y="37419"/>
                    <a:pt x="5365" y="24466"/>
                    <a:pt x="14916" y="14916"/>
                  </a:cubicBezTo>
                  <a:cubicBezTo>
                    <a:pt x="24466" y="5365"/>
                    <a:pt x="37419" y="0"/>
                    <a:pt x="50925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6299E4"/>
              </a:solidFill>
              <a:prstDash val="solid"/>
              <a:round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3259593" cy="114242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545816" y="5095875"/>
            <a:ext cx="6719127" cy="15634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user:</a:t>
            </a:r>
          </a:p>
          <a:p>
            <a:pPr algn="l">
              <a:lnSpc>
                <a:spcPts val="2491"/>
              </a:lnSpc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Parent class for all users (Manager, Developer, Intern)</a:t>
            </a:r>
          </a:p>
          <a:p>
            <a:pPr algn="l">
              <a:lnSpc>
                <a:spcPts val="2491"/>
              </a:lnSpc>
            </a:pPr>
          </a:p>
          <a:p>
            <a:pPr algn="l" marL="384167" indent="-192083" lvl="1">
              <a:lnSpc>
                <a:spcPts val="2491"/>
              </a:lnSpc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Manager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manager role with access to all employee data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545816" y="7382610"/>
            <a:ext cx="6719127" cy="25001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A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utoloader: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Uses spl_autoload_register() to automatically include class files from the classes/ directory.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Data Source: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users_data.php → associative array that holds all mock user records used during login.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  <p:sp>
        <p:nvSpPr>
          <p:cNvPr name="TextBox 19" id="19"/>
          <p:cNvSpPr txBox="true"/>
          <p:nvPr/>
        </p:nvSpPr>
        <p:spPr>
          <a:xfrm rot="0">
            <a:off x="9542784" y="5010437"/>
            <a:ext cx="6719127" cy="18756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eveloper (Inherits from User):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Represents a developer role with access to intern data only.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UserFactory: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Factory class to create the appropriate user object based on their role.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9405011" y="7382610"/>
            <a:ext cx="7132448" cy="21879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491"/>
              </a:lnSpc>
              <a:spcBef>
                <a:spcPct val="0"/>
              </a:spcBef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UI</a:t>
            </a: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 Files: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index.php → login form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dashboard.php → shows user-specific dashboard based on role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logout.php → session destroy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includes/employee_table.php → shows full employees table</a:t>
            </a:r>
          </a:p>
          <a:p>
            <a:pPr algn="l" marL="384167" indent="-192083" lvl="1">
              <a:lnSpc>
                <a:spcPts val="2491"/>
              </a:lnSpc>
              <a:spcBef>
                <a:spcPct val="0"/>
              </a:spcBef>
              <a:buFont typeface="Arial"/>
              <a:buChar char="•"/>
            </a:pPr>
            <a:r>
              <a:rPr lang="en-US" sz="1779">
                <a:solidFill>
                  <a:srgbClr val="194A8D"/>
                </a:solidFill>
                <a:latin typeface="Arimo"/>
                <a:ea typeface="Arimo"/>
                <a:cs typeface="Arimo"/>
                <a:sym typeface="Arimo"/>
              </a:rPr>
              <a:t>includes/intern_table.php → shows interns (without salary)</a:t>
            </a:r>
          </a:p>
          <a:p>
            <a:pPr algn="l">
              <a:lnSpc>
                <a:spcPts val="2491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29746" y="712376"/>
            <a:ext cx="7978468" cy="69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49"/>
              </a:lnSpc>
            </a:pPr>
            <a:r>
              <a:rPr lang="en-US" sz="5046" spc="50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369507" y="1498596"/>
            <a:ext cx="17725003" cy="77597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This project allowed me to deeply understand how to apply Object-Oriented Programming (OOP) in a practical, real-world scenario using PHP.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 learned how to: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1- Design reusable and scalable class structures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2-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Use i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nheritance to simplify role-specific logic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3-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Implement role-ba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sed access control in a secure way</a:t>
            </a:r>
          </a:p>
          <a:p>
            <a:pPr algn="l">
              <a:lnSpc>
                <a:spcPts val="4746"/>
              </a:lnSpc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4- 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Apply the Factory Patt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ern to dynamically generate objects It also helped me understand the importance of: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Code organization and separation of concerns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Encapsulation and hiding sensitive data (like salaries)</a:t>
            </a:r>
          </a:p>
          <a:p>
            <a:pPr algn="l" marL="731924" indent="-365962" lvl="1">
              <a:lnSpc>
                <a:spcPts val="4746"/>
              </a:lnSpc>
              <a:buFont typeface="Arial"/>
              <a:buChar char="•"/>
            </a:pP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Building user-specific expe</a:t>
            </a:r>
            <a:r>
              <a:rPr lang="en-US" sz="3390">
                <a:solidFill>
                  <a:srgbClr val="FFFFFF"/>
                </a:solidFill>
                <a:latin typeface="Arimo"/>
                <a:ea typeface="Arimo"/>
                <a:cs typeface="Arimo"/>
                <a:sym typeface="Arimo"/>
              </a:rPr>
              <a:t>riences based on access level</a:t>
            </a:r>
          </a:p>
          <a:p>
            <a:pPr algn="l">
              <a:lnSpc>
                <a:spcPts val="4746"/>
              </a:lnSpc>
            </a:pPr>
          </a:p>
          <a:p>
            <a:pPr algn="l">
              <a:lnSpc>
                <a:spcPts val="4746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874B0">
                <a:alpha val="100000"/>
              </a:srgbClr>
            </a:gs>
            <a:gs pos="100000">
              <a:srgbClr val="053371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6635353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0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270706" y="6637609"/>
            <a:ext cx="8572348" cy="4043501"/>
          </a:xfrm>
          <a:custGeom>
            <a:avLst/>
            <a:gdLst/>
            <a:ahLst/>
            <a:cxnLst/>
            <a:rect r="r" b="b" t="t" l="l"/>
            <a:pathLst>
              <a:path h="4043501" w="8572348">
                <a:moveTo>
                  <a:pt x="0" y="0"/>
                </a:moveTo>
                <a:lnTo>
                  <a:pt x="8572348" y="0"/>
                </a:lnTo>
                <a:lnTo>
                  <a:pt x="8572348" y="4043501"/>
                </a:lnTo>
                <a:lnTo>
                  <a:pt x="0" y="404350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8278001" y="1028700"/>
            <a:ext cx="1731997" cy="1499565"/>
          </a:xfrm>
          <a:custGeom>
            <a:avLst/>
            <a:gdLst/>
            <a:ahLst/>
            <a:cxnLst/>
            <a:rect r="r" b="b" t="t" l="l"/>
            <a:pathLst>
              <a:path h="1499565" w="1731997">
                <a:moveTo>
                  <a:pt x="0" y="0"/>
                </a:moveTo>
                <a:lnTo>
                  <a:pt x="1731998" y="0"/>
                </a:lnTo>
                <a:lnTo>
                  <a:pt x="1731998" y="1499565"/>
                </a:lnTo>
                <a:lnTo>
                  <a:pt x="0" y="149956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DAGsYeoa0us</dc:identifier>
  <dcterms:modified xsi:type="dcterms:W3CDTF">2011-08-01T06:04:30Z</dcterms:modified>
  <cp:revision>1</cp:revision>
  <dc:title>Blue and White Simple Business Plan Presentation</dc:title>
</cp:coreProperties>
</file>