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6"/>
  </p:notesMasterIdLst>
  <p:sldIdLst>
    <p:sldId id="256" r:id="rId2"/>
    <p:sldId id="260" r:id="rId3"/>
    <p:sldId id="259" r:id="rId4"/>
    <p:sldId id="257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263" r:id="rId15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7"/>
      <p:bold r:id="rId18"/>
      <p:italic r:id="rId19"/>
      <p:boldItalic r:id="rId20"/>
    </p:embeddedFont>
    <p:embeddedFont>
      <p:font typeface="Livvic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bold r:id="rId26"/>
      <p:italic r:id="rId27"/>
      <p:boldItalic r:id="rId28"/>
    </p:embeddedFont>
    <p:embeddedFont>
      <p:font typeface="Squada One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EBFE70-3C60-4642-A503-09035909BD91}">
  <a:tblStyle styleId="{F0EBFE70-3C60-4642-A503-09035909BD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a39e485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a39e485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55f6d730f1d2774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55f6d730f1d2774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a39e48574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a39e48574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80849" y="-92389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51655" y="39881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 flipH="1">
            <a:off x="502200" y="445025"/>
            <a:ext cx="81846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255350" y="1454625"/>
            <a:ext cx="6633300" cy="32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8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2722955" y="3329200"/>
            <a:ext cx="369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-"/>
              <a:defRPr sz="1000"/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ctrTitle"/>
          </p:nvPr>
        </p:nvSpPr>
        <p:spPr>
          <a:xfrm>
            <a:off x="1710150" y="1328125"/>
            <a:ext cx="5723700" cy="18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3400"/>
              </a:spcBef>
              <a:spcAft>
                <a:spcPts val="0"/>
              </a:spcAft>
              <a:buSzPts val="36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079774" y="-405667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988976" y="2112358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25110" y="-501568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213857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>
            <a:spLocks noGrp="1"/>
          </p:cNvSpPr>
          <p:nvPr>
            <p:ph type="ctrTitle"/>
          </p:nvPr>
        </p:nvSpPr>
        <p:spPr>
          <a:xfrm>
            <a:off x="2422500" y="2348625"/>
            <a:ext cx="42990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2" hasCustomPrompt="1"/>
          </p:nvPr>
        </p:nvSpPr>
        <p:spPr>
          <a:xfrm>
            <a:off x="2422500" y="129600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1"/>
          </p:nvPr>
        </p:nvSpPr>
        <p:spPr>
          <a:xfrm>
            <a:off x="2422500" y="289342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0" r:id="rId4"/>
    <p:sldLayoutId id="2147483661" r:id="rId5"/>
    <p:sldLayoutId id="2147483663" r:id="rId6"/>
    <p:sldLayoutId id="2147483696" r:id="rId7"/>
    <p:sldLayoutId id="2147483709" r:id="rId8"/>
    <p:sldLayoutId id="214748371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275897" y="2152257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 number 1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1676399" y="3592348"/>
            <a:ext cx="5195689" cy="419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Faisal, Amjad, Raghad , Sarah</a:t>
            </a:r>
            <a:endParaRPr dirty="0"/>
          </a:p>
        </p:txBody>
      </p:sp>
      <p:pic>
        <p:nvPicPr>
          <p:cNvPr id="3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D8A499EA-AF23-40E6-85A7-00C95E7F6B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5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01F8BFC6-0E31-5791-FE4D-9920C24C9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1C638-4B89-3256-3009-FAAF7D25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324175" y="647740"/>
            <a:ext cx="8184600" cy="67050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Cross validation &amp; comparison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384F0-9210-EC16-E265-CEDCD2910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9620" y="1559009"/>
            <a:ext cx="2739155" cy="3243900"/>
          </a:xfrm>
        </p:spPr>
        <p:txBody>
          <a:bodyPr/>
          <a:lstStyle/>
          <a:p>
            <a:pPr marL="114300" indent="0">
              <a:buNone/>
            </a:pP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Mean CV R² Score: 0.9574</a:t>
            </a:r>
          </a:p>
          <a:p>
            <a:pPr marL="114300" indent="0">
              <a:buNone/>
            </a:pPr>
            <a:endParaRPr lang="en-US" sz="180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quada One" panose="020B0604020202020204" charset="0"/>
            </a:endParaRPr>
          </a:p>
          <a:p>
            <a:pPr marL="114300" indent="0">
              <a:buNone/>
            </a:pP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Test R² Score: 0.9563</a:t>
            </a:r>
            <a:b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</a:br>
            <a:b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</a:br>
            <a:r>
              <a:rPr lang="en-US" sz="18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Train R² Score: 0.9706</a:t>
            </a:r>
            <a:endParaRPr lang="en-US" sz="1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quada One" panose="020B0604020202020204" charset="0"/>
            </a:endParaRPr>
          </a:p>
          <a:p>
            <a:pPr marL="114300" indent="0">
              <a:buNone/>
            </a:pPr>
            <a:endParaRPr lang="en-US" sz="1400" b="0" i="0" dirty="0">
              <a:solidFill>
                <a:schemeClr val="bg1"/>
              </a:solidFill>
              <a:effectLst/>
              <a:latin typeface="Squada One" panose="020B0604020202020204" charset="0"/>
            </a:endParaRPr>
          </a:p>
          <a:p>
            <a:pPr marL="114300" indent="0">
              <a:buNone/>
            </a:pPr>
            <a:endParaRPr lang="en-US" sz="1400" dirty="0">
              <a:solidFill>
                <a:schemeClr val="bg1"/>
              </a:solidFill>
              <a:latin typeface="Squada One" panose="020B0604020202020204" charset="0"/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F201BB2-ACBC-F236-9756-6056745B4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32" y="1712539"/>
            <a:ext cx="4087426" cy="29368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93F47A95-D141-D244-30F8-C79773ABD9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5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8F62388D-BEC3-F0A0-5E68-0E210764B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176C66B0-6AB0-D1BD-1AC0-19C2BB34E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670789" y="2493206"/>
            <a:ext cx="497796" cy="5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94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6C13-62B6-20DB-F35E-5FE4E07C6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695056" y="874951"/>
            <a:ext cx="3046653" cy="670500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Trying our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6A497-3C21-22BF-8F66-0A67F654C5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5056" y="1304923"/>
            <a:ext cx="2846663" cy="2963626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By downloading the real data file &amp; make sure that the columns are matching in both datasets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8534EB0-1F0D-7255-8D77-B41A5B37B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85" y="655608"/>
            <a:ext cx="5086481" cy="38322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5452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B1D3B-9343-6953-ADAA-19D5BA90BC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the predictions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BFFB94-BC34-CE9F-E63A-9E906C88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303" y="1471650"/>
            <a:ext cx="5018856" cy="31083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B87EAF28-D43A-5437-1162-B1441794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6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ABF37A2E-3871-D332-BC14-5381353D9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25D638ED-9041-CD46-729B-E1F1FD6E3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605778" y="1944566"/>
            <a:ext cx="497796" cy="5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99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6926-DD1F-8D11-94D8-0A1B1FF27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449985" y="445025"/>
            <a:ext cx="3394609" cy="67050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Scattered plot of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6ADE0-8D86-F5BF-8F02-BA03FE929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4818" y="1209759"/>
            <a:ext cx="2735108" cy="2593498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Actual values</a:t>
            </a:r>
          </a:p>
          <a:p>
            <a:pPr marL="114300" indent="0" algn="ctr">
              <a:buNone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 Vs </a:t>
            </a:r>
          </a:p>
          <a:p>
            <a:pPr marL="114300" indent="0" algn="ctr">
              <a:buNone/>
            </a:pP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Predicted Values</a:t>
            </a:r>
          </a:p>
        </p:txBody>
      </p:sp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C555E760-42AB-7A67-95ED-F9CDDB488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63" y="542165"/>
            <a:ext cx="5206657" cy="45282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BB842CB5-66B1-75C4-637E-713CDF3991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6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5139DFB5-5CD0-15E6-4BBD-4159F28D3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D8BC96C6-6CA3-24B8-2A43-9AD1F82D0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201087" y="934057"/>
            <a:ext cx="497796" cy="5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8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FFD354-76C6-32E5-43DA-AD939996951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1949450" y="1296000"/>
            <a:ext cx="4772050" cy="2464076"/>
          </a:xfrm>
        </p:spPr>
        <p:txBody>
          <a:bodyPr/>
          <a:lstStyle/>
          <a:p>
            <a:r>
              <a:rPr lang="en" sz="8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8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707E4211-9E8C-F9B6-DCFF-BF07485C8B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3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966D0A52-4A98-8A83-43BC-0D31FD249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98"/>
          <p:cNvSpPr txBox="1">
            <a:spLocks noGrp="1"/>
          </p:cNvSpPr>
          <p:nvPr>
            <p:ph type="subTitle" idx="1"/>
          </p:nvPr>
        </p:nvSpPr>
        <p:spPr>
          <a:xfrm>
            <a:off x="2391181" y="2341971"/>
            <a:ext cx="4604383" cy="983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build a program using machine learning model to predict store sales based on a given dataset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4" name="Google Shape;814;p98"/>
          <p:cNvSpPr txBox="1">
            <a:spLocks noGrp="1"/>
          </p:cNvSpPr>
          <p:nvPr>
            <p:ph type="ctrTitle"/>
          </p:nvPr>
        </p:nvSpPr>
        <p:spPr>
          <a:xfrm>
            <a:off x="1774886" y="1016581"/>
            <a:ext cx="5723700" cy="9214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mission</a:t>
            </a:r>
            <a:endParaRPr sz="4400" dirty="0"/>
          </a:p>
        </p:txBody>
      </p:sp>
      <p:pic>
        <p:nvPicPr>
          <p:cNvPr id="2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685F99C6-D045-86C5-19E2-CF6097358B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3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34F68154-EF7E-2B56-929F-A5565D8F6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7"/>
          <p:cNvSpPr txBox="1">
            <a:spLocks noGrp="1"/>
          </p:cNvSpPr>
          <p:nvPr>
            <p:ph type="ctrTitle"/>
          </p:nvPr>
        </p:nvSpPr>
        <p:spPr>
          <a:xfrm>
            <a:off x="630828" y="2041279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Discover the data</a:t>
            </a:r>
            <a:endParaRPr dirty="0"/>
          </a:p>
        </p:txBody>
      </p:sp>
      <p:sp>
        <p:nvSpPr>
          <p:cNvPr id="798" name="Google Shape;798;p97"/>
          <p:cNvSpPr txBox="1">
            <a:spLocks noGrp="1"/>
          </p:cNvSpPr>
          <p:nvPr>
            <p:ph type="ctrTitle" idx="2"/>
          </p:nvPr>
        </p:nvSpPr>
        <p:spPr>
          <a:xfrm>
            <a:off x="657228" y="3747306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</a:t>
            </a:r>
            <a:r>
              <a:rPr lang="en" dirty="0"/>
              <a:t>hoose a model</a:t>
            </a:r>
            <a:endParaRPr dirty="0"/>
          </a:p>
        </p:txBody>
      </p:sp>
      <p:sp>
        <p:nvSpPr>
          <p:cNvPr id="800" name="Google Shape;800;p97"/>
          <p:cNvSpPr txBox="1">
            <a:spLocks noGrp="1"/>
          </p:cNvSpPr>
          <p:nvPr>
            <p:ph type="ctrTitle" idx="4"/>
          </p:nvPr>
        </p:nvSpPr>
        <p:spPr>
          <a:xfrm>
            <a:off x="3233530" y="2001726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Prepare the data</a:t>
            </a:r>
            <a:endParaRPr dirty="0"/>
          </a:p>
        </p:txBody>
      </p:sp>
      <p:sp>
        <p:nvSpPr>
          <p:cNvPr id="802" name="Google Shape;802;p97"/>
          <p:cNvSpPr txBox="1">
            <a:spLocks noGrp="1"/>
          </p:cNvSpPr>
          <p:nvPr>
            <p:ph type="ctrTitle" idx="6"/>
          </p:nvPr>
        </p:nvSpPr>
        <p:spPr>
          <a:xfrm>
            <a:off x="3233530" y="374730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 the model</a:t>
            </a:r>
            <a:endParaRPr dirty="0"/>
          </a:p>
        </p:txBody>
      </p:sp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2389200" y="156427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teps of buld the model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5" name="Google Shape;805;p97"/>
          <p:cNvSpPr txBox="1">
            <a:spLocks noGrp="1"/>
          </p:cNvSpPr>
          <p:nvPr>
            <p:ph type="title" idx="9"/>
          </p:nvPr>
        </p:nvSpPr>
        <p:spPr>
          <a:xfrm>
            <a:off x="683628" y="1455295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806" name="Google Shape;806;p97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179830" y="1467554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808" name="Google Shape;808;p97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2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E91DDC55-728A-7A19-0B96-204835D9EE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3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84D5B68A-92B4-EFDD-9BDA-BFE7F3AEC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5"/>
          <p:cNvSpPr txBox="1">
            <a:spLocks noGrp="1"/>
          </p:cNvSpPr>
          <p:nvPr>
            <p:ph type="ctrTitle"/>
          </p:nvPr>
        </p:nvSpPr>
        <p:spPr>
          <a:xfrm flipH="1">
            <a:off x="477431" y="687685"/>
            <a:ext cx="7970654" cy="1133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 the necessary libraries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 Datasets</a:t>
            </a: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8" name="Picture 1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92878AD-7C63-9A0D-D4B9-4043EE151B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4927"/>
          <a:stretch/>
        </p:blipFill>
        <p:spPr>
          <a:xfrm>
            <a:off x="1062864" y="1944953"/>
            <a:ext cx="6583149" cy="28374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DF0CC311-8960-4FF5-F5DF-9F4AEBBAA2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3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89674D35-E9F3-68A2-6433-C0026D7A5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  <p:pic>
        <p:nvPicPr>
          <p:cNvPr id="4" name="Picture 22">
            <a:extLst>
              <a:ext uri="{FF2B5EF4-FFF2-40B4-BE49-F238E27FC236}">
                <a16:creationId xmlns:a16="http://schemas.microsoft.com/office/drawing/2014/main" id="{E49EBBC6-7DE9-A250-CDDF-EB181A16DC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 flipH="1">
            <a:off x="3036643" y="1895764"/>
            <a:ext cx="497796" cy="5514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8E38-4999-5883-C3CC-B392EFF7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25920" y="670838"/>
            <a:ext cx="8184600" cy="67050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Prepare</a:t>
            </a:r>
            <a:r>
              <a:rPr lang="en-US" dirty="0"/>
              <a:t>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D70E6-5EFD-A360-6359-FDCBAE958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2299" y="2045603"/>
            <a:ext cx="2301099" cy="1503016"/>
          </a:xfrm>
        </p:spPr>
        <p:txBody>
          <a:bodyPr/>
          <a:lstStyle/>
          <a:p>
            <a:pPr marL="114300" indent="0">
              <a:buNone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Remove the unnecessary columns</a:t>
            </a:r>
          </a:p>
          <a:p>
            <a:pPr marL="114300" indent="0">
              <a:buNone/>
            </a:pPr>
            <a:endParaRPr lang="en-US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quada One" panose="020B0604020202020204" charset="0"/>
            </a:endParaRPr>
          </a:p>
          <a:p>
            <a:pPr marL="114300" indent="0">
              <a:buNone/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Checking for any missing values</a:t>
            </a: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8342F6E-2361-5515-BB09-A29B8DE8F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831" r="30523"/>
          <a:stretch/>
        </p:blipFill>
        <p:spPr>
          <a:xfrm>
            <a:off x="457695" y="2221262"/>
            <a:ext cx="5309556" cy="12431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176933-6D70-2B8C-4765-8347CB2DE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03495" y="2717352"/>
            <a:ext cx="497796" cy="551404"/>
          </a:xfrm>
          <a:prstGeom prst="rect">
            <a:avLst/>
          </a:prstGeom>
        </p:spPr>
      </p:pic>
      <p:pic>
        <p:nvPicPr>
          <p:cNvPr id="4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61EB6314-C280-A77F-5C30-072CA2FE31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6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B5AC8E23-8925-2282-2185-4D983EE8FD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6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355A-7969-8445-2490-96DD9AD63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279647" y="521674"/>
            <a:ext cx="3228723" cy="744504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Correlation matrix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C707D-61D2-33F1-1CE4-2CDF7F221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8889" y="1494992"/>
            <a:ext cx="3273228" cy="2045216"/>
          </a:xfrm>
        </p:spPr>
        <p:txBody>
          <a:bodyPr/>
          <a:lstStyle/>
          <a:p>
            <a:pPr marL="114300" indent="0">
              <a:buNone/>
            </a:pPr>
            <a:r>
              <a:rPr lang="en-US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This help us to identify the relationships between variables and which feature are useful for modeling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77C3AEB-ED41-E7DE-E9BC-4DF0F3E33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71" y="871282"/>
            <a:ext cx="3907198" cy="3627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36F7D185-7ADD-85D8-16C8-E4B2A03731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6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C175E954-5A6A-C3C6-5C56-51E744323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0FEFA8E1-3F14-A2CD-8ED0-ED96989B8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364785" y="1058369"/>
            <a:ext cx="497796" cy="5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17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C6C9-7081-4CAC-51AD-6E4D97084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731271" y="1067541"/>
            <a:ext cx="2787706" cy="67050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5651C-5B22-CB81-0F7B-C09D783CF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3619" y="1201667"/>
            <a:ext cx="3398656" cy="3428075"/>
          </a:xfrm>
        </p:spPr>
        <p:txBody>
          <a:bodyPr/>
          <a:lstStyle/>
          <a:p>
            <a:pPr marL="114300" indent="0">
              <a:buNone/>
            </a:pPr>
            <a:r>
              <a:rPr lang="en-US" sz="1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By defining X and Y then split the data into 80% training and 20% testing </a:t>
            </a:r>
          </a:p>
          <a:p>
            <a:pPr marL="114300" indent="0">
              <a:buNone/>
            </a:pPr>
            <a:endParaRPr lang="en-US" sz="2000" dirty="0">
              <a:latin typeface="Squada One" panose="020B0604020202020204" charset="0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C2E75D7-5622-0FB5-9260-AED8CCC55B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9768"/>
          <a:stretch/>
        </p:blipFill>
        <p:spPr>
          <a:xfrm>
            <a:off x="269060" y="1245977"/>
            <a:ext cx="5324559" cy="30670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7A32C4C4-C964-EC61-5FFB-70481B96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6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FE647084-BB35-9860-8269-B81F65503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  <p:pic>
        <p:nvPicPr>
          <p:cNvPr id="7" name="Picture 22">
            <a:extLst>
              <a:ext uri="{FF2B5EF4-FFF2-40B4-BE49-F238E27FC236}">
                <a16:creationId xmlns:a16="http://schemas.microsoft.com/office/drawing/2014/main" id="{126BC761-0725-4B53-8631-F9259C2B1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482373" y="3740709"/>
            <a:ext cx="497796" cy="5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48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8482-6834-153B-041E-55838C553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854202" y="186080"/>
            <a:ext cx="6833230" cy="67050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Split the data</a:t>
            </a: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B923B8B-3409-199A-92F9-FB186DD1A0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71583" r="9531"/>
          <a:stretch/>
        </p:blipFill>
        <p:spPr>
          <a:xfrm>
            <a:off x="1431558" y="993973"/>
            <a:ext cx="5591103" cy="144038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4C56F3-94C0-DA73-04C2-634AA250E0C5}"/>
              </a:ext>
            </a:extLst>
          </p:cNvPr>
          <p:cNvSpPr txBox="1"/>
          <p:nvPr/>
        </p:nvSpPr>
        <p:spPr>
          <a:xfrm>
            <a:off x="1219672" y="2571749"/>
            <a:ext cx="680086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/>
            <a:r>
              <a:rPr lang="en-US" dirty="0">
                <a:latin typeface="Squada One" panose="020B0604020202020204" charset="0"/>
              </a:rPr>
              <a:t>Trains a Decision Tree Regressor model with hyperparameters that we settle down on it </a:t>
            </a:r>
          </a:p>
          <a:p>
            <a:pPr marL="114300" indent="0" algn="l">
              <a:buNone/>
            </a:pPr>
            <a:endParaRPr lang="en-US" b="0" i="0" dirty="0">
              <a:solidFill>
                <a:schemeClr val="bg1"/>
              </a:solidFill>
              <a:effectLst/>
              <a:latin typeface="Squada One" panose="020B0604020202020204" charset="0"/>
            </a:endParaRPr>
          </a:p>
          <a:p>
            <a:pPr marL="114300" indent="0" algn="l">
              <a:buNone/>
            </a:pP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max_depth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=25 → Limits the tree depth to 25 levels to prevent overfitting.</a:t>
            </a:r>
          </a:p>
          <a:p>
            <a:pPr marL="114300" indent="0" algn="l">
              <a:buNone/>
            </a:pPr>
            <a:endParaRPr lang="en-US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quada One" panose="020B0604020202020204" charset="0"/>
            </a:endParaRPr>
          </a:p>
          <a:p>
            <a:pPr marL="114300" indent="0" algn="l">
              <a:buNone/>
            </a:pP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min_samples_split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=4 → A node must have at least 4 samples before it can be split.</a:t>
            </a:r>
          </a:p>
          <a:p>
            <a:pPr marL="114300" indent="0" algn="l">
              <a:buNone/>
            </a:pPr>
            <a:endParaRPr lang="en-US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quada One" panose="020B0604020202020204" charset="0"/>
            </a:endParaRPr>
          </a:p>
          <a:p>
            <a:pPr marL="114300" indent="0" algn="l">
              <a:buNone/>
            </a:pP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min_samples_leaf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=5 → A leaf node must contain at least 5 samples, preventing small, overly specific splits.</a:t>
            </a:r>
          </a:p>
          <a:p>
            <a:pPr marL="114300" indent="0" algn="l">
              <a:buNone/>
            </a:pPr>
            <a:endParaRPr lang="en-US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quada One" panose="020B0604020202020204" charset="0"/>
            </a:endParaRPr>
          </a:p>
          <a:p>
            <a:pPr marL="114300" indent="0" algn="l">
              <a:buNone/>
            </a:pP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Fit the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X_train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, </a:t>
            </a:r>
            <a:r>
              <a:rPr lang="en-US" i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y_train</a:t>
            </a:r>
            <a:r>
              <a:rPr lang="en-US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 on our Model </a:t>
            </a:r>
          </a:p>
          <a:p>
            <a:endParaRPr lang="en-US" dirty="0"/>
          </a:p>
        </p:txBody>
      </p:sp>
      <p:pic>
        <p:nvPicPr>
          <p:cNvPr id="3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AF85ABE5-D7DE-3EA7-A18D-8B384251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4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714B65FA-AFD5-7842-4BFF-77E414EFEB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0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D17F489-4550-42ED-D7D9-088463BEF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0580" y="949800"/>
            <a:ext cx="3483622" cy="3014282"/>
          </a:xfrm>
        </p:spPr>
        <p:txBody>
          <a:bodyPr/>
          <a:lstStyle/>
          <a:p>
            <a:pPr marL="114300" indent="0">
              <a:buNone/>
            </a:pPr>
            <a: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Test R² Score: 0.9563</a:t>
            </a:r>
            <a:b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</a:br>
            <a:b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</a:br>
            <a:r>
              <a:rPr lang="en-US" sz="2400" i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quada One" panose="020B0604020202020204" charset="0"/>
              </a:rPr>
              <a:t>Train R² Score: 0.9706</a:t>
            </a:r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quada One" panose="020B0604020202020204" charset="0"/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72EC537-1E0E-A821-6D96-5E2BD2497D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733"/>
          <a:stretch/>
        </p:blipFill>
        <p:spPr>
          <a:xfrm>
            <a:off x="810013" y="949800"/>
            <a:ext cx="3851235" cy="3243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A logo with dots on it&#10;&#10;AI-generated content may be incorrect.">
            <a:extLst>
              <a:ext uri="{FF2B5EF4-FFF2-40B4-BE49-F238E27FC236}">
                <a16:creationId xmlns:a16="http://schemas.microsoft.com/office/drawing/2014/main" id="{7CC1CC10-A805-2D0D-14C5-257F4AAB07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" t="33547" r="14111" b="32876"/>
          <a:stretch/>
        </p:blipFill>
        <p:spPr>
          <a:xfrm>
            <a:off x="695915" y="156427"/>
            <a:ext cx="1471287" cy="647328"/>
          </a:xfrm>
          <a:prstGeom prst="rect">
            <a:avLst/>
          </a:prstGeom>
        </p:spPr>
      </p:pic>
      <p:pic>
        <p:nvPicPr>
          <p:cNvPr id="4" name="Picture 4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177C1B7D-3FC4-1700-350D-A19ABFB37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4735" y="88900"/>
            <a:ext cx="1178686" cy="774948"/>
          </a:xfrm>
          <a:prstGeom prst="rect">
            <a:avLst/>
          </a:prstGeom>
        </p:spPr>
      </p:pic>
      <p:pic>
        <p:nvPicPr>
          <p:cNvPr id="6" name="Picture 22">
            <a:extLst>
              <a:ext uri="{FF2B5EF4-FFF2-40B4-BE49-F238E27FC236}">
                <a16:creationId xmlns:a16="http://schemas.microsoft.com/office/drawing/2014/main" id="{EA6A09B7-F4BB-8837-8AFE-DCD693B99C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96127" y="1513492"/>
            <a:ext cx="497796" cy="55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34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269</Words>
  <Application>Microsoft Office PowerPoint</Application>
  <PresentationFormat>عرض على الشاشة (16:9)</PresentationFormat>
  <Paragraphs>45</Paragraphs>
  <Slides>14</Slides>
  <Notes>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14</vt:i4>
      </vt:variant>
    </vt:vector>
  </HeadingPairs>
  <TitlesOfParts>
    <vt:vector size="20" baseType="lpstr">
      <vt:lpstr>Squada One</vt:lpstr>
      <vt:lpstr>Arial</vt:lpstr>
      <vt:lpstr>Fira Sans Extra Condensed Medium</vt:lpstr>
      <vt:lpstr>Roboto Condensed Light</vt:lpstr>
      <vt:lpstr>Livvic</vt:lpstr>
      <vt:lpstr>Tech Startup XL by Slidesgo</vt:lpstr>
      <vt:lpstr>Group number 1</vt:lpstr>
      <vt:lpstr>mission</vt:lpstr>
      <vt:lpstr>Discover the data</vt:lpstr>
      <vt:lpstr>Download the necessary libraries &amp; Datasets</vt:lpstr>
      <vt:lpstr>Prepare the data</vt:lpstr>
      <vt:lpstr>Correlation matrix</vt:lpstr>
      <vt:lpstr>Split the data</vt:lpstr>
      <vt:lpstr>Split the data</vt:lpstr>
      <vt:lpstr>عرض تقديمي في PowerPoint</vt:lpstr>
      <vt:lpstr>Cross validation &amp; comparison </vt:lpstr>
      <vt:lpstr>Trying our model</vt:lpstr>
      <vt:lpstr>Adding the predictions</vt:lpstr>
      <vt:lpstr>Scattered plot of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amjad ahmed</cp:lastModifiedBy>
  <cp:revision>2</cp:revision>
  <dcterms:modified xsi:type="dcterms:W3CDTF">2025-03-02T13:29:18Z</dcterms:modified>
</cp:coreProperties>
</file>