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Comfortaa SemiBold"/>
      <p:regular r:id="rId19"/>
      <p:bold r:id="rId20"/>
    </p:embeddedFont>
    <p:embeddedFont>
      <p:font typeface="Raleway"/>
      <p:regular r:id="rId21"/>
      <p:bold r:id="rId22"/>
      <p:italic r:id="rId23"/>
      <p:boldItalic r:id="rId24"/>
    </p:embeddedFont>
    <p:embeddedFont>
      <p:font typeface="Raleway SemiBold"/>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
      <p:font typeface="Oswald Light"/>
      <p:regular r:id="rId37"/>
      <p:bold r:id="rId38"/>
    </p:embeddedFont>
    <p:embeddedFont>
      <p:font typeface="Open Sans SemiBold"/>
      <p:regular r:id="rId39"/>
      <p:bold r:id="rId40"/>
      <p:italic r:id="rId41"/>
      <p:boldItalic r:id="rId42"/>
    </p:embeddedFont>
    <p:embeddedFont>
      <p:font typeface="Raleway Medium"/>
      <p:regular r:id="rId43"/>
      <p:bold r:id="rId44"/>
      <p:italic r:id="rId45"/>
      <p:boldItalic r:id="rId46"/>
    </p:embeddedFont>
    <p:embeddedFont>
      <p:font typeface="Open Sans ExtraBold"/>
      <p:bold r:id="rId47"/>
      <p:boldItalic r:id="rId48"/>
    </p:embeddedFont>
    <p:embeddedFont>
      <p:font typeface="Comforta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C2962F-BEF1-40A3-A721-5F04C8D70692}">
  <a:tblStyle styleId="{E1C2962F-BEF1-40A3-A721-5F04C8D706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bold.fntdata"/><Relationship Id="rId42" Type="http://schemas.openxmlformats.org/officeDocument/2006/relationships/font" Target="fonts/OpenSansSemiBold-boldItalic.fntdata"/><Relationship Id="rId41" Type="http://schemas.openxmlformats.org/officeDocument/2006/relationships/font" Target="fonts/OpenSansSemiBold-italic.fntdata"/><Relationship Id="rId44" Type="http://schemas.openxmlformats.org/officeDocument/2006/relationships/font" Target="fonts/RalewayMedium-bold.fntdata"/><Relationship Id="rId43" Type="http://schemas.openxmlformats.org/officeDocument/2006/relationships/font" Target="fonts/RalewayMedium-regular.fntdata"/><Relationship Id="rId46" Type="http://schemas.openxmlformats.org/officeDocument/2006/relationships/font" Target="fonts/RalewayMedium-boldItalic.fntdata"/><Relationship Id="rId45" Type="http://schemas.openxmlformats.org/officeDocument/2006/relationships/font" Target="fonts/Raleway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ExtraBold-boldItalic.fntdata"/><Relationship Id="rId47" Type="http://schemas.openxmlformats.org/officeDocument/2006/relationships/font" Target="fonts/OpenSansExtraBold-bold.fntdata"/><Relationship Id="rId49"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Lato-regular.fntdata"/><Relationship Id="rId32" Type="http://schemas.openxmlformats.org/officeDocument/2006/relationships/font" Target="fonts/Roboto-boldItalic.fntdata"/><Relationship Id="rId35" Type="http://schemas.openxmlformats.org/officeDocument/2006/relationships/font" Target="fonts/Lato-italic.fntdata"/><Relationship Id="rId34" Type="http://schemas.openxmlformats.org/officeDocument/2006/relationships/font" Target="fonts/Lato-bold.fntdata"/><Relationship Id="rId37" Type="http://schemas.openxmlformats.org/officeDocument/2006/relationships/font" Target="fonts/OswaldLight-regular.fntdata"/><Relationship Id="rId36" Type="http://schemas.openxmlformats.org/officeDocument/2006/relationships/font" Target="fonts/Lato-boldItalic.fntdata"/><Relationship Id="rId39" Type="http://schemas.openxmlformats.org/officeDocument/2006/relationships/font" Target="fonts/OpenSansSemiBold-regular.fntdata"/><Relationship Id="rId38" Type="http://schemas.openxmlformats.org/officeDocument/2006/relationships/font" Target="fonts/OswaldLight-bold.fntdata"/><Relationship Id="rId20" Type="http://schemas.openxmlformats.org/officeDocument/2006/relationships/font" Target="fonts/ComfortaaSemiBold-bold.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26" Type="http://schemas.openxmlformats.org/officeDocument/2006/relationships/font" Target="fonts/RalewaySemiBold-bold.fntdata"/><Relationship Id="rId25" Type="http://schemas.openxmlformats.org/officeDocument/2006/relationships/font" Target="fonts/RalewaySemiBold-regular.fntdata"/><Relationship Id="rId28" Type="http://schemas.openxmlformats.org/officeDocument/2006/relationships/font" Target="fonts/RalewaySemiBold-boldItalic.fntdata"/><Relationship Id="rId27" Type="http://schemas.openxmlformats.org/officeDocument/2006/relationships/font" Target="fonts/RalewaySemiBold-italic.fntdata"/><Relationship Id="rId29" Type="http://schemas.openxmlformats.org/officeDocument/2006/relationships/font" Target="fonts/Roboto-regular.fntdata"/><Relationship Id="rId5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omfortaa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f09afc76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f09afc76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f09afc76a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f09afc76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127.0.0.1:500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ieeexplore.ieee.org/abstract/document/9725901" TargetMode="External"/><Relationship Id="rId4" Type="http://schemas.openxmlformats.org/officeDocument/2006/relationships/hyperlink" Target="https://arxiv.org/abs/1712.03541" TargetMode="External"/><Relationship Id="rId9" Type="http://schemas.openxmlformats.org/officeDocument/2006/relationships/image" Target="../media/image22.png"/><Relationship Id="rId5" Type="http://schemas.openxmlformats.org/officeDocument/2006/relationships/hyperlink" Target="https://ieeexplore.ieee.org/document/9864490" TargetMode="External"/><Relationship Id="rId6" Type="http://schemas.openxmlformats.org/officeDocument/2006/relationships/hyperlink" Target="https://data.world/thatzprem/agriculture-india" TargetMode="External"/><Relationship Id="rId7" Type="http://schemas.openxmlformats.org/officeDocument/2006/relationships/hyperlink" Target="https://drive.google.com/drive/folders/1CvyK7tgXKvMUky1E_Cw1wuoowIOVoJwV?usp=share_link" TargetMode="External"/><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5.jpg"/><Relationship Id="rId10" Type="http://schemas.openxmlformats.org/officeDocument/2006/relationships/image" Target="../media/image10.jpg"/><Relationship Id="rId13" Type="http://schemas.openxmlformats.org/officeDocument/2006/relationships/image" Target="../media/image17.jpg"/><Relationship Id="rId12" Type="http://schemas.openxmlformats.org/officeDocument/2006/relationships/image" Target="../media/image9.jpg"/><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0.jpg"/><Relationship Id="rId4" Type="http://schemas.openxmlformats.org/officeDocument/2006/relationships/image" Target="../media/image4.jpg"/><Relationship Id="rId9" Type="http://schemas.openxmlformats.org/officeDocument/2006/relationships/image" Target="../media/image19.jpg"/><Relationship Id="rId15" Type="http://schemas.openxmlformats.org/officeDocument/2006/relationships/image" Target="../media/image15.jpg"/><Relationship Id="rId14" Type="http://schemas.openxmlformats.org/officeDocument/2006/relationships/image" Target="../media/image8.jpg"/><Relationship Id="rId5" Type="http://schemas.openxmlformats.org/officeDocument/2006/relationships/image" Target="../media/image13.jpg"/><Relationship Id="rId6" Type="http://schemas.openxmlformats.org/officeDocument/2006/relationships/image" Target="../media/image7.jpg"/><Relationship Id="rId7" Type="http://schemas.openxmlformats.org/officeDocument/2006/relationships/image" Target="../media/image14.jpg"/><Relationship Id="rId8"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arxiv.org/abs/1712.03541" TargetMode="External"/><Relationship Id="rId4" Type="http://schemas.openxmlformats.org/officeDocument/2006/relationships/image" Target="../media/image12.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data.world/thatzprem/agriculture-indi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rPr>
              <a:t>Minor Project:</a:t>
            </a:r>
            <a:endParaRPr>
              <a:solidFill>
                <a:srgbClr val="00FFFF"/>
              </a:solidFill>
            </a:endParaRPr>
          </a:p>
          <a:p>
            <a:pPr indent="0" lvl="0" marL="0" rtl="0" algn="l">
              <a:spcBef>
                <a:spcPts val="0"/>
              </a:spcBef>
              <a:spcAft>
                <a:spcPts val="0"/>
              </a:spcAft>
              <a:buNone/>
            </a:pPr>
            <a:r>
              <a:rPr lang="en">
                <a:solidFill>
                  <a:srgbClr val="00FFFF"/>
                </a:solidFill>
              </a:rPr>
              <a:t>AI Farmers Assistance</a:t>
            </a:r>
            <a:endParaRPr>
              <a:solidFill>
                <a:srgbClr val="00FFFF"/>
              </a:solidFill>
            </a:endParaRPr>
          </a:p>
        </p:txBody>
      </p:sp>
      <p:sp>
        <p:nvSpPr>
          <p:cNvPr id="73" name="Google Shape;73;p13"/>
          <p:cNvSpPr txBox="1"/>
          <p:nvPr>
            <p:ph idx="1" type="subTitle"/>
          </p:nvPr>
        </p:nvSpPr>
        <p:spPr>
          <a:xfrm>
            <a:off x="2531967" y="33666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rgbClr val="00FFFF"/>
                </a:solidFill>
              </a:rPr>
              <a:t>By :- </a:t>
            </a:r>
            <a:endParaRPr b="1" sz="2200">
              <a:solidFill>
                <a:srgbClr val="00FFFF"/>
              </a:solidFill>
            </a:endParaRPr>
          </a:p>
          <a:p>
            <a:pPr indent="0" lvl="0" marL="0" rtl="0" algn="l">
              <a:spcBef>
                <a:spcPts val="0"/>
              </a:spcBef>
              <a:spcAft>
                <a:spcPts val="0"/>
              </a:spcAft>
              <a:buNone/>
            </a:pPr>
            <a:r>
              <a:rPr b="1" lang="en" sz="2200">
                <a:solidFill>
                  <a:srgbClr val="00FFFF"/>
                </a:solidFill>
              </a:rPr>
              <a:t>Faisal Ali Khan		21AIB196</a:t>
            </a:r>
            <a:endParaRPr b="1" sz="2200">
              <a:solidFill>
                <a:srgbClr val="00FFFF"/>
              </a:solidFill>
            </a:endParaRPr>
          </a:p>
          <a:p>
            <a:pPr indent="0" lvl="0" marL="0" rtl="0" algn="l">
              <a:spcBef>
                <a:spcPts val="0"/>
              </a:spcBef>
              <a:spcAft>
                <a:spcPts val="0"/>
              </a:spcAft>
              <a:buNone/>
            </a:pPr>
            <a:r>
              <a:rPr b="1" lang="en" sz="2200">
                <a:solidFill>
                  <a:srgbClr val="00FFFF"/>
                </a:solidFill>
              </a:rPr>
              <a:t>Mohd Ziya Khan		21AIB209</a:t>
            </a:r>
            <a:endParaRPr b="1" sz="2200">
              <a:solidFill>
                <a:srgbClr val="00FFFF"/>
              </a:solidFill>
            </a:endParaRPr>
          </a:p>
          <a:p>
            <a:pPr indent="0" lvl="0" marL="0" rtl="0" algn="l">
              <a:spcBef>
                <a:spcPts val="0"/>
              </a:spcBef>
              <a:spcAft>
                <a:spcPts val="0"/>
              </a:spcAft>
              <a:buNone/>
            </a:pPr>
            <a:r>
              <a:rPr b="1" lang="en" sz="2200">
                <a:solidFill>
                  <a:srgbClr val="00FFFF"/>
                </a:solidFill>
              </a:rPr>
              <a:t>Supervised By:- Dr. Mohammed Wasid Sir</a:t>
            </a:r>
            <a:endParaRPr b="1" sz="2200">
              <a:solidFill>
                <a:srgbClr val="00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22"/>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sp>
        <p:nvSpPr>
          <p:cNvPr id="178" name="Google Shape;178;p22"/>
          <p:cNvSpPr txBox="1"/>
          <p:nvPr/>
        </p:nvSpPr>
        <p:spPr>
          <a:xfrm>
            <a:off x="0" y="0"/>
            <a:ext cx="9144000" cy="615600"/>
          </a:xfrm>
          <a:prstGeom prst="rect">
            <a:avLst/>
          </a:prstGeom>
          <a:solidFill>
            <a:srgbClr val="35353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u="sng">
                <a:solidFill>
                  <a:schemeClr val="hlink"/>
                </a:solidFill>
                <a:latin typeface="Comfortaa SemiBold"/>
                <a:ea typeface="Comfortaa SemiBold"/>
                <a:cs typeface="Comfortaa SemiBold"/>
                <a:sym typeface="Comfortaa SemiBold"/>
                <a:hlinkClick r:id="rId3"/>
              </a:rPr>
              <a:t>User Interface</a:t>
            </a:r>
            <a:endParaRPr sz="2800">
              <a:solidFill>
                <a:schemeClr val="lt1"/>
              </a:solidFill>
              <a:latin typeface="Comfortaa SemiBold"/>
              <a:ea typeface="Comfortaa SemiBold"/>
              <a:cs typeface="Comfortaa SemiBold"/>
              <a:sym typeface="Comfortaa SemiBold"/>
            </a:endParaRPr>
          </a:p>
        </p:txBody>
      </p:sp>
      <p:grpSp>
        <p:nvGrpSpPr>
          <p:cNvPr id="179" name="Google Shape;179;p22"/>
          <p:cNvGrpSpPr/>
          <p:nvPr/>
        </p:nvGrpSpPr>
        <p:grpSpPr>
          <a:xfrm>
            <a:off x="323513" y="1986800"/>
            <a:ext cx="2952125" cy="1289700"/>
            <a:chOff x="323513" y="1986800"/>
            <a:chExt cx="2952125" cy="1289700"/>
          </a:xfrm>
        </p:grpSpPr>
        <p:sp>
          <p:nvSpPr>
            <p:cNvPr id="180" name="Google Shape;180;p22"/>
            <p:cNvSpPr txBox="1"/>
            <p:nvPr/>
          </p:nvSpPr>
          <p:spPr>
            <a:xfrm>
              <a:off x="323513" y="1986800"/>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500">
                  <a:solidFill>
                    <a:schemeClr val="lt1"/>
                  </a:solidFill>
                  <a:latin typeface="Roboto"/>
                  <a:ea typeface="Roboto"/>
                  <a:cs typeface="Roboto"/>
                  <a:sym typeface="Roboto"/>
                </a:rPr>
                <a:t>Frontend</a:t>
              </a:r>
              <a:endParaRPr b="1" sz="1500">
                <a:solidFill>
                  <a:schemeClr val="lt1"/>
                </a:solidFill>
                <a:latin typeface="Roboto"/>
                <a:ea typeface="Roboto"/>
                <a:cs typeface="Roboto"/>
                <a:sym typeface="Roboto"/>
              </a:endParaRPr>
            </a:p>
            <a:p>
              <a:pPr indent="0" lvl="0" marL="0" rtl="0" algn="r">
                <a:spcBef>
                  <a:spcPts val="0"/>
                </a:spcBef>
                <a:spcAft>
                  <a:spcPts val="0"/>
                </a:spcAft>
                <a:buNone/>
              </a:pPr>
              <a:r>
                <a:t/>
              </a:r>
              <a:endParaRPr b="1" sz="1100">
                <a:solidFill>
                  <a:schemeClr val="lt1"/>
                </a:solidFill>
                <a:latin typeface="Roboto"/>
                <a:ea typeface="Roboto"/>
                <a:cs typeface="Roboto"/>
                <a:sym typeface="Roboto"/>
              </a:endParaRPr>
            </a:p>
            <a:p>
              <a:pPr indent="0" lvl="0" marL="0" rtl="0" algn="r">
                <a:spcBef>
                  <a:spcPts val="0"/>
                </a:spcBef>
                <a:spcAft>
                  <a:spcPts val="1600"/>
                </a:spcAft>
                <a:buNone/>
              </a:pPr>
              <a:r>
                <a:rPr lang="en" sz="1100">
                  <a:solidFill>
                    <a:schemeClr val="lt1"/>
                  </a:solidFill>
                  <a:latin typeface="Roboto"/>
                  <a:ea typeface="Roboto"/>
                  <a:cs typeface="Roboto"/>
                  <a:sym typeface="Roboto"/>
                </a:rPr>
                <a:t>The user will enter details like his district, area under cultivation, season and will up</a:t>
              </a:r>
              <a:endParaRPr b="1" sz="1100">
                <a:solidFill>
                  <a:schemeClr val="lt1"/>
                </a:solidFill>
                <a:latin typeface="Roboto"/>
                <a:ea typeface="Roboto"/>
                <a:cs typeface="Roboto"/>
                <a:sym typeface="Roboto"/>
              </a:endParaRPr>
            </a:p>
          </p:txBody>
        </p:sp>
        <p:cxnSp>
          <p:nvCxnSpPr>
            <p:cNvPr id="181" name="Google Shape;181;p22"/>
            <p:cNvCxnSpPr/>
            <p:nvPr/>
          </p:nvCxnSpPr>
          <p:spPr>
            <a:xfrm rot="10800000">
              <a:off x="2642038" y="2647950"/>
              <a:ext cx="633600" cy="0"/>
            </a:xfrm>
            <a:prstGeom prst="straightConnector1">
              <a:avLst/>
            </a:prstGeom>
            <a:noFill/>
            <a:ln cap="flat" cmpd="sng" w="9525">
              <a:solidFill>
                <a:srgbClr val="249C90"/>
              </a:solidFill>
              <a:prstDash val="solid"/>
              <a:round/>
              <a:headEnd len="sm" w="sm" type="none"/>
              <a:tailEnd len="med" w="med" type="oval"/>
            </a:ln>
          </p:spPr>
        </p:cxnSp>
      </p:grpSp>
      <p:grpSp>
        <p:nvGrpSpPr>
          <p:cNvPr id="182" name="Google Shape;182;p22"/>
          <p:cNvGrpSpPr/>
          <p:nvPr/>
        </p:nvGrpSpPr>
        <p:grpSpPr>
          <a:xfrm>
            <a:off x="5209838" y="1060350"/>
            <a:ext cx="3610650" cy="1289700"/>
            <a:chOff x="5209838" y="1060350"/>
            <a:chExt cx="3610650" cy="1289700"/>
          </a:xfrm>
        </p:grpSpPr>
        <p:sp>
          <p:nvSpPr>
            <p:cNvPr id="183" name="Google Shape;183;p22"/>
            <p:cNvSpPr txBox="1"/>
            <p:nvPr/>
          </p:nvSpPr>
          <p:spPr>
            <a:xfrm>
              <a:off x="6696488"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Model Deployment</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100">
                <a:solidFill>
                  <a:schemeClr val="lt1"/>
                </a:solidFill>
                <a:latin typeface="Roboto"/>
                <a:ea typeface="Roboto"/>
                <a:cs typeface="Roboto"/>
                <a:sym typeface="Roboto"/>
              </a:endParaRPr>
            </a:p>
            <a:p>
              <a:pPr indent="0" lvl="0" marL="0" rtl="0" algn="l">
                <a:spcBef>
                  <a:spcPts val="0"/>
                </a:spcBef>
                <a:spcAft>
                  <a:spcPts val="1600"/>
                </a:spcAft>
                <a:buNone/>
              </a:pPr>
              <a:r>
                <a:rPr lang="en" sz="1100">
                  <a:solidFill>
                    <a:schemeClr val="lt1"/>
                  </a:solidFill>
                  <a:latin typeface="Roboto"/>
                  <a:ea typeface="Roboto"/>
                  <a:cs typeface="Roboto"/>
                  <a:sym typeface="Roboto"/>
                </a:rPr>
                <a:t>The model combines the CNN-SVM-RFS </a:t>
              </a:r>
              <a:r>
                <a:rPr lang="en" sz="1100">
                  <a:solidFill>
                    <a:schemeClr val="lt1"/>
                  </a:solidFill>
                  <a:latin typeface="Roboto"/>
                  <a:ea typeface="Roboto"/>
                  <a:cs typeface="Roboto"/>
                  <a:sym typeface="Roboto"/>
                </a:rPr>
                <a:t>architectures </a:t>
              </a:r>
              <a:r>
                <a:rPr lang="en" sz="1100">
                  <a:solidFill>
                    <a:schemeClr val="lt1"/>
                  </a:solidFill>
                  <a:latin typeface="Roboto"/>
                  <a:ea typeface="Roboto"/>
                  <a:cs typeface="Roboto"/>
                  <a:sym typeface="Roboto"/>
                </a:rPr>
                <a:t> to produce the output and returns it to the flask app which displays the output in the frontend</a:t>
              </a:r>
              <a:endParaRPr b="1" sz="1100">
                <a:solidFill>
                  <a:schemeClr val="lt1"/>
                </a:solidFill>
                <a:latin typeface="Roboto"/>
                <a:ea typeface="Roboto"/>
                <a:cs typeface="Roboto"/>
                <a:sym typeface="Roboto"/>
              </a:endParaRPr>
            </a:p>
          </p:txBody>
        </p:sp>
        <p:cxnSp>
          <p:nvCxnSpPr>
            <p:cNvPr id="184" name="Google Shape;184;p22"/>
            <p:cNvCxnSpPr/>
            <p:nvPr/>
          </p:nvCxnSpPr>
          <p:spPr>
            <a:xfrm>
              <a:off x="5209838"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85" name="Google Shape;185;p22"/>
          <p:cNvGrpSpPr/>
          <p:nvPr/>
        </p:nvGrpSpPr>
        <p:grpSpPr>
          <a:xfrm>
            <a:off x="5209838" y="3020450"/>
            <a:ext cx="3610650" cy="1289700"/>
            <a:chOff x="5209838" y="3020450"/>
            <a:chExt cx="3610650" cy="1289700"/>
          </a:xfrm>
        </p:grpSpPr>
        <p:sp>
          <p:nvSpPr>
            <p:cNvPr id="186" name="Google Shape;186;p22"/>
            <p:cNvSpPr txBox="1"/>
            <p:nvPr/>
          </p:nvSpPr>
          <p:spPr>
            <a:xfrm>
              <a:off x="6696488"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Flask App</a:t>
              </a:r>
              <a:endParaRPr b="1" sz="1600">
                <a:solidFill>
                  <a:schemeClr val="lt1"/>
                </a:solidFill>
                <a:latin typeface="Roboto"/>
                <a:ea typeface="Roboto"/>
                <a:cs typeface="Roboto"/>
                <a:sym typeface="Roboto"/>
              </a:endParaRPr>
            </a:p>
            <a:p>
              <a:pPr indent="0" lvl="0" marL="0" rtl="0" algn="l">
                <a:spcBef>
                  <a:spcPts val="0"/>
                </a:spcBef>
                <a:spcAft>
                  <a:spcPts val="0"/>
                </a:spcAft>
                <a:buNone/>
              </a:pPr>
              <a:r>
                <a:t/>
              </a:r>
              <a:endParaRPr b="1" sz="1600">
                <a:solidFill>
                  <a:schemeClr val="lt1"/>
                </a:solidFill>
                <a:latin typeface="Roboto"/>
                <a:ea typeface="Roboto"/>
                <a:cs typeface="Roboto"/>
                <a:sym typeface="Roboto"/>
              </a:endParaRPr>
            </a:p>
            <a:p>
              <a:pPr indent="0" lvl="0" marL="0" rtl="0" algn="l">
                <a:spcBef>
                  <a:spcPts val="0"/>
                </a:spcBef>
                <a:spcAft>
                  <a:spcPts val="1600"/>
                </a:spcAft>
                <a:buNone/>
              </a:pPr>
              <a:r>
                <a:rPr lang="en" sz="1200">
                  <a:solidFill>
                    <a:schemeClr val="lt1"/>
                  </a:solidFill>
                  <a:latin typeface="Roboto"/>
                  <a:ea typeface="Roboto"/>
                  <a:cs typeface="Roboto"/>
                  <a:sym typeface="Roboto"/>
                </a:rPr>
                <a:t>The Flask app </a:t>
              </a:r>
              <a:r>
                <a:rPr lang="en" sz="1200">
                  <a:solidFill>
                    <a:schemeClr val="lt1"/>
                  </a:solidFill>
                  <a:latin typeface="Roboto"/>
                  <a:ea typeface="Roboto"/>
                  <a:cs typeface="Roboto"/>
                  <a:sym typeface="Roboto"/>
                </a:rPr>
                <a:t>receives features and passes it to the python function that makes all the predictions and returns the output</a:t>
              </a:r>
              <a:endParaRPr sz="1200">
                <a:solidFill>
                  <a:schemeClr val="lt1"/>
                </a:solidFill>
                <a:latin typeface="Roboto"/>
                <a:ea typeface="Roboto"/>
                <a:cs typeface="Roboto"/>
                <a:sym typeface="Roboto"/>
              </a:endParaRPr>
            </a:p>
          </p:txBody>
        </p:sp>
        <p:cxnSp>
          <p:nvCxnSpPr>
            <p:cNvPr id="187" name="Google Shape;187;p22"/>
            <p:cNvCxnSpPr/>
            <p:nvPr/>
          </p:nvCxnSpPr>
          <p:spPr>
            <a:xfrm>
              <a:off x="5209838" y="3648300"/>
              <a:ext cx="1286700" cy="0"/>
            </a:xfrm>
            <a:prstGeom prst="straightConnector1">
              <a:avLst/>
            </a:prstGeom>
            <a:noFill/>
            <a:ln cap="flat" cmpd="sng" w="9525">
              <a:solidFill>
                <a:srgbClr val="1D7E74"/>
              </a:solidFill>
              <a:prstDash val="solid"/>
              <a:round/>
              <a:headEnd len="sm" w="sm" type="none"/>
              <a:tailEnd len="med" w="med" type="oval"/>
            </a:ln>
          </p:spPr>
        </p:cxnSp>
      </p:grpSp>
      <p:grpSp>
        <p:nvGrpSpPr>
          <p:cNvPr id="188" name="Google Shape;188;p22"/>
          <p:cNvGrpSpPr/>
          <p:nvPr/>
        </p:nvGrpSpPr>
        <p:grpSpPr>
          <a:xfrm>
            <a:off x="2662213" y="728463"/>
            <a:ext cx="3814835" cy="3790597"/>
            <a:chOff x="2662213" y="676344"/>
            <a:chExt cx="3814835" cy="3790597"/>
          </a:xfrm>
        </p:grpSpPr>
        <p:sp>
          <p:nvSpPr>
            <p:cNvPr id="189" name="Google Shape;189;p22"/>
            <p:cNvSpPr/>
            <p:nvPr/>
          </p:nvSpPr>
          <p:spPr>
            <a:xfrm rot="3600185">
              <a:off x="3169983" y="1184511"/>
              <a:ext cx="2774659" cy="2774659"/>
            </a:xfrm>
            <a:prstGeom prst="blockArc">
              <a:avLst>
                <a:gd fmla="val 12622480" name="adj1"/>
                <a:gd fmla="val 19781569" name="adj2"/>
                <a:gd fmla="val 20773"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rot="10800000">
              <a:off x="3183490" y="1163229"/>
              <a:ext cx="2774700" cy="2774700"/>
            </a:xfrm>
            <a:prstGeom prst="blockArc">
              <a:avLst>
                <a:gd fmla="val 12622480" name="adj1"/>
                <a:gd fmla="val 19662822" name="adj2"/>
                <a:gd fmla="val 20729"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rot="-3600185">
              <a:off x="3194618" y="1184114"/>
              <a:ext cx="2774659" cy="2774659"/>
            </a:xfrm>
            <a:prstGeom prst="blockArc">
              <a:avLst>
                <a:gd fmla="val 12622480" name="adj1"/>
                <a:gd fmla="val 19703271" name="adj2"/>
                <a:gd fmla="val 20851"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22"/>
            <p:cNvGrpSpPr/>
            <p:nvPr/>
          </p:nvGrpSpPr>
          <p:grpSpPr>
            <a:xfrm rot="-7200165">
              <a:off x="3337679" y="2826785"/>
              <a:ext cx="585011" cy="585536"/>
              <a:chOff x="1967628" y="812211"/>
              <a:chExt cx="588000" cy="588000"/>
            </a:xfrm>
          </p:grpSpPr>
          <p:sp>
            <p:nvSpPr>
              <p:cNvPr id="193" name="Google Shape;193;p22"/>
              <p:cNvSpPr/>
              <p:nvPr/>
            </p:nvSpPr>
            <p:spPr>
              <a:xfrm rot="39023">
                <a:off x="1970909" y="815492"/>
                <a:ext cx="581437" cy="58143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rot="10800000">
                <a:off x="1970875" y="815525"/>
                <a:ext cx="581400" cy="581400"/>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22"/>
            <p:cNvGrpSpPr/>
            <p:nvPr/>
          </p:nvGrpSpPr>
          <p:grpSpPr>
            <a:xfrm>
              <a:off x="4264097" y="1180331"/>
              <a:ext cx="585001" cy="585530"/>
              <a:chOff x="1970048" y="811613"/>
              <a:chExt cx="588000" cy="588000"/>
            </a:xfrm>
          </p:grpSpPr>
          <p:sp>
            <p:nvSpPr>
              <p:cNvPr id="196" name="Google Shape;196;p22"/>
              <p:cNvSpPr/>
              <p:nvPr/>
            </p:nvSpPr>
            <p:spPr>
              <a:xfrm rot="39023">
                <a:off x="1973329" y="814894"/>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rot="10800000">
                <a:off x="1973295" y="814927"/>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2"/>
            <p:cNvGrpSpPr/>
            <p:nvPr/>
          </p:nvGrpSpPr>
          <p:grpSpPr>
            <a:xfrm rot="7200165">
              <a:off x="5229930" y="2804716"/>
              <a:ext cx="585011" cy="585536"/>
              <a:chOff x="1977085" y="811649"/>
              <a:chExt cx="588000" cy="588000"/>
            </a:xfrm>
          </p:grpSpPr>
          <p:sp>
            <p:nvSpPr>
              <p:cNvPr id="199" name="Google Shape;199;p22"/>
              <p:cNvSpPr/>
              <p:nvPr/>
            </p:nvSpPr>
            <p:spPr>
              <a:xfrm rot="39023">
                <a:off x="1980366" y="814930"/>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10800000">
                <a:off x="1980332" y="814963"/>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2"/>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202" name="Google Shape;202;p22"/>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203" name="Google Shape;203;p22"/>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214925" y="68125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Summary, Conclusion and Possibilities</a:t>
            </a:r>
            <a:endParaRPr sz="3500"/>
          </a:p>
        </p:txBody>
      </p:sp>
      <p:sp>
        <p:nvSpPr>
          <p:cNvPr id="209" name="Google Shape;209;p23"/>
          <p:cNvSpPr/>
          <p:nvPr/>
        </p:nvSpPr>
        <p:spPr>
          <a:xfrm>
            <a:off x="371775" y="1988900"/>
            <a:ext cx="2629500" cy="24084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3210425" y="1988900"/>
            <a:ext cx="2629500" cy="24084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6049100" y="1988900"/>
            <a:ext cx="2629500" cy="24084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 There are a lot of </a:t>
            </a:r>
            <a:r>
              <a:rPr lang="en" sz="1400"/>
              <a:t>possibilities</a:t>
            </a:r>
            <a:r>
              <a:rPr lang="en" sz="1400"/>
              <a:t> out there. We can further work on real time analysis of soil using IoT devices. We can analyze the crops for pests in real time and inform the farmer about the pests and solution for it.</a:t>
            </a:r>
            <a:endParaRPr b="0" sz="1400">
              <a:solidFill>
                <a:schemeClr val="lt1"/>
              </a:solidFill>
            </a:endParaRPr>
          </a:p>
        </p:txBody>
      </p:sp>
      <p:sp>
        <p:nvSpPr>
          <p:cNvPr id="213" name="Google Shape;213;p23"/>
          <p:cNvSpPr txBox="1"/>
          <p:nvPr>
            <p:ph type="title"/>
          </p:nvPr>
        </p:nvSpPr>
        <p:spPr>
          <a:xfrm>
            <a:off x="447975" y="2061900"/>
            <a:ext cx="2481600" cy="182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First, We classify the input image to a soil type using CNN and SVM, then we select some crops based on the soil type. After that, Using random forest regressor we predict the yield of the crops for that season and soil in the particular district.</a:t>
            </a:r>
            <a:endParaRPr sz="1100">
              <a:solidFill>
                <a:schemeClr val="lt1"/>
              </a:solidFill>
            </a:endParaRPr>
          </a:p>
        </p:txBody>
      </p:sp>
      <p:sp>
        <p:nvSpPr>
          <p:cNvPr id="214" name="Google Shape;214;p23"/>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If the farmer knows that which crops will give him maximum production, then he can choose a crop from them which he can easily harvest in his particular farms. It’ll require less efforts and give extra profit. So he can improve his livelihood. </a:t>
            </a:r>
            <a:endParaRPr sz="14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218" name="Shape 218"/>
        <p:cNvGrpSpPr/>
        <p:nvPr/>
      </p:nvGrpSpPr>
      <p:grpSpPr>
        <a:xfrm>
          <a:off x="0" y="0"/>
          <a:ext cx="0" cy="0"/>
          <a:chOff x="0" y="0"/>
          <a:chExt cx="0" cy="0"/>
        </a:xfrm>
      </p:grpSpPr>
      <p:sp>
        <p:nvSpPr>
          <p:cNvPr id="219" name="Google Shape;219;p24"/>
          <p:cNvSpPr txBox="1"/>
          <p:nvPr>
            <p:ph type="title"/>
          </p:nvPr>
        </p:nvSpPr>
        <p:spPr>
          <a:xfrm>
            <a:off x="150" y="0"/>
            <a:ext cx="5452500" cy="11844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3300"/>
              <a:t>References</a:t>
            </a:r>
            <a:r>
              <a:rPr lang="en" sz="3300"/>
              <a:t> :</a:t>
            </a:r>
            <a:endParaRPr sz="3300"/>
          </a:p>
        </p:txBody>
      </p:sp>
      <p:sp>
        <p:nvSpPr>
          <p:cNvPr id="220" name="Google Shape;220;p24"/>
          <p:cNvSpPr txBox="1"/>
          <p:nvPr/>
        </p:nvSpPr>
        <p:spPr>
          <a:xfrm>
            <a:off x="175275" y="1195500"/>
            <a:ext cx="4293900" cy="360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solidFill>
                <a:schemeClr val="lt1"/>
              </a:solidFill>
              <a:latin typeface="Oswald Light"/>
              <a:ea typeface="Oswald Light"/>
              <a:cs typeface="Oswald Light"/>
              <a:sym typeface="Oswald Light"/>
            </a:endParaRPr>
          </a:p>
          <a:p>
            <a:pPr indent="-323850" lvl="0" marL="457200" rtl="0" algn="l">
              <a:lnSpc>
                <a:spcPct val="150000"/>
              </a:lnSpc>
              <a:spcBef>
                <a:spcPts val="0"/>
              </a:spcBef>
              <a:spcAft>
                <a:spcPts val="0"/>
              </a:spcAft>
              <a:buClr>
                <a:schemeClr val="lt1"/>
              </a:buClr>
              <a:buSzPts val="1500"/>
              <a:buFont typeface="Oswald Light"/>
              <a:buAutoNum type="arabicPeriod"/>
            </a:pPr>
            <a:r>
              <a:rPr lang="en" sz="1500" u="sng">
                <a:solidFill>
                  <a:schemeClr val="lt1"/>
                </a:solidFill>
                <a:latin typeface="Oswald Light"/>
                <a:ea typeface="Oswald Light"/>
                <a:cs typeface="Oswald Light"/>
                <a:sym typeface="Oswald Light"/>
                <a:hlinkClick r:id="rId3">
                  <a:extLst>
                    <a:ext uri="{A12FA001-AC4F-418D-AE19-62706E023703}">
                      <ahyp:hlinkClr val="tx"/>
                    </a:ext>
                  </a:extLst>
                </a:hlinkClick>
              </a:rPr>
              <a:t>Soil Analysis and Crop Recommendation using Machine Learning</a:t>
            </a:r>
            <a:endParaRPr sz="1500">
              <a:solidFill>
                <a:schemeClr val="lt1"/>
              </a:solidFill>
              <a:latin typeface="Oswald Light"/>
              <a:ea typeface="Oswald Light"/>
              <a:cs typeface="Oswald Light"/>
              <a:sym typeface="Oswald Light"/>
            </a:endParaRPr>
          </a:p>
          <a:p>
            <a:pPr indent="-323850" lvl="0" marL="457200" rtl="0" algn="l">
              <a:lnSpc>
                <a:spcPct val="150000"/>
              </a:lnSpc>
              <a:spcBef>
                <a:spcPts val="0"/>
              </a:spcBef>
              <a:spcAft>
                <a:spcPts val="0"/>
              </a:spcAft>
              <a:buClr>
                <a:schemeClr val="lt1"/>
              </a:buClr>
              <a:buSzPts val="1500"/>
              <a:buFont typeface="Oswald Light"/>
              <a:buAutoNum type="arabicPeriod"/>
            </a:pPr>
            <a:r>
              <a:rPr lang="en" sz="1500" u="sng">
                <a:solidFill>
                  <a:schemeClr val="lt1"/>
                </a:solidFill>
                <a:latin typeface="Oswald Light"/>
                <a:ea typeface="Oswald Light"/>
                <a:cs typeface="Oswald Light"/>
                <a:sym typeface="Oswald Light"/>
                <a:hlinkClick r:id="rId4">
                  <a:extLst>
                    <a:ext uri="{A12FA001-AC4F-418D-AE19-62706E023703}">
                      <ahyp:hlinkClr val="tx"/>
                    </a:ext>
                  </a:extLst>
                </a:hlinkClick>
              </a:rPr>
              <a:t>An Architecture Combining Convolutional Neural Network (CNN) and Support Vector Machine (SVM) for Image Classification</a:t>
            </a:r>
            <a:endParaRPr sz="1500">
              <a:solidFill>
                <a:schemeClr val="lt1"/>
              </a:solidFill>
              <a:latin typeface="Oswald Light"/>
              <a:ea typeface="Oswald Light"/>
              <a:cs typeface="Oswald Light"/>
              <a:sym typeface="Oswald Light"/>
            </a:endParaRPr>
          </a:p>
          <a:p>
            <a:pPr indent="-323850" lvl="0" marL="457200" rtl="0" algn="l">
              <a:lnSpc>
                <a:spcPct val="150000"/>
              </a:lnSpc>
              <a:spcBef>
                <a:spcPts val="0"/>
              </a:spcBef>
              <a:spcAft>
                <a:spcPts val="0"/>
              </a:spcAft>
              <a:buClr>
                <a:schemeClr val="lt1"/>
              </a:buClr>
              <a:buSzPts val="1500"/>
              <a:buFont typeface="Oswald Light"/>
              <a:buAutoNum type="arabicPeriod"/>
            </a:pPr>
            <a:r>
              <a:rPr lang="en" sz="1500" u="sng">
                <a:solidFill>
                  <a:schemeClr val="lt1"/>
                </a:solidFill>
                <a:latin typeface="Oswald Light"/>
                <a:ea typeface="Oswald Light"/>
                <a:cs typeface="Oswald Light"/>
                <a:sym typeface="Oswald Light"/>
                <a:hlinkClick r:id="rId5">
                  <a:extLst>
                    <a:ext uri="{A12FA001-AC4F-418D-AE19-62706E023703}">
                      <ahyp:hlinkClr val="tx"/>
                    </a:ext>
                  </a:extLst>
                </a:hlinkClick>
              </a:rPr>
              <a:t>Early Prediction of Crop Yield in India using Machine Learning</a:t>
            </a:r>
            <a:endParaRPr sz="1500">
              <a:solidFill>
                <a:schemeClr val="lt1"/>
              </a:solidFill>
              <a:latin typeface="Oswald Light"/>
              <a:ea typeface="Oswald Light"/>
              <a:cs typeface="Oswald Light"/>
              <a:sym typeface="Oswald Light"/>
            </a:endParaRPr>
          </a:p>
          <a:p>
            <a:pPr indent="-323850" lvl="0" marL="457200" rtl="0" algn="l">
              <a:lnSpc>
                <a:spcPct val="150000"/>
              </a:lnSpc>
              <a:spcBef>
                <a:spcPts val="0"/>
              </a:spcBef>
              <a:spcAft>
                <a:spcPts val="0"/>
              </a:spcAft>
              <a:buClr>
                <a:schemeClr val="lt1"/>
              </a:buClr>
              <a:buSzPts val="1500"/>
              <a:buFont typeface="Oswald Light"/>
              <a:buAutoNum type="arabicPeriod"/>
            </a:pPr>
            <a:r>
              <a:rPr lang="en" sz="1500" u="sng">
                <a:solidFill>
                  <a:schemeClr val="lt1"/>
                </a:solidFill>
                <a:latin typeface="Oswald Light"/>
                <a:ea typeface="Oswald Light"/>
                <a:cs typeface="Oswald Light"/>
                <a:sym typeface="Oswald Light"/>
                <a:hlinkClick r:id="rId6">
                  <a:extLst>
                    <a:ext uri="{A12FA001-AC4F-418D-AE19-62706E023703}">
                      <ahyp:hlinkClr val="tx"/>
                    </a:ext>
                  </a:extLst>
                </a:hlinkClick>
              </a:rPr>
              <a:t>India Crop Production - State wise</a:t>
            </a:r>
            <a:endParaRPr sz="1500">
              <a:solidFill>
                <a:schemeClr val="lt1"/>
              </a:solidFill>
              <a:latin typeface="Oswald Light"/>
              <a:ea typeface="Oswald Light"/>
              <a:cs typeface="Oswald Light"/>
              <a:sym typeface="Oswald Light"/>
            </a:endParaRPr>
          </a:p>
          <a:p>
            <a:pPr indent="-323850" lvl="0" marL="457200" rtl="0" algn="l">
              <a:lnSpc>
                <a:spcPct val="150000"/>
              </a:lnSpc>
              <a:spcBef>
                <a:spcPts val="0"/>
              </a:spcBef>
              <a:spcAft>
                <a:spcPts val="0"/>
              </a:spcAft>
              <a:buClr>
                <a:schemeClr val="lt1"/>
              </a:buClr>
              <a:buSzPts val="1500"/>
              <a:buFont typeface="Oswald Light"/>
              <a:buAutoNum type="arabicPeriod"/>
            </a:pPr>
            <a:r>
              <a:rPr lang="en" sz="1500" u="sng">
                <a:solidFill>
                  <a:schemeClr val="lt1"/>
                </a:solidFill>
                <a:latin typeface="Oswald Light"/>
                <a:ea typeface="Oswald Light"/>
                <a:cs typeface="Oswald Light"/>
                <a:sym typeface="Oswald Light"/>
                <a:hlinkClick r:id="rId7">
                  <a:extLst>
                    <a:ext uri="{A12FA001-AC4F-418D-AE19-62706E023703}">
                      <ahyp:hlinkClr val="tx"/>
                    </a:ext>
                  </a:extLst>
                </a:hlinkClick>
              </a:rPr>
              <a:t>Image Dataset</a:t>
            </a:r>
            <a:endParaRPr sz="1500">
              <a:solidFill>
                <a:schemeClr val="lt1"/>
              </a:solidFill>
              <a:latin typeface="Oswald Light"/>
              <a:ea typeface="Oswald Light"/>
              <a:cs typeface="Oswald Light"/>
              <a:sym typeface="Oswald Light"/>
            </a:endParaRPr>
          </a:p>
        </p:txBody>
      </p:sp>
      <p:pic>
        <p:nvPicPr>
          <p:cNvPr id="221" name="Google Shape;221;p24"/>
          <p:cNvPicPr preferRelativeResize="0"/>
          <p:nvPr/>
        </p:nvPicPr>
        <p:blipFill>
          <a:blip r:embed="rId8">
            <a:alphaModFix/>
          </a:blip>
          <a:stretch>
            <a:fillRect/>
          </a:stretch>
        </p:blipFill>
        <p:spPr>
          <a:xfrm>
            <a:off x="5452675" y="0"/>
            <a:ext cx="3604000" cy="5143500"/>
          </a:xfrm>
          <a:prstGeom prst="rect">
            <a:avLst/>
          </a:prstGeom>
          <a:noFill/>
          <a:ln>
            <a:noFill/>
          </a:ln>
        </p:spPr>
      </p:pic>
      <p:sp>
        <p:nvSpPr>
          <p:cNvPr id="222" name="Google Shape;222;p24"/>
          <p:cNvSpPr txBox="1"/>
          <p:nvPr/>
        </p:nvSpPr>
        <p:spPr>
          <a:xfrm>
            <a:off x="5479375" y="1431551"/>
            <a:ext cx="3432900" cy="2054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6300">
                <a:solidFill>
                  <a:schemeClr val="lt2"/>
                </a:solidFill>
                <a:latin typeface="Raleway"/>
                <a:ea typeface="Raleway"/>
                <a:cs typeface="Raleway"/>
                <a:sym typeface="Raleway"/>
              </a:rPr>
              <a:t>Thank You!</a:t>
            </a:r>
            <a:endParaRPr b="1" sz="6300">
              <a:solidFill>
                <a:schemeClr val="lt2"/>
              </a:solidFill>
              <a:latin typeface="Raleway"/>
              <a:ea typeface="Raleway"/>
              <a:cs typeface="Raleway"/>
              <a:sym typeface="Raleway"/>
            </a:endParaRPr>
          </a:p>
        </p:txBody>
      </p:sp>
      <p:pic>
        <p:nvPicPr>
          <p:cNvPr descr="Piece of duct tape sticking a note to the slide" id="223" name="Google Shape;223;p24"/>
          <p:cNvPicPr preferRelativeResize="0"/>
          <p:nvPr/>
        </p:nvPicPr>
        <p:blipFill rotWithShape="1">
          <a:blip r:embed="rId9">
            <a:alphaModFix/>
          </a:blip>
          <a:srcRect b="10011" l="9244" r="2118" t="5926"/>
          <a:stretch/>
        </p:blipFill>
        <p:spPr>
          <a:xfrm rot="154828">
            <a:off x="6159825" y="46276"/>
            <a:ext cx="2072000" cy="73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454000" y="-121525"/>
            <a:ext cx="8219975" cy="5436475"/>
          </a:xfrm>
          <a:prstGeom prst="rect">
            <a:avLst/>
          </a:prstGeom>
          <a:noFill/>
          <a:ln>
            <a:noFill/>
          </a:ln>
        </p:spPr>
      </p:pic>
      <p:sp>
        <p:nvSpPr>
          <p:cNvPr id="79" name="Google Shape;79;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80" name="Google Shape;80;p14"/>
          <p:cNvSpPr txBox="1"/>
          <p:nvPr>
            <p:ph idx="4294967295" type="body"/>
          </p:nvPr>
        </p:nvSpPr>
        <p:spPr>
          <a:xfrm>
            <a:off x="1437225" y="954950"/>
            <a:ext cx="3134700" cy="31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dk1"/>
                </a:solidFill>
                <a:highlight>
                  <a:schemeClr val="lt1"/>
                </a:highlight>
                <a:latin typeface="Raleway"/>
                <a:ea typeface="Raleway"/>
                <a:cs typeface="Raleway"/>
                <a:sym typeface="Raleway"/>
              </a:rPr>
              <a:t>Motivation</a:t>
            </a:r>
            <a:endParaRPr b="1" sz="3300">
              <a:solidFill>
                <a:schemeClr val="dk1"/>
              </a:solidFill>
              <a:highlight>
                <a:schemeClr val="lt1"/>
              </a:highlight>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 </a:t>
            </a:r>
            <a:r>
              <a:rPr lang="en" sz="1500">
                <a:latin typeface="Raleway Medium"/>
                <a:ea typeface="Raleway Medium"/>
                <a:cs typeface="Raleway Medium"/>
                <a:sym typeface="Raleway Medium"/>
              </a:rPr>
              <a:t>India is a major global producer of many crops and agriculture is a significant industry. However, most Indian farmers remain socially disadvantaged. They also struggle to determine which crops are best suited for their soil due to variations in soil types across regions.</a:t>
            </a:r>
            <a:endParaRPr sz="1500">
              <a:solidFill>
                <a:schemeClr val="lt2"/>
              </a:solidFill>
              <a:highlight>
                <a:schemeClr val="lt1"/>
              </a:highlight>
              <a:latin typeface="Raleway Medium"/>
              <a:ea typeface="Raleway Medium"/>
              <a:cs typeface="Raleway Medium"/>
              <a:sym typeface="Raleway Medium"/>
            </a:endParaRPr>
          </a:p>
        </p:txBody>
      </p:sp>
      <p:pic>
        <p:nvPicPr>
          <p:cNvPr id="81" name="Google Shape;81;p14"/>
          <p:cNvPicPr preferRelativeResize="0"/>
          <p:nvPr/>
        </p:nvPicPr>
        <p:blipFill>
          <a:blip r:embed="rId4">
            <a:alphaModFix/>
          </a:blip>
          <a:stretch>
            <a:fillRect/>
          </a:stretch>
        </p:blipFill>
        <p:spPr>
          <a:xfrm>
            <a:off x="4792825" y="1367325"/>
            <a:ext cx="3294300" cy="2761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lt2"/>
                </a:solidFill>
              </a:rPr>
              <a:t>Approach</a:t>
            </a:r>
            <a:endParaRPr sz="3300">
              <a:solidFill>
                <a:schemeClr val="lt2"/>
              </a:solidFill>
            </a:endParaRPr>
          </a:p>
        </p:txBody>
      </p:sp>
      <p:graphicFrame>
        <p:nvGraphicFramePr>
          <p:cNvPr id="87" name="Google Shape;87;p15"/>
          <p:cNvGraphicFramePr/>
          <p:nvPr/>
        </p:nvGraphicFramePr>
        <p:xfrm>
          <a:off x="323100" y="2393975"/>
          <a:ext cx="3000000" cy="3000000"/>
        </p:xfrm>
        <a:graphic>
          <a:graphicData uri="http://schemas.openxmlformats.org/drawingml/2006/table">
            <a:tbl>
              <a:tblPr>
                <a:noFill/>
                <a:tableStyleId>{E1C2962F-BEF1-40A3-A721-5F04C8D70692}</a:tableStyleId>
              </a:tblPr>
              <a:tblGrid>
                <a:gridCol w="710225"/>
                <a:gridCol w="710225"/>
                <a:gridCol w="710225"/>
                <a:gridCol w="382850"/>
                <a:gridCol w="1037600"/>
                <a:gridCol w="710225"/>
                <a:gridCol w="710225"/>
                <a:gridCol w="710225"/>
                <a:gridCol w="710225"/>
                <a:gridCol w="710225"/>
                <a:gridCol w="710225"/>
                <a:gridCol w="710225"/>
              </a:tblGrid>
              <a:tr h="719125">
                <a:tc gridSpan="4">
                  <a:txBody>
                    <a:bodyPr/>
                    <a:lstStyle/>
                    <a:p>
                      <a:pPr indent="0" lvl="0" marL="0" rtl="0" algn="ctr">
                        <a:spcBef>
                          <a:spcPts val="0"/>
                        </a:spcBef>
                        <a:spcAft>
                          <a:spcPts val="0"/>
                        </a:spcAft>
                        <a:buNone/>
                      </a:pPr>
                      <a:r>
                        <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rtl="0" algn="ctr">
                        <a:spcBef>
                          <a:spcPts val="0"/>
                        </a:spcBef>
                        <a:spcAft>
                          <a:spcPts val="0"/>
                        </a:spcAft>
                        <a:buNone/>
                      </a:pPr>
                      <a:r>
                        <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88" name="Google Shape;88;p15"/>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89" name="Google Shape;89;p15"/>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Literature Review</a:t>
            </a:r>
            <a:endParaRPr b="1" sz="1800">
              <a:solidFill>
                <a:schemeClr val="dk1"/>
              </a:solidFill>
            </a:endParaRPr>
          </a:p>
        </p:txBody>
      </p:sp>
      <p:sp>
        <p:nvSpPr>
          <p:cNvPr id="90" name="Google Shape;90;p15"/>
          <p:cNvSpPr txBox="1"/>
          <p:nvPr>
            <p:ph idx="4294967295" type="body"/>
          </p:nvPr>
        </p:nvSpPr>
        <p:spPr>
          <a:xfrm>
            <a:off x="646175" y="15604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Reviewed some papers related to work.</a:t>
            </a:r>
            <a:endParaRPr sz="1400"/>
          </a:p>
          <a:p>
            <a:pPr indent="0" lvl="0" marL="0" rtl="0" algn="l">
              <a:spcBef>
                <a:spcPts val="1600"/>
              </a:spcBef>
              <a:spcAft>
                <a:spcPts val="1600"/>
              </a:spcAft>
              <a:buNone/>
            </a:pPr>
            <a:r>
              <a:t/>
            </a:r>
            <a:endParaRPr sz="1400"/>
          </a:p>
        </p:txBody>
      </p:sp>
      <p:sp>
        <p:nvSpPr>
          <p:cNvPr id="91" name="Google Shape;91;p15"/>
          <p:cNvSpPr txBox="1"/>
          <p:nvPr>
            <p:ph type="title"/>
          </p:nvPr>
        </p:nvSpPr>
        <p:spPr>
          <a:xfrm>
            <a:off x="3251009" y="36683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Data Collection</a:t>
            </a:r>
            <a:endParaRPr b="1" sz="1800">
              <a:solidFill>
                <a:schemeClr val="dk1"/>
              </a:solidFill>
            </a:endParaRPr>
          </a:p>
        </p:txBody>
      </p:sp>
      <p:sp>
        <p:nvSpPr>
          <p:cNvPr id="92" name="Google Shape;92;p15"/>
          <p:cNvSpPr txBox="1"/>
          <p:nvPr>
            <p:ph idx="4294967295" type="body"/>
          </p:nvPr>
        </p:nvSpPr>
        <p:spPr>
          <a:xfrm>
            <a:off x="3251009" y="3993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Scraped Data from the internet</a:t>
            </a:r>
            <a:endParaRPr sz="1400"/>
          </a:p>
        </p:txBody>
      </p:sp>
      <p:sp>
        <p:nvSpPr>
          <p:cNvPr id="93" name="Google Shape;93;p15"/>
          <p:cNvSpPr txBox="1"/>
          <p:nvPr>
            <p:ph type="title"/>
          </p:nvPr>
        </p:nvSpPr>
        <p:spPr>
          <a:xfrm>
            <a:off x="5091057" y="1235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Image Processing</a:t>
            </a:r>
            <a:endParaRPr b="1" sz="1800">
              <a:solidFill>
                <a:schemeClr val="dk1"/>
              </a:solidFill>
            </a:endParaRPr>
          </a:p>
        </p:txBody>
      </p:sp>
      <p:sp>
        <p:nvSpPr>
          <p:cNvPr id="94" name="Google Shape;94;p15"/>
          <p:cNvSpPr txBox="1"/>
          <p:nvPr>
            <p:ph idx="4294967295" type="body"/>
          </p:nvPr>
        </p:nvSpPr>
        <p:spPr>
          <a:xfrm>
            <a:off x="5091049" y="156047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Image classification  using CNN + SVM.</a:t>
            </a:r>
            <a:endParaRPr sz="1400"/>
          </a:p>
        </p:txBody>
      </p:sp>
      <p:sp>
        <p:nvSpPr>
          <p:cNvPr id="95" name="Google Shape;95;p15"/>
          <p:cNvSpPr txBox="1"/>
          <p:nvPr>
            <p:ph type="title"/>
          </p:nvPr>
        </p:nvSpPr>
        <p:spPr>
          <a:xfrm>
            <a:off x="6168925" y="3575025"/>
            <a:ext cx="2578800" cy="57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Crop </a:t>
            </a:r>
            <a:r>
              <a:rPr lang="en" sz="1800">
                <a:solidFill>
                  <a:schemeClr val="dk1"/>
                </a:solidFill>
              </a:rPr>
              <a:t>Yield</a:t>
            </a:r>
            <a:r>
              <a:rPr lang="en" sz="1800">
                <a:solidFill>
                  <a:schemeClr val="dk1"/>
                </a:solidFill>
              </a:rPr>
              <a:t> Prediction</a:t>
            </a:r>
            <a:endParaRPr b="1" sz="1800">
              <a:solidFill>
                <a:schemeClr val="dk1"/>
              </a:solidFill>
            </a:endParaRPr>
          </a:p>
        </p:txBody>
      </p:sp>
      <p:sp>
        <p:nvSpPr>
          <p:cNvPr id="96" name="Google Shape;96;p15"/>
          <p:cNvSpPr txBox="1"/>
          <p:nvPr>
            <p:ph idx="4294967295" type="body"/>
          </p:nvPr>
        </p:nvSpPr>
        <p:spPr>
          <a:xfrm>
            <a:off x="6168925" y="399375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Crop yield prediction using Random Forest.</a:t>
            </a:r>
            <a:endParaRPr sz="1400"/>
          </a:p>
        </p:txBody>
      </p:sp>
      <p:cxnSp>
        <p:nvCxnSpPr>
          <p:cNvPr id="97" name="Google Shape;97;p15"/>
          <p:cNvCxnSpPr/>
          <p:nvPr/>
        </p:nvCxnSpPr>
        <p:spPr>
          <a:xfrm>
            <a:off x="31748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98" name="Google Shape;98;p15"/>
          <p:cNvCxnSpPr/>
          <p:nvPr/>
        </p:nvCxnSpPr>
        <p:spPr>
          <a:xfrm rot="10800000">
            <a:off x="4997750" y="14393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99" name="Google Shape;99;p15"/>
          <p:cNvCxnSpPr/>
          <p:nvPr/>
        </p:nvCxnSpPr>
        <p:spPr>
          <a:xfrm>
            <a:off x="6168925" y="3113100"/>
            <a:ext cx="0" cy="8280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16"/>
          <p:cNvSpPr txBox="1"/>
          <p:nvPr/>
        </p:nvSpPr>
        <p:spPr>
          <a:xfrm>
            <a:off x="0" y="0"/>
            <a:ext cx="9144000" cy="615600"/>
          </a:xfrm>
          <a:prstGeom prst="rect">
            <a:avLst/>
          </a:prstGeom>
          <a:solidFill>
            <a:srgbClr val="43434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Comfortaa"/>
                <a:ea typeface="Comfortaa"/>
                <a:cs typeface="Comfortaa"/>
                <a:sym typeface="Comfortaa"/>
              </a:rPr>
              <a:t>Related Work</a:t>
            </a:r>
            <a:endParaRPr b="1" sz="2800">
              <a:solidFill>
                <a:schemeClr val="lt1"/>
              </a:solidFill>
              <a:latin typeface="Comfortaa"/>
              <a:ea typeface="Comfortaa"/>
              <a:cs typeface="Comfortaa"/>
              <a:sym typeface="Comfortaa"/>
            </a:endParaRPr>
          </a:p>
        </p:txBody>
      </p:sp>
      <p:sp>
        <p:nvSpPr>
          <p:cNvPr id="105" name="Google Shape;105;p16"/>
          <p:cNvSpPr txBox="1"/>
          <p:nvPr/>
        </p:nvSpPr>
        <p:spPr>
          <a:xfrm>
            <a:off x="522675" y="1265625"/>
            <a:ext cx="7462500" cy="2739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a:t>
            </a:r>
            <a:r>
              <a:rPr lang="en" sz="1500">
                <a:solidFill>
                  <a:schemeClr val="lt1"/>
                </a:solidFill>
                <a:latin typeface="Lato"/>
                <a:ea typeface="Lato"/>
                <a:cs typeface="Lato"/>
                <a:sym typeface="Lato"/>
              </a:rPr>
              <a:t>1]  Described a model that applies fully connected CNN for image classification of soil  and  Random Forest Regressor for crop yield recommendation. The goal of the model was to recommend crops to even the smallest farmer at the level of his/her smallest plot of the crop.</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[2] </a:t>
            </a:r>
            <a:r>
              <a:rPr lang="en" sz="1500">
                <a:solidFill>
                  <a:schemeClr val="lt1"/>
                </a:solidFill>
                <a:latin typeface="Lato"/>
                <a:ea typeface="Lato"/>
                <a:cs typeface="Lato"/>
                <a:sym typeface="Lato"/>
              </a:rPr>
              <a:t>Proposed</a:t>
            </a:r>
            <a:r>
              <a:rPr lang="en" sz="1500">
                <a:solidFill>
                  <a:schemeClr val="lt1"/>
                </a:solidFill>
                <a:latin typeface="Lato"/>
                <a:ea typeface="Lato"/>
                <a:cs typeface="Lato"/>
                <a:sym typeface="Lato"/>
              </a:rPr>
              <a:t> an </a:t>
            </a:r>
            <a:r>
              <a:rPr lang="en" sz="1500">
                <a:solidFill>
                  <a:schemeClr val="lt1"/>
                </a:solidFill>
                <a:highlight>
                  <a:schemeClr val="dk1"/>
                </a:highlight>
                <a:latin typeface="Lato"/>
                <a:ea typeface="Lato"/>
                <a:cs typeface="Lato"/>
                <a:sym typeface="Lato"/>
              </a:rPr>
              <a:t>Architecture  which combines a convolutional neural network (CNN) and a linear SVM for image classification instead of a fully connected layer.</a:t>
            </a:r>
            <a:endParaRPr sz="1500">
              <a:solidFill>
                <a:schemeClr val="lt1"/>
              </a:solidFill>
              <a:highlight>
                <a:schemeClr val="dk1"/>
              </a:highlight>
              <a:latin typeface="Lato"/>
              <a:ea typeface="Lato"/>
              <a:cs typeface="Lato"/>
              <a:sym typeface="Lato"/>
            </a:endParaRPr>
          </a:p>
          <a:p>
            <a:pPr indent="0" lvl="0" marL="457200" rtl="0" algn="l">
              <a:spcBef>
                <a:spcPts val="0"/>
              </a:spcBef>
              <a:spcAft>
                <a:spcPts val="0"/>
              </a:spcAft>
              <a:buNone/>
            </a:pPr>
            <a:r>
              <a:t/>
            </a:r>
            <a:endParaRPr sz="1500">
              <a:solidFill>
                <a:schemeClr val="lt1"/>
              </a:solidFill>
              <a:highlight>
                <a:schemeClr val="dk1"/>
              </a:highlight>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highlight>
                  <a:schemeClr val="dk1"/>
                </a:highlight>
                <a:latin typeface="Lato"/>
                <a:ea typeface="Lato"/>
                <a:cs typeface="Lato"/>
                <a:sym typeface="Lato"/>
              </a:rPr>
              <a:t>[3] Described a model that uses Random Forest Regressor for early crop yield prediction for the upcoming season.</a:t>
            </a:r>
            <a:endParaRPr sz="1500">
              <a:solidFill>
                <a:schemeClr val="lt1"/>
              </a:solidFill>
              <a:highlight>
                <a:schemeClr val="dk1"/>
              </a:highlight>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98550" y="326450"/>
            <a:ext cx="4785600" cy="9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Image </a:t>
            </a:r>
            <a:r>
              <a:rPr lang="en" sz="3300"/>
              <a:t>Data Collection</a:t>
            </a:r>
            <a:r>
              <a:rPr lang="en" sz="3300"/>
              <a:t> </a:t>
            </a:r>
            <a:endParaRPr sz="3300">
              <a:solidFill>
                <a:schemeClr val="accent5"/>
              </a:solidFill>
            </a:endParaRPr>
          </a:p>
        </p:txBody>
      </p:sp>
      <p:sp>
        <p:nvSpPr>
          <p:cNvPr id="111" name="Google Shape;111;p17"/>
          <p:cNvSpPr txBox="1"/>
          <p:nvPr/>
        </p:nvSpPr>
        <p:spPr>
          <a:xfrm>
            <a:off x="421950" y="1116300"/>
            <a:ext cx="8571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5"/>
                </a:solidFill>
                <a:latin typeface="Lato"/>
                <a:ea typeface="Lato"/>
                <a:cs typeface="Lato"/>
                <a:sym typeface="Lato"/>
              </a:rPr>
              <a:t>Sources : Google search and Stock photos</a:t>
            </a:r>
            <a:endParaRPr sz="1500">
              <a:solidFill>
                <a:schemeClr val="accent5"/>
              </a:solidFill>
              <a:latin typeface="Lato"/>
              <a:ea typeface="Lato"/>
              <a:cs typeface="Lato"/>
              <a:sym typeface="Lato"/>
            </a:endParaRPr>
          </a:p>
        </p:txBody>
      </p:sp>
      <p:pic>
        <p:nvPicPr>
          <p:cNvPr id="112" name="Google Shape;112;p17"/>
          <p:cNvPicPr preferRelativeResize="0"/>
          <p:nvPr/>
        </p:nvPicPr>
        <p:blipFill>
          <a:blip r:embed="rId3">
            <a:alphaModFix/>
          </a:blip>
          <a:stretch>
            <a:fillRect/>
          </a:stretch>
        </p:blipFill>
        <p:spPr>
          <a:xfrm>
            <a:off x="0" y="1903950"/>
            <a:ext cx="1619590" cy="911025"/>
          </a:xfrm>
          <a:prstGeom prst="rect">
            <a:avLst/>
          </a:prstGeom>
          <a:noFill/>
          <a:ln>
            <a:noFill/>
          </a:ln>
        </p:spPr>
      </p:pic>
      <p:pic>
        <p:nvPicPr>
          <p:cNvPr id="113" name="Google Shape;113;p17"/>
          <p:cNvPicPr preferRelativeResize="0"/>
          <p:nvPr/>
        </p:nvPicPr>
        <p:blipFill>
          <a:blip r:embed="rId4">
            <a:alphaModFix/>
          </a:blip>
          <a:stretch>
            <a:fillRect/>
          </a:stretch>
        </p:blipFill>
        <p:spPr>
          <a:xfrm>
            <a:off x="1" y="2814975"/>
            <a:ext cx="1619600" cy="1165743"/>
          </a:xfrm>
          <a:prstGeom prst="rect">
            <a:avLst/>
          </a:prstGeom>
          <a:noFill/>
          <a:ln>
            <a:noFill/>
          </a:ln>
        </p:spPr>
      </p:pic>
      <p:pic>
        <p:nvPicPr>
          <p:cNvPr id="114" name="Google Shape;114;p17"/>
          <p:cNvPicPr preferRelativeResize="0"/>
          <p:nvPr/>
        </p:nvPicPr>
        <p:blipFill>
          <a:blip r:embed="rId5">
            <a:alphaModFix/>
          </a:blip>
          <a:stretch>
            <a:fillRect/>
          </a:stretch>
        </p:blipFill>
        <p:spPr>
          <a:xfrm>
            <a:off x="0" y="3980724"/>
            <a:ext cx="1619600" cy="1162777"/>
          </a:xfrm>
          <a:prstGeom prst="rect">
            <a:avLst/>
          </a:prstGeom>
          <a:noFill/>
          <a:ln>
            <a:noFill/>
          </a:ln>
        </p:spPr>
      </p:pic>
      <p:pic>
        <p:nvPicPr>
          <p:cNvPr id="115" name="Google Shape;115;p17"/>
          <p:cNvPicPr preferRelativeResize="0"/>
          <p:nvPr/>
        </p:nvPicPr>
        <p:blipFill>
          <a:blip r:embed="rId6">
            <a:alphaModFix/>
          </a:blip>
          <a:stretch>
            <a:fillRect/>
          </a:stretch>
        </p:blipFill>
        <p:spPr>
          <a:xfrm>
            <a:off x="1619600" y="1903950"/>
            <a:ext cx="1268924" cy="911025"/>
          </a:xfrm>
          <a:prstGeom prst="rect">
            <a:avLst/>
          </a:prstGeom>
          <a:noFill/>
          <a:ln>
            <a:noFill/>
          </a:ln>
        </p:spPr>
      </p:pic>
      <p:pic>
        <p:nvPicPr>
          <p:cNvPr id="116" name="Google Shape;116;p17"/>
          <p:cNvPicPr preferRelativeResize="0"/>
          <p:nvPr/>
        </p:nvPicPr>
        <p:blipFill>
          <a:blip r:embed="rId7">
            <a:alphaModFix/>
          </a:blip>
          <a:stretch>
            <a:fillRect/>
          </a:stretch>
        </p:blipFill>
        <p:spPr>
          <a:xfrm>
            <a:off x="1619600" y="3703225"/>
            <a:ext cx="1268925" cy="755902"/>
          </a:xfrm>
          <a:prstGeom prst="rect">
            <a:avLst/>
          </a:prstGeom>
          <a:noFill/>
          <a:ln>
            <a:noFill/>
          </a:ln>
        </p:spPr>
      </p:pic>
      <p:pic>
        <p:nvPicPr>
          <p:cNvPr id="117" name="Google Shape;117;p17"/>
          <p:cNvPicPr preferRelativeResize="0"/>
          <p:nvPr/>
        </p:nvPicPr>
        <p:blipFill>
          <a:blip r:embed="rId8">
            <a:alphaModFix/>
          </a:blip>
          <a:stretch>
            <a:fillRect/>
          </a:stretch>
        </p:blipFill>
        <p:spPr>
          <a:xfrm>
            <a:off x="1619600" y="2814975"/>
            <a:ext cx="1268925" cy="888243"/>
          </a:xfrm>
          <a:prstGeom prst="rect">
            <a:avLst/>
          </a:prstGeom>
          <a:noFill/>
          <a:ln>
            <a:noFill/>
          </a:ln>
        </p:spPr>
      </p:pic>
      <p:pic>
        <p:nvPicPr>
          <p:cNvPr id="118" name="Google Shape;118;p17"/>
          <p:cNvPicPr preferRelativeResize="0"/>
          <p:nvPr/>
        </p:nvPicPr>
        <p:blipFill>
          <a:blip r:embed="rId9">
            <a:alphaModFix/>
          </a:blip>
          <a:stretch>
            <a:fillRect/>
          </a:stretch>
        </p:blipFill>
        <p:spPr>
          <a:xfrm>
            <a:off x="1619600" y="4387600"/>
            <a:ext cx="1268925" cy="755900"/>
          </a:xfrm>
          <a:prstGeom prst="rect">
            <a:avLst/>
          </a:prstGeom>
          <a:noFill/>
          <a:ln>
            <a:noFill/>
          </a:ln>
        </p:spPr>
      </p:pic>
      <p:pic>
        <p:nvPicPr>
          <p:cNvPr id="119" name="Google Shape;119;p17"/>
          <p:cNvPicPr preferRelativeResize="0"/>
          <p:nvPr/>
        </p:nvPicPr>
        <p:blipFill>
          <a:blip r:embed="rId10">
            <a:alphaModFix/>
          </a:blip>
          <a:stretch>
            <a:fillRect/>
          </a:stretch>
        </p:blipFill>
        <p:spPr>
          <a:xfrm>
            <a:off x="2888525" y="1925600"/>
            <a:ext cx="2525475" cy="3217900"/>
          </a:xfrm>
          <a:prstGeom prst="rect">
            <a:avLst/>
          </a:prstGeom>
          <a:noFill/>
          <a:ln>
            <a:noFill/>
          </a:ln>
        </p:spPr>
      </p:pic>
      <p:pic>
        <p:nvPicPr>
          <p:cNvPr id="120" name="Google Shape;120;p17"/>
          <p:cNvPicPr preferRelativeResize="0"/>
          <p:nvPr/>
        </p:nvPicPr>
        <p:blipFill>
          <a:blip r:embed="rId11">
            <a:alphaModFix/>
          </a:blip>
          <a:stretch>
            <a:fillRect/>
          </a:stretch>
        </p:blipFill>
        <p:spPr>
          <a:xfrm>
            <a:off x="5414000" y="1903950"/>
            <a:ext cx="2098125" cy="1600725"/>
          </a:xfrm>
          <a:prstGeom prst="rect">
            <a:avLst/>
          </a:prstGeom>
          <a:noFill/>
          <a:ln>
            <a:noFill/>
          </a:ln>
        </p:spPr>
      </p:pic>
      <p:pic>
        <p:nvPicPr>
          <p:cNvPr id="121" name="Google Shape;121;p17"/>
          <p:cNvPicPr preferRelativeResize="0"/>
          <p:nvPr/>
        </p:nvPicPr>
        <p:blipFill>
          <a:blip r:embed="rId12">
            <a:alphaModFix/>
          </a:blip>
          <a:stretch>
            <a:fillRect/>
          </a:stretch>
        </p:blipFill>
        <p:spPr>
          <a:xfrm>
            <a:off x="5414000" y="3542775"/>
            <a:ext cx="2098133" cy="1600725"/>
          </a:xfrm>
          <a:prstGeom prst="rect">
            <a:avLst/>
          </a:prstGeom>
          <a:noFill/>
          <a:ln>
            <a:noFill/>
          </a:ln>
        </p:spPr>
      </p:pic>
      <p:pic>
        <p:nvPicPr>
          <p:cNvPr id="122" name="Google Shape;122;p17"/>
          <p:cNvPicPr preferRelativeResize="0"/>
          <p:nvPr/>
        </p:nvPicPr>
        <p:blipFill>
          <a:blip r:embed="rId13">
            <a:alphaModFix/>
          </a:blip>
          <a:stretch>
            <a:fillRect/>
          </a:stretch>
        </p:blipFill>
        <p:spPr>
          <a:xfrm>
            <a:off x="7512125" y="1927575"/>
            <a:ext cx="1631875" cy="1149813"/>
          </a:xfrm>
          <a:prstGeom prst="rect">
            <a:avLst/>
          </a:prstGeom>
          <a:noFill/>
          <a:ln>
            <a:noFill/>
          </a:ln>
        </p:spPr>
      </p:pic>
      <p:pic>
        <p:nvPicPr>
          <p:cNvPr id="123" name="Google Shape;123;p17"/>
          <p:cNvPicPr preferRelativeResize="0"/>
          <p:nvPr/>
        </p:nvPicPr>
        <p:blipFill>
          <a:blip r:embed="rId14">
            <a:alphaModFix/>
          </a:blip>
          <a:stretch>
            <a:fillRect/>
          </a:stretch>
        </p:blipFill>
        <p:spPr>
          <a:xfrm>
            <a:off x="7518250" y="3077400"/>
            <a:ext cx="1619600" cy="964800"/>
          </a:xfrm>
          <a:prstGeom prst="rect">
            <a:avLst/>
          </a:prstGeom>
          <a:noFill/>
          <a:ln>
            <a:noFill/>
          </a:ln>
        </p:spPr>
      </p:pic>
      <p:pic>
        <p:nvPicPr>
          <p:cNvPr id="124" name="Google Shape;124;p17"/>
          <p:cNvPicPr preferRelativeResize="0"/>
          <p:nvPr/>
        </p:nvPicPr>
        <p:blipFill>
          <a:blip r:embed="rId15">
            <a:alphaModFix/>
          </a:blip>
          <a:stretch>
            <a:fillRect/>
          </a:stretch>
        </p:blipFill>
        <p:spPr>
          <a:xfrm>
            <a:off x="7518250" y="4042200"/>
            <a:ext cx="1631875" cy="1101300"/>
          </a:xfrm>
          <a:prstGeom prst="rect">
            <a:avLst/>
          </a:prstGeom>
          <a:noFill/>
          <a:ln>
            <a:noFill/>
          </a:ln>
        </p:spPr>
      </p:pic>
      <p:sp>
        <p:nvSpPr>
          <p:cNvPr id="125" name="Google Shape;125;p17"/>
          <p:cNvSpPr/>
          <p:nvPr/>
        </p:nvSpPr>
        <p:spPr>
          <a:xfrm>
            <a:off x="240500" y="2814975"/>
            <a:ext cx="2004900" cy="1714200"/>
          </a:xfrm>
          <a:prstGeom prst="wedgeRectCallout">
            <a:avLst>
              <a:gd fmla="val -20833" name="adj1"/>
              <a:gd fmla="val 62500" name="adj2"/>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latin typeface="Raleway"/>
                <a:ea typeface="Raleway"/>
                <a:cs typeface="Raleway"/>
                <a:sym typeface="Raleway"/>
              </a:rPr>
              <a:t>Alluvial  Soil</a:t>
            </a:r>
            <a:endParaRPr b="1" sz="2200">
              <a:solidFill>
                <a:schemeClr val="lt1"/>
              </a:solidFill>
              <a:latin typeface="Raleway"/>
              <a:ea typeface="Raleway"/>
              <a:cs typeface="Raleway"/>
              <a:sym typeface="Raleway"/>
            </a:endParaRPr>
          </a:p>
          <a:p>
            <a:pPr indent="0" lvl="0" marL="0" rtl="0" algn="l">
              <a:spcBef>
                <a:spcPts val="0"/>
              </a:spcBef>
              <a:spcAft>
                <a:spcPts val="0"/>
              </a:spcAft>
              <a:buNone/>
            </a:pPr>
            <a:r>
              <a:t/>
            </a:r>
            <a:endParaRPr sz="17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7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Training samples-98</a:t>
            </a:r>
            <a:endParaRPr>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Testing samples-26</a:t>
            </a:r>
            <a:endParaRPr>
              <a:solidFill>
                <a:schemeClr val="lt1"/>
              </a:solidFill>
              <a:latin typeface="Raleway SemiBold"/>
              <a:ea typeface="Raleway SemiBold"/>
              <a:cs typeface="Raleway SemiBold"/>
              <a:sym typeface="Raleway SemiBold"/>
            </a:endParaRPr>
          </a:p>
        </p:txBody>
      </p:sp>
      <p:sp>
        <p:nvSpPr>
          <p:cNvPr id="126" name="Google Shape;126;p17"/>
          <p:cNvSpPr/>
          <p:nvPr/>
        </p:nvSpPr>
        <p:spPr>
          <a:xfrm>
            <a:off x="2514350" y="2814975"/>
            <a:ext cx="2004900" cy="1714200"/>
          </a:xfrm>
          <a:prstGeom prst="wedgeRectCallout">
            <a:avLst>
              <a:gd fmla="val -20833" name="adj1"/>
              <a:gd fmla="val 62500" name="adj2"/>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latin typeface="Raleway"/>
                <a:ea typeface="Raleway"/>
                <a:cs typeface="Raleway"/>
                <a:sym typeface="Raleway"/>
              </a:rPr>
              <a:t>Black  Soil</a:t>
            </a:r>
            <a:endParaRPr b="1" sz="2200">
              <a:solidFill>
                <a:schemeClr val="lt1"/>
              </a:solidFill>
              <a:latin typeface="Raleway"/>
              <a:ea typeface="Raleway"/>
              <a:cs typeface="Raleway"/>
              <a:sym typeface="Raleway"/>
            </a:endParaRPr>
          </a:p>
          <a:p>
            <a:pPr indent="0" lvl="0" marL="0" rtl="0" algn="l">
              <a:spcBef>
                <a:spcPts val="0"/>
              </a:spcBef>
              <a:spcAft>
                <a:spcPts val="0"/>
              </a:spcAft>
              <a:buNone/>
            </a:pPr>
            <a:r>
              <a:t/>
            </a:r>
            <a:endParaRPr sz="17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7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Training samples-96</a:t>
            </a:r>
            <a:endParaRPr>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Testing samples-66</a:t>
            </a:r>
            <a:endParaRPr>
              <a:solidFill>
                <a:schemeClr val="lt1"/>
              </a:solidFill>
              <a:latin typeface="Raleway SemiBold"/>
              <a:ea typeface="Raleway SemiBold"/>
              <a:cs typeface="Raleway SemiBold"/>
              <a:sym typeface="Raleway SemiBold"/>
            </a:endParaRPr>
          </a:p>
        </p:txBody>
      </p:sp>
      <p:sp>
        <p:nvSpPr>
          <p:cNvPr id="127" name="Google Shape;127;p17"/>
          <p:cNvSpPr/>
          <p:nvPr/>
        </p:nvSpPr>
        <p:spPr>
          <a:xfrm>
            <a:off x="4788200" y="2814975"/>
            <a:ext cx="2004900" cy="1714200"/>
          </a:xfrm>
          <a:prstGeom prst="wedgeRectCallout">
            <a:avLst>
              <a:gd fmla="val -20833" name="adj1"/>
              <a:gd fmla="val 62500" name="adj2"/>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latin typeface="Raleway"/>
                <a:ea typeface="Raleway"/>
                <a:cs typeface="Raleway"/>
                <a:sym typeface="Raleway"/>
              </a:rPr>
              <a:t>Red  Soil</a:t>
            </a:r>
            <a:endParaRPr b="1" sz="2200">
              <a:solidFill>
                <a:schemeClr val="lt1"/>
              </a:solidFill>
              <a:latin typeface="Raleway"/>
              <a:ea typeface="Raleway"/>
              <a:cs typeface="Raleway"/>
              <a:sym typeface="Raleway"/>
            </a:endParaRPr>
          </a:p>
          <a:p>
            <a:pPr indent="0" lvl="0" marL="0" rtl="0" algn="l">
              <a:spcBef>
                <a:spcPts val="0"/>
              </a:spcBef>
              <a:spcAft>
                <a:spcPts val="0"/>
              </a:spcAft>
              <a:buNone/>
            </a:pPr>
            <a:r>
              <a:t/>
            </a:r>
            <a:endParaRPr sz="17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7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Training samples-125</a:t>
            </a:r>
            <a:endParaRPr>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Testing samples-44</a:t>
            </a:r>
            <a:endParaRPr>
              <a:solidFill>
                <a:schemeClr val="lt1"/>
              </a:solidFill>
              <a:latin typeface="Raleway SemiBold"/>
              <a:ea typeface="Raleway SemiBold"/>
              <a:cs typeface="Raleway SemiBold"/>
              <a:sym typeface="Raleway SemiBold"/>
            </a:endParaRPr>
          </a:p>
        </p:txBody>
      </p:sp>
      <p:sp>
        <p:nvSpPr>
          <p:cNvPr id="128" name="Google Shape;128;p17"/>
          <p:cNvSpPr/>
          <p:nvPr/>
        </p:nvSpPr>
        <p:spPr>
          <a:xfrm>
            <a:off x="7062050" y="2814975"/>
            <a:ext cx="2004900" cy="1714200"/>
          </a:xfrm>
          <a:prstGeom prst="wedgeRectCallout">
            <a:avLst>
              <a:gd fmla="val -20833" name="adj1"/>
              <a:gd fmla="val 62500" name="adj2"/>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latin typeface="Raleway"/>
                <a:ea typeface="Raleway"/>
                <a:cs typeface="Raleway"/>
                <a:sym typeface="Raleway"/>
              </a:rPr>
              <a:t>Clay  Soil</a:t>
            </a:r>
            <a:endParaRPr b="1" sz="2200">
              <a:solidFill>
                <a:schemeClr val="lt1"/>
              </a:solidFill>
              <a:latin typeface="Raleway"/>
              <a:ea typeface="Raleway"/>
              <a:cs typeface="Raleway"/>
              <a:sym typeface="Raleway"/>
            </a:endParaRPr>
          </a:p>
          <a:p>
            <a:pPr indent="0" lvl="0" marL="0" rtl="0" algn="l">
              <a:spcBef>
                <a:spcPts val="0"/>
              </a:spcBef>
              <a:spcAft>
                <a:spcPts val="0"/>
              </a:spcAft>
              <a:buNone/>
            </a:pPr>
            <a:r>
              <a:t/>
            </a:r>
            <a:endParaRPr sz="17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700">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Training samples-56</a:t>
            </a:r>
            <a:endParaRPr>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Testing samples-22</a:t>
            </a:r>
            <a:endParaRPr>
              <a:solidFill>
                <a:schemeClr val="lt1"/>
              </a:solidFill>
              <a:latin typeface="Raleway SemiBold"/>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8"/>
          <p:cNvSpPr txBox="1"/>
          <p:nvPr/>
        </p:nvSpPr>
        <p:spPr>
          <a:xfrm>
            <a:off x="0" y="0"/>
            <a:ext cx="9144000" cy="6465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solidFill>
                  <a:schemeClr val="hlink"/>
                </a:solidFill>
                <a:latin typeface="Lato"/>
                <a:ea typeface="Lato"/>
                <a:cs typeface="Lato"/>
                <a:sym typeface="Lato"/>
                <a:hlinkClick r:id="rId3"/>
              </a:rPr>
              <a:t>Hybrid Classification Model</a:t>
            </a:r>
            <a:r>
              <a:rPr b="1" lang="en" sz="3000">
                <a:latin typeface="Lato"/>
                <a:ea typeface="Lato"/>
                <a:cs typeface="Lato"/>
                <a:sym typeface="Lato"/>
              </a:rPr>
              <a:t>[2] </a:t>
            </a:r>
            <a:endParaRPr b="1" sz="3000">
              <a:solidFill>
                <a:schemeClr val="lt1"/>
              </a:solidFill>
              <a:latin typeface="Lato"/>
              <a:ea typeface="Lato"/>
              <a:cs typeface="Lato"/>
              <a:sym typeface="Lato"/>
            </a:endParaRPr>
          </a:p>
        </p:txBody>
      </p:sp>
      <p:sp>
        <p:nvSpPr>
          <p:cNvPr id="134" name="Google Shape;134;p18"/>
          <p:cNvSpPr/>
          <p:nvPr/>
        </p:nvSpPr>
        <p:spPr>
          <a:xfrm>
            <a:off x="4572000" y="646500"/>
            <a:ext cx="4572000" cy="4497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18"/>
          <p:cNvPicPr preferRelativeResize="0"/>
          <p:nvPr/>
        </p:nvPicPr>
        <p:blipFill>
          <a:blip r:embed="rId4">
            <a:alphaModFix/>
          </a:blip>
          <a:stretch>
            <a:fillRect/>
          </a:stretch>
        </p:blipFill>
        <p:spPr>
          <a:xfrm>
            <a:off x="4716200" y="1100513"/>
            <a:ext cx="4342325" cy="3588975"/>
          </a:xfrm>
          <a:prstGeom prst="rect">
            <a:avLst/>
          </a:prstGeom>
          <a:noFill/>
          <a:ln>
            <a:noFill/>
          </a:ln>
        </p:spPr>
      </p:pic>
      <p:sp>
        <p:nvSpPr>
          <p:cNvPr id="136" name="Google Shape;136;p18"/>
          <p:cNvSpPr txBox="1"/>
          <p:nvPr/>
        </p:nvSpPr>
        <p:spPr>
          <a:xfrm>
            <a:off x="101475" y="763775"/>
            <a:ext cx="373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pen Sans ExtraBold"/>
                <a:ea typeface="Open Sans ExtraBold"/>
                <a:cs typeface="Open Sans ExtraBold"/>
                <a:sym typeface="Open Sans ExtraBold"/>
              </a:rPr>
              <a:t>Convolutional Neural Network</a:t>
            </a:r>
            <a:endParaRPr sz="1700">
              <a:latin typeface="Open Sans ExtraBold"/>
              <a:ea typeface="Open Sans ExtraBold"/>
              <a:cs typeface="Open Sans ExtraBold"/>
              <a:sym typeface="Open Sans ExtraBold"/>
            </a:endParaRPr>
          </a:p>
        </p:txBody>
      </p:sp>
      <p:sp>
        <p:nvSpPr>
          <p:cNvPr id="137" name="Google Shape;137;p18"/>
          <p:cNvSpPr txBox="1"/>
          <p:nvPr/>
        </p:nvSpPr>
        <p:spPr>
          <a:xfrm>
            <a:off x="4884625" y="763775"/>
            <a:ext cx="3036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pen Sans ExtraBold"/>
                <a:ea typeface="Open Sans ExtraBold"/>
                <a:cs typeface="Open Sans ExtraBold"/>
                <a:sym typeface="Open Sans ExtraBold"/>
              </a:rPr>
              <a:t>Support Vector Machines</a:t>
            </a:r>
            <a:endParaRPr sz="1700">
              <a:latin typeface="Open Sans ExtraBold"/>
              <a:ea typeface="Open Sans ExtraBold"/>
              <a:cs typeface="Open Sans ExtraBold"/>
              <a:sym typeface="Open Sans ExtraBold"/>
            </a:endParaRPr>
          </a:p>
        </p:txBody>
      </p:sp>
      <p:pic>
        <p:nvPicPr>
          <p:cNvPr id="138" name="Google Shape;138;p18"/>
          <p:cNvPicPr preferRelativeResize="0"/>
          <p:nvPr/>
        </p:nvPicPr>
        <p:blipFill rotWithShape="1">
          <a:blip r:embed="rId5">
            <a:alphaModFix/>
          </a:blip>
          <a:srcRect b="0" l="4354" r="4363" t="0"/>
          <a:stretch/>
        </p:blipFill>
        <p:spPr>
          <a:xfrm>
            <a:off x="0" y="2247638"/>
            <a:ext cx="4572000" cy="12947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142" name="Shape 142"/>
        <p:cNvGrpSpPr/>
        <p:nvPr/>
      </p:nvGrpSpPr>
      <p:grpSpPr>
        <a:xfrm>
          <a:off x="0" y="0"/>
          <a:ext cx="0" cy="0"/>
          <a:chOff x="0" y="0"/>
          <a:chExt cx="0" cy="0"/>
        </a:xfrm>
      </p:grpSpPr>
      <p:sp>
        <p:nvSpPr>
          <p:cNvPr id="143" name="Google Shape;143;p19"/>
          <p:cNvSpPr txBox="1"/>
          <p:nvPr/>
        </p:nvSpPr>
        <p:spPr>
          <a:xfrm>
            <a:off x="221975" y="412725"/>
            <a:ext cx="3716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u="sng">
                <a:solidFill>
                  <a:schemeClr val="lt1"/>
                </a:solidFill>
                <a:latin typeface="Comfortaa"/>
                <a:ea typeface="Comfortaa"/>
                <a:cs typeface="Comfortaa"/>
                <a:sym typeface="Comfortaa"/>
              </a:rPr>
              <a:t>Our CNN Architecture</a:t>
            </a:r>
            <a:endParaRPr b="1" sz="2300" u="sng">
              <a:solidFill>
                <a:schemeClr val="lt1"/>
              </a:solidFill>
              <a:latin typeface="Comfortaa"/>
              <a:ea typeface="Comfortaa"/>
              <a:cs typeface="Comfortaa"/>
              <a:sym typeface="Comfortaa"/>
            </a:endParaRPr>
          </a:p>
        </p:txBody>
      </p:sp>
      <p:pic>
        <p:nvPicPr>
          <p:cNvPr id="144" name="Google Shape;144;p19"/>
          <p:cNvPicPr preferRelativeResize="0"/>
          <p:nvPr/>
        </p:nvPicPr>
        <p:blipFill>
          <a:blip r:embed="rId3">
            <a:alphaModFix/>
          </a:blip>
          <a:stretch>
            <a:fillRect/>
          </a:stretch>
        </p:blipFill>
        <p:spPr>
          <a:xfrm>
            <a:off x="221975" y="1156550"/>
            <a:ext cx="4558275" cy="2964275"/>
          </a:xfrm>
          <a:prstGeom prst="rect">
            <a:avLst/>
          </a:prstGeom>
          <a:noFill/>
          <a:ln>
            <a:noFill/>
          </a:ln>
        </p:spPr>
      </p:pic>
      <p:pic>
        <p:nvPicPr>
          <p:cNvPr id="145" name="Google Shape;145;p19"/>
          <p:cNvPicPr preferRelativeResize="0"/>
          <p:nvPr/>
        </p:nvPicPr>
        <p:blipFill>
          <a:blip r:embed="rId4">
            <a:alphaModFix/>
          </a:blip>
          <a:stretch>
            <a:fillRect/>
          </a:stretch>
        </p:blipFill>
        <p:spPr>
          <a:xfrm>
            <a:off x="4860240" y="1156550"/>
            <a:ext cx="4195459" cy="2964274"/>
          </a:xfrm>
          <a:prstGeom prst="rect">
            <a:avLst/>
          </a:prstGeom>
          <a:noFill/>
          <a:ln>
            <a:noFill/>
          </a:ln>
        </p:spPr>
      </p:pic>
      <p:sp>
        <p:nvSpPr>
          <p:cNvPr id="146" name="Google Shape;146;p19"/>
          <p:cNvSpPr txBox="1"/>
          <p:nvPr/>
        </p:nvSpPr>
        <p:spPr>
          <a:xfrm>
            <a:off x="4860250" y="412725"/>
            <a:ext cx="3716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u="sng">
                <a:solidFill>
                  <a:schemeClr val="lt1"/>
                </a:solidFill>
                <a:latin typeface="Comfortaa"/>
                <a:ea typeface="Comfortaa"/>
                <a:cs typeface="Comfortaa"/>
                <a:sym typeface="Comfortaa"/>
              </a:rPr>
              <a:t>Existing Architecture</a:t>
            </a:r>
            <a:endParaRPr b="1" sz="2300" u="sng">
              <a:solidFill>
                <a:schemeClr val="lt1"/>
              </a:solidFill>
              <a:latin typeface="Comfortaa"/>
              <a:ea typeface="Comfortaa"/>
              <a:cs typeface="Comfortaa"/>
              <a:sym typeface="Comfortaa"/>
            </a:endParaRPr>
          </a:p>
        </p:txBody>
      </p:sp>
      <p:sp>
        <p:nvSpPr>
          <p:cNvPr id="147" name="Google Shape;147;p19"/>
          <p:cNvSpPr txBox="1"/>
          <p:nvPr/>
        </p:nvSpPr>
        <p:spPr>
          <a:xfrm>
            <a:off x="4860250" y="4230175"/>
            <a:ext cx="30000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solidFill>
                  <a:schemeClr val="dk2"/>
                </a:solidFill>
                <a:highlight>
                  <a:srgbClr val="FFFFFF"/>
                </a:highlight>
              </a:rPr>
              <a:t>Total params: 1,339,044</a:t>
            </a:r>
            <a:endParaRPr sz="1250">
              <a:solidFill>
                <a:schemeClr val="dk2"/>
              </a:solidFill>
              <a:highlight>
                <a:srgbClr val="FFFFFF"/>
              </a:highlight>
            </a:endParaRPr>
          </a:p>
        </p:txBody>
      </p:sp>
      <p:sp>
        <p:nvSpPr>
          <p:cNvPr id="148" name="Google Shape;148;p19"/>
          <p:cNvSpPr txBox="1"/>
          <p:nvPr/>
        </p:nvSpPr>
        <p:spPr>
          <a:xfrm>
            <a:off x="221975" y="4261075"/>
            <a:ext cx="30000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solidFill>
                  <a:schemeClr val="dk2"/>
                </a:solidFill>
                <a:highlight>
                  <a:srgbClr val="FFFFFF"/>
                </a:highlight>
              </a:rPr>
              <a:t>Total params: 34,779,716</a:t>
            </a:r>
            <a:endParaRPr sz="1250">
              <a:solidFill>
                <a:schemeClr val="dk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20"/>
          <p:cNvSpPr txBox="1"/>
          <p:nvPr/>
        </p:nvSpPr>
        <p:spPr>
          <a:xfrm>
            <a:off x="0" y="0"/>
            <a:ext cx="9144000" cy="6156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Comfortaa"/>
                <a:ea typeface="Comfortaa"/>
                <a:cs typeface="Comfortaa"/>
                <a:sym typeface="Comfortaa"/>
              </a:rPr>
              <a:t>Crop Yield Prediction</a:t>
            </a:r>
            <a:endParaRPr b="1" sz="2800">
              <a:solidFill>
                <a:schemeClr val="lt1"/>
              </a:solidFill>
              <a:latin typeface="Comfortaa"/>
              <a:ea typeface="Comfortaa"/>
              <a:cs typeface="Comfortaa"/>
              <a:sym typeface="Comfortaa"/>
            </a:endParaRPr>
          </a:p>
        </p:txBody>
      </p:sp>
      <p:sp>
        <p:nvSpPr>
          <p:cNvPr id="154" name="Google Shape;154;p20"/>
          <p:cNvSpPr txBox="1"/>
          <p:nvPr/>
        </p:nvSpPr>
        <p:spPr>
          <a:xfrm>
            <a:off x="120150" y="731725"/>
            <a:ext cx="8903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aleway Medium"/>
                <a:ea typeface="Raleway Medium"/>
                <a:cs typeface="Raleway Medium"/>
                <a:sym typeface="Raleway Medium"/>
              </a:rPr>
              <a:t>After soil classification we take a </a:t>
            </a:r>
            <a:r>
              <a:rPr lang="en" sz="1500" u="sng">
                <a:solidFill>
                  <a:schemeClr val="hlink"/>
                </a:solidFill>
                <a:latin typeface="Raleway Medium"/>
                <a:ea typeface="Raleway Medium"/>
                <a:cs typeface="Raleway Medium"/>
                <a:sym typeface="Raleway Medium"/>
                <a:hlinkClick r:id="rId3"/>
              </a:rPr>
              <a:t>dataset</a:t>
            </a:r>
            <a:r>
              <a:rPr lang="en" sz="1500">
                <a:latin typeface="Raleway Medium"/>
                <a:ea typeface="Raleway Medium"/>
                <a:cs typeface="Raleway Medium"/>
                <a:sym typeface="Raleway Medium"/>
              </a:rPr>
              <a:t>[4] which contains the following features:-</a:t>
            </a:r>
            <a:endParaRPr sz="1500">
              <a:latin typeface="Raleway Medium"/>
              <a:ea typeface="Raleway Medium"/>
              <a:cs typeface="Raleway Medium"/>
              <a:sym typeface="Raleway Medium"/>
            </a:endParaRPr>
          </a:p>
        </p:txBody>
      </p:sp>
      <p:sp>
        <p:nvSpPr>
          <p:cNvPr id="155" name="Google Shape;155;p20"/>
          <p:cNvSpPr/>
          <p:nvPr/>
        </p:nvSpPr>
        <p:spPr>
          <a:xfrm>
            <a:off x="902650" y="1602050"/>
            <a:ext cx="1169400" cy="754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Area of Cultivation</a:t>
            </a:r>
            <a:endParaRPr>
              <a:solidFill>
                <a:schemeClr val="lt1"/>
              </a:solidFill>
            </a:endParaRPr>
          </a:p>
        </p:txBody>
      </p:sp>
      <p:sp>
        <p:nvSpPr>
          <p:cNvPr id="156" name="Google Shape;156;p20"/>
          <p:cNvSpPr/>
          <p:nvPr/>
        </p:nvSpPr>
        <p:spPr>
          <a:xfrm>
            <a:off x="2528850" y="1602050"/>
            <a:ext cx="1057500" cy="754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District</a:t>
            </a:r>
            <a:endParaRPr>
              <a:solidFill>
                <a:schemeClr val="lt1"/>
              </a:solidFill>
            </a:endParaRPr>
          </a:p>
        </p:txBody>
      </p:sp>
      <p:sp>
        <p:nvSpPr>
          <p:cNvPr id="157" name="Google Shape;157;p20"/>
          <p:cNvSpPr/>
          <p:nvPr/>
        </p:nvSpPr>
        <p:spPr>
          <a:xfrm>
            <a:off x="5445750" y="1602053"/>
            <a:ext cx="1169400" cy="754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Soil Type</a:t>
            </a:r>
            <a:endParaRPr>
              <a:solidFill>
                <a:schemeClr val="lt1"/>
              </a:solidFill>
            </a:endParaRPr>
          </a:p>
        </p:txBody>
      </p:sp>
      <p:sp>
        <p:nvSpPr>
          <p:cNvPr id="158" name="Google Shape;158;p20"/>
          <p:cNvSpPr/>
          <p:nvPr/>
        </p:nvSpPr>
        <p:spPr>
          <a:xfrm>
            <a:off x="3931350" y="1602050"/>
            <a:ext cx="1169400" cy="754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Season</a:t>
            </a:r>
            <a:endParaRPr>
              <a:solidFill>
                <a:schemeClr val="lt1"/>
              </a:solidFill>
            </a:endParaRPr>
          </a:p>
        </p:txBody>
      </p:sp>
      <p:sp>
        <p:nvSpPr>
          <p:cNvPr id="159" name="Google Shape;159;p20"/>
          <p:cNvSpPr/>
          <p:nvPr/>
        </p:nvSpPr>
        <p:spPr>
          <a:xfrm>
            <a:off x="7232525" y="3293225"/>
            <a:ext cx="1169400" cy="754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Yield</a:t>
            </a:r>
            <a:endParaRPr>
              <a:solidFill>
                <a:schemeClr val="lt1"/>
              </a:solidFill>
            </a:endParaRPr>
          </a:p>
        </p:txBody>
      </p:sp>
      <p:sp>
        <p:nvSpPr>
          <p:cNvPr id="160" name="Google Shape;160;p20"/>
          <p:cNvSpPr/>
          <p:nvPr/>
        </p:nvSpPr>
        <p:spPr>
          <a:xfrm>
            <a:off x="2048850" y="2978075"/>
            <a:ext cx="3396900" cy="138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Random Forest Regressor</a:t>
            </a:r>
            <a:endParaRPr>
              <a:solidFill>
                <a:schemeClr val="lt1"/>
              </a:solidFill>
            </a:endParaRPr>
          </a:p>
        </p:txBody>
      </p:sp>
      <p:cxnSp>
        <p:nvCxnSpPr>
          <p:cNvPr id="161" name="Google Shape;161;p20"/>
          <p:cNvCxnSpPr>
            <a:endCxn id="160" idx="0"/>
          </p:cNvCxnSpPr>
          <p:nvPr/>
        </p:nvCxnSpPr>
        <p:spPr>
          <a:xfrm>
            <a:off x="1479600" y="2366075"/>
            <a:ext cx="2267700" cy="612000"/>
          </a:xfrm>
          <a:prstGeom prst="curvedConnector2">
            <a:avLst/>
          </a:prstGeom>
          <a:noFill/>
          <a:ln cap="flat" cmpd="sng" w="9525">
            <a:solidFill>
              <a:schemeClr val="dk2"/>
            </a:solidFill>
            <a:prstDash val="solid"/>
            <a:round/>
            <a:headEnd len="med" w="med" type="none"/>
            <a:tailEnd len="med" w="med" type="none"/>
          </a:ln>
        </p:spPr>
      </p:cxnSp>
      <p:cxnSp>
        <p:nvCxnSpPr>
          <p:cNvPr id="162" name="Google Shape;162;p20"/>
          <p:cNvCxnSpPr>
            <a:endCxn id="160" idx="0"/>
          </p:cNvCxnSpPr>
          <p:nvPr/>
        </p:nvCxnSpPr>
        <p:spPr>
          <a:xfrm>
            <a:off x="3081900" y="2382275"/>
            <a:ext cx="665400" cy="595800"/>
          </a:xfrm>
          <a:prstGeom prst="curvedConnector2">
            <a:avLst/>
          </a:prstGeom>
          <a:noFill/>
          <a:ln cap="flat" cmpd="sng" w="9525">
            <a:solidFill>
              <a:schemeClr val="dk2"/>
            </a:solidFill>
            <a:prstDash val="solid"/>
            <a:round/>
            <a:headEnd len="med" w="med" type="none"/>
            <a:tailEnd len="med" w="med" type="none"/>
          </a:ln>
        </p:spPr>
      </p:cxnSp>
      <p:cxnSp>
        <p:nvCxnSpPr>
          <p:cNvPr id="163" name="Google Shape;163;p20"/>
          <p:cNvCxnSpPr>
            <a:endCxn id="160" idx="0"/>
          </p:cNvCxnSpPr>
          <p:nvPr/>
        </p:nvCxnSpPr>
        <p:spPr>
          <a:xfrm flipH="1">
            <a:off x="3747300" y="2398175"/>
            <a:ext cx="744600" cy="579900"/>
          </a:xfrm>
          <a:prstGeom prst="curvedConnector2">
            <a:avLst/>
          </a:prstGeom>
          <a:noFill/>
          <a:ln cap="flat" cmpd="sng" w="9525">
            <a:solidFill>
              <a:schemeClr val="dk2"/>
            </a:solidFill>
            <a:prstDash val="solid"/>
            <a:round/>
            <a:headEnd len="med" w="med" type="none"/>
            <a:tailEnd len="med" w="med" type="none"/>
          </a:ln>
        </p:spPr>
      </p:cxnSp>
      <p:cxnSp>
        <p:nvCxnSpPr>
          <p:cNvPr id="164" name="Google Shape;164;p20"/>
          <p:cNvCxnSpPr>
            <a:endCxn id="160" idx="0"/>
          </p:cNvCxnSpPr>
          <p:nvPr/>
        </p:nvCxnSpPr>
        <p:spPr>
          <a:xfrm flipH="1">
            <a:off x="3747300" y="2366075"/>
            <a:ext cx="2314800" cy="612000"/>
          </a:xfrm>
          <a:prstGeom prst="curvedConnector2">
            <a:avLst/>
          </a:prstGeom>
          <a:noFill/>
          <a:ln cap="flat" cmpd="sng" w="9525">
            <a:solidFill>
              <a:schemeClr val="dk2"/>
            </a:solidFill>
            <a:prstDash val="solid"/>
            <a:round/>
            <a:headEnd len="med" w="med" type="none"/>
            <a:tailEnd len="med" w="med" type="none"/>
          </a:ln>
        </p:spPr>
      </p:cxnSp>
      <p:cxnSp>
        <p:nvCxnSpPr>
          <p:cNvPr id="165" name="Google Shape;165;p20"/>
          <p:cNvCxnSpPr>
            <a:endCxn id="159" idx="1"/>
          </p:cNvCxnSpPr>
          <p:nvPr/>
        </p:nvCxnSpPr>
        <p:spPr>
          <a:xfrm flipH="1" rot="10800000">
            <a:off x="5485325" y="3670325"/>
            <a:ext cx="1747200" cy="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1"/>
          <p:cNvSpPr txBox="1"/>
          <p:nvPr/>
        </p:nvSpPr>
        <p:spPr>
          <a:xfrm rot="371">
            <a:off x="0" y="150"/>
            <a:ext cx="2777400" cy="4925400"/>
          </a:xfrm>
          <a:prstGeom prst="rect">
            <a:avLst/>
          </a:prstGeom>
          <a:solidFill>
            <a:srgbClr val="43434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Comfortaa"/>
                <a:ea typeface="Comfortaa"/>
                <a:cs typeface="Comfortaa"/>
                <a:sym typeface="Comfortaa"/>
              </a:rPr>
              <a:t>Results</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a:solidFill>
                <a:schemeClr val="lt1"/>
              </a:solidFill>
              <a:latin typeface="Comfortaa"/>
              <a:ea typeface="Comfortaa"/>
              <a:cs typeface="Comfortaa"/>
              <a:sym typeface="Comfortaa"/>
            </a:endParaRPr>
          </a:p>
          <a:p>
            <a:pPr indent="0" lvl="0" marL="0" rtl="0" algn="l">
              <a:spcBef>
                <a:spcPts val="0"/>
              </a:spcBef>
              <a:spcAft>
                <a:spcPts val="0"/>
              </a:spcAft>
              <a:buNone/>
            </a:pPr>
            <a:r>
              <a:t/>
            </a:r>
            <a:endParaRPr b="1" sz="2800">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sz="2800">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b="1" sz="28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b="1" sz="2800">
              <a:solidFill>
                <a:schemeClr val="lt1"/>
              </a:solidFill>
              <a:latin typeface="Comfortaa"/>
              <a:ea typeface="Comfortaa"/>
              <a:cs typeface="Comfortaa"/>
              <a:sym typeface="Comfortaa"/>
            </a:endParaRPr>
          </a:p>
        </p:txBody>
      </p:sp>
      <p:pic>
        <p:nvPicPr>
          <p:cNvPr id="171" name="Google Shape;171;p21" title="Points scored"/>
          <p:cNvPicPr preferRelativeResize="0"/>
          <p:nvPr/>
        </p:nvPicPr>
        <p:blipFill>
          <a:blip r:embed="rId3">
            <a:alphaModFix/>
          </a:blip>
          <a:stretch>
            <a:fillRect/>
          </a:stretch>
        </p:blipFill>
        <p:spPr>
          <a:xfrm>
            <a:off x="2777375" y="817750"/>
            <a:ext cx="6366624" cy="3936696"/>
          </a:xfrm>
          <a:prstGeom prst="rect">
            <a:avLst/>
          </a:prstGeom>
          <a:noFill/>
          <a:ln>
            <a:noFill/>
          </a:ln>
        </p:spPr>
      </p:pic>
      <p:graphicFrame>
        <p:nvGraphicFramePr>
          <p:cNvPr id="172" name="Google Shape;172;p21"/>
          <p:cNvGraphicFramePr/>
          <p:nvPr/>
        </p:nvGraphicFramePr>
        <p:xfrm>
          <a:off x="0" y="639425"/>
          <a:ext cx="3000000" cy="3000000"/>
        </p:xfrm>
        <a:graphic>
          <a:graphicData uri="http://schemas.openxmlformats.org/drawingml/2006/table">
            <a:tbl>
              <a:tblPr>
                <a:noFill/>
                <a:tableStyleId>{E1C2962F-BEF1-40A3-A721-5F04C8D70692}</a:tableStyleId>
              </a:tblPr>
              <a:tblGrid>
                <a:gridCol w="925800"/>
                <a:gridCol w="925800"/>
                <a:gridCol w="925800"/>
              </a:tblGrid>
              <a:tr h="820950">
                <a:tc>
                  <a:txBody>
                    <a:bodyPr/>
                    <a:lstStyle/>
                    <a:p>
                      <a:pPr indent="0" lvl="0" marL="0" rtl="0" algn="l">
                        <a:spcBef>
                          <a:spcPts val="0"/>
                        </a:spcBef>
                        <a:spcAft>
                          <a:spcPts val="0"/>
                        </a:spcAft>
                        <a:buNone/>
                      </a:pPr>
                      <a:r>
                        <a:rPr lang="en" sz="1700">
                          <a:latin typeface="Open Sans SemiBold"/>
                          <a:ea typeface="Open Sans SemiBold"/>
                          <a:cs typeface="Open Sans SemiBold"/>
                          <a:sym typeface="Open Sans SemiBold"/>
                        </a:rPr>
                        <a:t>Model</a:t>
                      </a:r>
                      <a:endParaRPr sz="1700">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Training</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Testing</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C9DAF8"/>
                    </a:solidFill>
                  </a:tcPr>
                </a:tc>
              </a:tr>
              <a:tr h="789450">
                <a:tc>
                  <a:txBody>
                    <a:bodyPr/>
                    <a:lstStyle/>
                    <a:p>
                      <a:pPr indent="0" lvl="0" marL="0" rtl="0" algn="l">
                        <a:lnSpc>
                          <a:spcPct val="115000"/>
                        </a:lnSpc>
                        <a:spcBef>
                          <a:spcPts val="0"/>
                        </a:spcBef>
                        <a:spcAft>
                          <a:spcPts val="0"/>
                        </a:spcAft>
                        <a:buNone/>
                      </a:pPr>
                      <a:r>
                        <a:t/>
                      </a:r>
                      <a:endParaRPr>
                        <a:solidFill>
                          <a:srgbClr val="434343"/>
                        </a:solidFill>
                        <a:latin typeface="Open Sans SemiBold"/>
                        <a:ea typeface="Open Sans SemiBold"/>
                        <a:cs typeface="Open Sans SemiBold"/>
                        <a:sym typeface="Open Sans SemiBold"/>
                      </a:endParaRPr>
                    </a:p>
                    <a:p>
                      <a:pPr indent="0" lvl="0" marL="0" rtl="0" algn="l">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Existing Model</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82.13</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77.68</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FF"/>
                    </a:solidFill>
                  </a:tcPr>
                </a:tc>
              </a:tr>
              <a:tr h="789450">
                <a:tc>
                  <a:txBody>
                    <a:bodyPr/>
                    <a:lstStyle/>
                    <a:p>
                      <a:pPr indent="0" lvl="0" marL="0" rtl="0" algn="l">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CNN+DNN</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79.54</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79.33</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FF"/>
                    </a:solidFill>
                  </a:tcPr>
                </a:tc>
              </a:tr>
              <a:tr h="820950">
                <a:tc>
                  <a:txBody>
                    <a:bodyPr/>
                    <a:lstStyle/>
                    <a:p>
                      <a:pPr indent="0" lvl="0" marL="0" rtl="0" algn="l">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CNN+SVM</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90.93</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80.37</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FF"/>
                    </a:solidFill>
                  </a:tcPr>
                </a:tc>
              </a:tr>
              <a:tr h="1072550">
                <a:tc>
                  <a:txBody>
                    <a:bodyPr/>
                    <a:lstStyle/>
                    <a:p>
                      <a:pPr indent="0" lvl="0" marL="0" rtl="0" algn="l">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RandomForest</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97.21</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a:solidFill>
                            <a:srgbClr val="434343"/>
                          </a:solidFill>
                          <a:latin typeface="Open Sans SemiBold"/>
                          <a:ea typeface="Open Sans SemiBold"/>
                          <a:cs typeface="Open Sans SemiBold"/>
                          <a:sym typeface="Open Sans SemiBold"/>
                        </a:rPr>
                        <a:t>92.84</a:t>
                      </a:r>
                      <a:endParaRPr>
                        <a:solidFill>
                          <a:srgbClr val="434343"/>
                        </a:solidFill>
                        <a:latin typeface="Open Sans SemiBold"/>
                        <a:ea typeface="Open Sans SemiBold"/>
                        <a:cs typeface="Open Sans SemiBold"/>
                        <a:sym typeface="Open Sans SemiBold"/>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FFFF0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