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Proxima Nova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T0MWUD9xW0BmSVn1aPRfFtBd8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4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customschemas.google.com/relationships/presentationmetadata" Target="meta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isal Amin" userId="2a411229be4d9a6f" providerId="LiveId" clId="{B778C1C1-B7EF-48C1-B832-F87149CBD14C}"/>
    <pc:docChg chg="custSel modSld">
      <pc:chgData name="Faisal Amin" userId="2a411229be4d9a6f" providerId="LiveId" clId="{B778C1C1-B7EF-48C1-B832-F87149CBD14C}" dt="2023-05-01T13:26:30.502" v="117" actId="478"/>
      <pc:docMkLst>
        <pc:docMk/>
      </pc:docMkLst>
      <pc:sldChg chg="modSp mod">
        <pc:chgData name="Faisal Amin" userId="2a411229be4d9a6f" providerId="LiveId" clId="{B778C1C1-B7EF-48C1-B832-F87149CBD14C}" dt="2023-04-29T11:15:59.639" v="103" actId="27636"/>
        <pc:sldMkLst>
          <pc:docMk/>
          <pc:sldMk cId="0" sldId="256"/>
        </pc:sldMkLst>
        <pc:spChg chg="mod">
          <ac:chgData name="Faisal Amin" userId="2a411229be4d9a6f" providerId="LiveId" clId="{B778C1C1-B7EF-48C1-B832-F87149CBD14C}" dt="2023-04-29T11:15:59.639" v="103" actId="27636"/>
          <ac:spMkLst>
            <pc:docMk/>
            <pc:sldMk cId="0" sldId="256"/>
            <ac:spMk id="95" creationId="{00000000-0000-0000-0000-000000000000}"/>
          </ac:spMkLst>
        </pc:spChg>
        <pc:spChg chg="mod">
          <ac:chgData name="Faisal Amin" userId="2a411229be4d9a6f" providerId="LiveId" clId="{B778C1C1-B7EF-48C1-B832-F87149CBD14C}" dt="2023-04-29T11:14:52.759" v="2" actId="1076"/>
          <ac:spMkLst>
            <pc:docMk/>
            <pc:sldMk cId="0" sldId="256"/>
            <ac:spMk id="96" creationId="{00000000-0000-0000-0000-000000000000}"/>
          </ac:spMkLst>
        </pc:spChg>
      </pc:sldChg>
      <pc:sldChg chg="delSp modSp mod">
        <pc:chgData name="Faisal Amin" userId="2a411229be4d9a6f" providerId="LiveId" clId="{B778C1C1-B7EF-48C1-B832-F87149CBD14C}" dt="2023-05-01T13:26:30.502" v="117" actId="478"/>
        <pc:sldMkLst>
          <pc:docMk/>
          <pc:sldMk cId="659243366" sldId="266"/>
        </pc:sldMkLst>
        <pc:spChg chg="del mod">
          <ac:chgData name="Faisal Amin" userId="2a411229be4d9a6f" providerId="LiveId" clId="{B778C1C1-B7EF-48C1-B832-F87149CBD14C}" dt="2023-05-01T13:26:30.502" v="117" actId="478"/>
          <ac:spMkLst>
            <pc:docMk/>
            <pc:sldMk cId="659243366" sldId="266"/>
            <ac:spMk id="2" creationId="{369C1EA5-C65E-447B-A546-914DBEA5A92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b1840488e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23b1840488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b1840488e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23b1840488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629841" y="1565031"/>
            <a:ext cx="2949178" cy="803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>
            <a:spLocks noGrp="1"/>
          </p:cNvSpPr>
          <p:nvPr>
            <p:ph type="pic" idx="2"/>
          </p:nvPr>
        </p:nvSpPr>
        <p:spPr>
          <a:xfrm>
            <a:off x="3887391" y="1565031"/>
            <a:ext cx="4629150" cy="429602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629841" y="2491154"/>
            <a:ext cx="2949178" cy="337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628651" y="48604"/>
            <a:ext cx="6168520" cy="124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 rot="5400000">
            <a:off x="5689539" y="2929120"/>
            <a:ext cx="4524010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roxima Nova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1"/>
          </p:nvPr>
        </p:nvSpPr>
        <p:spPr>
          <a:xfrm rot="5400000">
            <a:off x="1449082" y="832521"/>
            <a:ext cx="4524009" cy="6164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>
            <a:spLocks noGrp="1"/>
          </p:cNvSpPr>
          <p:nvPr>
            <p:ph type="title"/>
          </p:nvPr>
        </p:nvSpPr>
        <p:spPr>
          <a:xfrm>
            <a:off x="628651" y="48604"/>
            <a:ext cx="6168520" cy="124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60081" y="624498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sldNum" idx="12"/>
          </p:nvPr>
        </p:nvSpPr>
        <p:spPr>
          <a:xfrm>
            <a:off x="6972300" y="624498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" name="Google Shape;3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62775" y="76200"/>
            <a:ext cx="2181225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2"/>
          <p:cNvSpPr txBox="1">
            <a:spLocks noGrp="1"/>
          </p:cNvSpPr>
          <p:nvPr>
            <p:ph type="ctrTitle"/>
          </p:nvPr>
        </p:nvSpPr>
        <p:spPr>
          <a:xfrm>
            <a:off x="714375" y="952500"/>
            <a:ext cx="7848600" cy="2557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>
            <a:spLocks noGrp="1"/>
          </p:cNvSpPr>
          <p:nvPr>
            <p:ph type="title"/>
          </p:nvPr>
        </p:nvSpPr>
        <p:spPr>
          <a:xfrm>
            <a:off x="628651" y="48604"/>
            <a:ext cx="6168520" cy="124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>
            <a:spLocks noGrp="1"/>
          </p:cNvSpPr>
          <p:nvPr>
            <p:ph type="title"/>
          </p:nvPr>
        </p:nvSpPr>
        <p:spPr>
          <a:xfrm>
            <a:off x="628651" y="48604"/>
            <a:ext cx="6168520" cy="124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>
            <a:spLocks noGrp="1"/>
          </p:cNvSpPr>
          <p:nvPr>
            <p:ph type="title"/>
          </p:nvPr>
        </p:nvSpPr>
        <p:spPr>
          <a:xfrm>
            <a:off x="0" y="252046"/>
            <a:ext cx="7977279" cy="111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628651" y="48604"/>
            <a:ext cx="6168520" cy="124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>
            <a:spLocks noGrp="1"/>
          </p:cNvSpPr>
          <p:nvPr>
            <p:ph type="title"/>
          </p:nvPr>
        </p:nvSpPr>
        <p:spPr>
          <a:xfrm>
            <a:off x="628650" y="1565030"/>
            <a:ext cx="2949178" cy="973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3887391" y="1565030"/>
            <a:ext cx="4629150" cy="4296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629841" y="2637692"/>
            <a:ext cx="2949178" cy="323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628651" y="48604"/>
            <a:ext cx="6168520" cy="124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  <a:defRPr sz="4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149493" y="676272"/>
            <a:ext cx="1822862" cy="61574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title"/>
          </p:nvPr>
        </p:nvSpPr>
        <p:spPr>
          <a:xfrm>
            <a:off x="113251" y="101424"/>
            <a:ext cx="8917497" cy="1333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</a:pPr>
            <a:r>
              <a:rPr lang="en-US" sz="3600"/>
              <a:t>4483/8995 CAPSTONE PROJECT</a:t>
            </a:r>
            <a:br>
              <a:rPr lang="en-US" sz="3600"/>
            </a:br>
            <a:r>
              <a:rPr lang="en-US" sz="3600"/>
              <a:t>PRESENTATION</a:t>
            </a:r>
            <a:endParaRPr sz="5600"/>
          </a:p>
        </p:txBody>
      </p:sp>
      <p:sp>
        <p:nvSpPr>
          <p:cNvPr id="95" name="Google Shape;95;p1"/>
          <p:cNvSpPr txBox="1">
            <a:spLocks noGrp="1"/>
          </p:cNvSpPr>
          <p:nvPr>
            <p:ph type="body" idx="1"/>
          </p:nvPr>
        </p:nvSpPr>
        <p:spPr>
          <a:xfrm>
            <a:off x="699389" y="4055418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/>
              <a:t>STUDENT NAME: Mohammad Faisal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/>
              <a:t>Student ID: u3212031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  <p:sp>
        <p:nvSpPr>
          <p:cNvPr id="96" name="Google Shape;96;p1"/>
          <p:cNvSpPr txBox="1"/>
          <p:nvPr/>
        </p:nvSpPr>
        <p:spPr>
          <a:xfrm>
            <a:off x="557911" y="3097500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75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56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Exploring the Iris Dataset: EDA, Classification and GUI Application</a:t>
            </a:r>
            <a:endParaRPr sz="56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endParaRPr sz="56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roxima Nova"/>
              <a:buNone/>
            </a:pPr>
            <a:endParaRPr sz="56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628651" y="48604"/>
            <a:ext cx="6315488" cy="124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-US"/>
              <a:t>References /Bibilography</a:t>
            </a:r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Brownlee, J. (2020). How to Develop a Multiclass Classification Model for Iris Flower Species. Retrieved from https://machinelearningmastery.com/how-to-develop-a-multiclass-classification-model-for-iris-flower-species/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Hastie, T., Tibshirani, R., &amp; Friedman, J. (2009). The elements of statistical learning: data mining, inference, and prediction. New York: Springer.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https://www.kaggle.com/datasets/uciml/iris?resource=download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"Building Machine Learning Applications with Streamlit" by Abhishek Thakur: https://towardsdatascience.com/building-machine-learning-applications-with-streamlit-667cef3e0f1a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4698B-9664-4775-BAE3-CE96D766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843561"/>
            <a:ext cx="9144000" cy="1739589"/>
          </a:xfrm>
        </p:spPr>
        <p:txBody>
          <a:bodyPr>
            <a:norm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600" dirty="0"/>
              <a:t>Thank you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65924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628651" y="48604"/>
            <a:ext cx="6168520" cy="124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-US"/>
              <a:t>Table of Contents </a:t>
            </a:r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dirty="0"/>
              <a:t>Introduction / Problem Statement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dirty="0"/>
              <a:t>Dataset Details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dirty="0"/>
              <a:t>EDA (Exploratory Data Analysis) Outcomes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dirty="0"/>
              <a:t>PDA (Predictive Data Analytics) Outcomes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dirty="0"/>
              <a:t>Implementation and Deployment (</a:t>
            </a:r>
            <a:r>
              <a:rPr lang="en-US" dirty="0" err="1"/>
              <a:t>TkInter</a:t>
            </a:r>
            <a:r>
              <a:rPr lang="en-US" dirty="0"/>
              <a:t>/Flask/</a:t>
            </a:r>
            <a:r>
              <a:rPr lang="en-US" dirty="0" err="1"/>
              <a:t>Streamlit</a:t>
            </a:r>
            <a:r>
              <a:rPr lang="en-US" dirty="0"/>
              <a:t>) Plan and Status Update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dirty="0"/>
              <a:t>References/Bibliography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628651" y="48604"/>
            <a:ext cx="6315488" cy="124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51435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/>
              <a:t>Introduction / Problem Statement</a:t>
            </a:r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1300" dirty="0">
                <a:latin typeface="Lato"/>
                <a:ea typeface="Lato"/>
                <a:cs typeface="Lato"/>
                <a:sym typeface="Lato"/>
              </a:rPr>
              <a:t>In this presentation on my analysis of the Iris dataset and the development of a predictive model for its species classification.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2286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1300" dirty="0">
                <a:latin typeface="Lato"/>
                <a:ea typeface="Lato"/>
                <a:cs typeface="Lato"/>
                <a:sym typeface="Lato"/>
              </a:rPr>
              <a:t> The Iris dataset is a well-known dataset in the field of machine learning and data analysis, and it contains measurements of various features of different Iris flower species. In this presentation, I will walk you through our exploratory data analysis (EDA) of the dataset, where we have looked at different characteristics and patterns in the data.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2286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1300" dirty="0">
                <a:latin typeface="Lato"/>
                <a:ea typeface="Lato"/>
                <a:cs typeface="Lato"/>
                <a:sym typeface="Lato"/>
              </a:rPr>
              <a:t>I will also present our approach for developing a predictive model using a decision tree classifier, and   we will demonstrate how we can use this model to classify new Iris samples based on their features.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2286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1300" dirty="0">
                <a:latin typeface="Lato"/>
                <a:ea typeface="Lato"/>
                <a:cs typeface="Lato"/>
                <a:sym typeface="Lato"/>
              </a:rPr>
              <a:t>Finally, we will showcase our efforts in creating a desktop GUI application using Python's </a:t>
            </a:r>
            <a:r>
              <a:rPr lang="en-US" sz="1300" dirty="0" err="1">
                <a:latin typeface="Lato"/>
                <a:ea typeface="Lato"/>
                <a:cs typeface="Lato"/>
                <a:sym typeface="Lato"/>
              </a:rPr>
              <a:t>Tkinter</a:t>
            </a:r>
            <a:r>
              <a:rPr lang="en-US" sz="1300" dirty="0">
                <a:latin typeface="Lato"/>
                <a:ea typeface="Lato"/>
                <a:cs typeface="Lato"/>
                <a:sym typeface="Lato"/>
              </a:rPr>
              <a:t> library and a web application using </a:t>
            </a:r>
            <a:r>
              <a:rPr lang="en-US" sz="1300" dirty="0" err="1">
                <a:latin typeface="Lato"/>
                <a:ea typeface="Lato"/>
                <a:cs typeface="Lato"/>
                <a:sym typeface="Lato"/>
              </a:rPr>
              <a:t>Streamlit</a:t>
            </a:r>
            <a:r>
              <a:rPr lang="en-US" sz="1300" dirty="0">
                <a:latin typeface="Lato"/>
                <a:ea typeface="Lato"/>
                <a:cs typeface="Lato"/>
                <a:sym typeface="Lato"/>
              </a:rPr>
              <a:t>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2286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1300" dirty="0">
                <a:latin typeface="Lato"/>
                <a:ea typeface="Lato"/>
                <a:cs typeface="Lato"/>
                <a:sym typeface="Lato"/>
              </a:rPr>
              <a:t>We hope you find this presentation informative and interesting.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628651" y="48604"/>
            <a:ext cx="6315488" cy="124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-US" dirty="0"/>
              <a:t>2. Dataset Details</a:t>
            </a:r>
            <a:endParaRPr dirty="0"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1600" dirty="0">
                <a:latin typeface="Lato"/>
                <a:ea typeface="Lato"/>
                <a:cs typeface="Lato"/>
                <a:sym typeface="Lato"/>
              </a:rPr>
              <a:t>The Iris dataset is a classic dataset used in machine learning and statistics. It contains information on three species of the Iris flower (Iris </a:t>
            </a:r>
            <a:r>
              <a:rPr lang="en-US" sz="1600" dirty="0" err="1">
                <a:latin typeface="Lato"/>
                <a:ea typeface="Lato"/>
                <a:cs typeface="Lato"/>
                <a:sym typeface="Lato"/>
              </a:rPr>
              <a:t>setosa</a:t>
            </a:r>
            <a:r>
              <a:rPr lang="en-US" sz="1600" dirty="0">
                <a:latin typeface="Lato"/>
                <a:ea typeface="Lato"/>
                <a:cs typeface="Lato"/>
                <a:sym typeface="Lato"/>
              </a:rPr>
              <a:t>, Iris versicolor, and Iris virginica) with 50 samples for each species. 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228600" lvl="0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800"/>
              <a:buChar char="•"/>
            </a:pPr>
            <a:r>
              <a:rPr lang="en-US" sz="1600" dirty="0">
                <a:latin typeface="Lato"/>
                <a:ea typeface="Lato"/>
                <a:cs typeface="Lato"/>
                <a:sym typeface="Lato"/>
              </a:rPr>
              <a:t>The dataset includes four features of each sample: sepal length, sepal width, petal length, and petal width. The dataset is often used for classification tasks, where the goal is to predict the species of a new flower based on its features.</a:t>
            </a:r>
            <a:endParaRPr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3B6CAE-9027-4561-B4CA-8DBD95B80774}"/>
              </a:ext>
            </a:extLst>
          </p:cNvPr>
          <p:cNvSpPr/>
          <p:nvPr/>
        </p:nvSpPr>
        <p:spPr>
          <a:xfrm>
            <a:off x="744718" y="1825625"/>
            <a:ext cx="7352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"/>
                <a:ea typeface="Lato"/>
                <a:cs typeface="Lato"/>
                <a:sym typeface="Lato"/>
              </a:rPr>
              <a:t>Iris dataset </a:t>
            </a:r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628651" y="48604"/>
            <a:ext cx="6315488" cy="124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-US" dirty="0"/>
              <a:t>3. EDA (Exploratory Data Analysis) Outcomes</a:t>
            </a:r>
            <a:endParaRPr dirty="0"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483164" y="1973964"/>
            <a:ext cx="8000436" cy="336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96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•"/>
            </a:pPr>
            <a:r>
              <a:rPr lang="en-US" sz="1300" dirty="0">
                <a:latin typeface="Lato"/>
                <a:ea typeface="Lato"/>
                <a:cs typeface="Lato"/>
                <a:sym typeface="Lato"/>
              </a:rPr>
              <a:t>The average sepal length and width of the flowers are 5.8 cm and 3.1 cm, respectively. The average petal length and width are 3.8 cm and 1.2 cm, respectively.</a:t>
            </a:r>
            <a:br>
              <a:rPr lang="en-US" sz="1300" dirty="0">
                <a:latin typeface="Lato"/>
                <a:ea typeface="Lato"/>
                <a:cs typeface="Lato"/>
                <a:sym typeface="Lato"/>
              </a:rPr>
            </a:b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228600" lvl="0" indent="-196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•"/>
            </a:pPr>
            <a:r>
              <a:rPr lang="en-US" sz="1300" dirty="0">
                <a:latin typeface="Lato"/>
                <a:ea typeface="Lato"/>
                <a:cs typeface="Lato"/>
                <a:sym typeface="Lato"/>
              </a:rPr>
              <a:t>The petal length and width are highly correlated, while the sepal length and width have a weaker positive correlation.</a:t>
            </a:r>
            <a:br>
              <a:rPr lang="en-US" sz="1300" dirty="0">
                <a:latin typeface="Lato"/>
                <a:ea typeface="Lato"/>
                <a:cs typeface="Lato"/>
                <a:sym typeface="Lato"/>
              </a:rPr>
            </a:b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228600" lvl="0" indent="-196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•"/>
            </a:pPr>
            <a:r>
              <a:rPr lang="en-US" sz="1300" dirty="0"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US" sz="1300" dirty="0" err="1">
                <a:latin typeface="Lato"/>
                <a:ea typeface="Lato"/>
                <a:cs typeface="Lato"/>
                <a:sym typeface="Lato"/>
              </a:rPr>
              <a:t>setosa</a:t>
            </a:r>
            <a:r>
              <a:rPr lang="en-US" sz="1300" dirty="0">
                <a:latin typeface="Lato"/>
                <a:ea typeface="Lato"/>
                <a:cs typeface="Lato"/>
                <a:sym typeface="Lato"/>
              </a:rPr>
              <a:t> species can be easily separated from the other two species based on their petal length and width, while versicolor and virginica have some overlap in their feature distributions.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800" y="4977050"/>
            <a:ext cx="2288912" cy="176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0773" y="4977050"/>
            <a:ext cx="2802303" cy="176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80591" y="4410725"/>
            <a:ext cx="2620032" cy="2330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628651" y="48604"/>
            <a:ext cx="6315488" cy="124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-US" dirty="0"/>
              <a:t>4. PDA (Predictive Data Analysis) Outcomes</a:t>
            </a:r>
            <a:endParaRPr dirty="0"/>
          </a:p>
        </p:txBody>
      </p:sp>
      <p:sp>
        <p:nvSpPr>
          <p:cNvPr id="130" name="Google Shape;130;p6"/>
          <p:cNvSpPr txBox="1">
            <a:spLocks noGrp="1"/>
          </p:cNvSpPr>
          <p:nvPr>
            <p:ph type="body" idx="1"/>
          </p:nvPr>
        </p:nvSpPr>
        <p:spPr>
          <a:xfrm>
            <a:off x="234177" y="1825625"/>
            <a:ext cx="8753706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23875" indent="-457200"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As our project focuses on classification of iris plants based on their sepal and petal dimensions, the PDA outcomes involve the performance of different machine learning models on the dataset.</a:t>
            </a:r>
          </a:p>
          <a:p>
            <a:pPr marL="523875" indent="-457200"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The performance of different classification models -Logistic Regression, K-Nearest Neighbors, Decision Tree, and Random Forest on the iris dataset was evaluated using 10-fold cross-validation, with Random Forest performing the best with an average accuracy of 96.67%.</a:t>
            </a:r>
          </a:p>
          <a:p>
            <a:pPr marL="523875" indent="-457200"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Recursive Feature Elimination (RFE) with Logistic Regression as the underlying model revealed that petal length and petal width were the most important features for iris classification.</a:t>
            </a:r>
          </a:p>
          <a:p>
            <a:pPr marL="523875" indent="-457200">
              <a:buSzPct val="100000"/>
              <a:buFont typeface="Wingdings" panose="05000000000000000000" pitchFamily="2" charset="2"/>
              <a:buChar char="§"/>
            </a:pPr>
            <a:r>
              <a:rPr lang="en-GB" sz="2000" dirty="0"/>
              <a:t>Overall, these findings suggest that the different features of the iris flowers can be used to accurately classify the different species</a:t>
            </a:r>
            <a:r>
              <a:rPr lang="en-US" sz="2000" dirty="0"/>
              <a:t>.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>
            <a:spLocks noGrp="1"/>
          </p:cNvSpPr>
          <p:nvPr>
            <p:ph type="title"/>
          </p:nvPr>
        </p:nvSpPr>
        <p:spPr>
          <a:xfrm>
            <a:off x="628651" y="503338"/>
            <a:ext cx="6315488" cy="78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None/>
            </a:pP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r>
              <a:rPr lang="en-US" sz="2700" dirty="0"/>
              <a:t>5. Implementation and Deployment (</a:t>
            </a:r>
            <a:r>
              <a:rPr lang="en-US" sz="2700" dirty="0" err="1"/>
              <a:t>TkInter</a:t>
            </a:r>
            <a:r>
              <a:rPr lang="en-US" sz="2700" dirty="0"/>
              <a:t>/Flask/</a:t>
            </a:r>
            <a:r>
              <a:rPr lang="en-US" sz="2700" dirty="0" err="1"/>
              <a:t>Streamlit</a:t>
            </a:r>
            <a:r>
              <a:rPr lang="en-US" sz="2700" dirty="0"/>
              <a:t>) Plan and Status Update</a:t>
            </a:r>
            <a:endParaRPr dirty="0"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1"/>
          </p:nvPr>
        </p:nvSpPr>
        <p:spPr>
          <a:xfrm>
            <a:off x="403535" y="1736415"/>
            <a:ext cx="8336930" cy="4831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600" lvl="0" indent="-18859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the deployment plan, </a:t>
            </a:r>
          </a:p>
          <a:p>
            <a:pPr marL="497205" lvl="1" indent="0">
              <a:lnSpc>
                <a:spcPct val="170000"/>
              </a:lnSpc>
              <a:spcBef>
                <a:spcPts val="1000"/>
              </a:spcBef>
              <a:buSzPct val="100000"/>
              <a:buNone/>
            </a:pP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desktop application using the </a:t>
            </a:r>
            <a:r>
              <a:rPr lang="en-US" sz="29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Tkinter</a:t>
            </a: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library for the decision tree model, and a web-based application using the </a:t>
            </a:r>
            <a:r>
              <a:rPr lang="en-US" sz="29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Streamlit</a:t>
            </a: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library for the support vector machine model. Both applications will allow users to input values for     the four iris features, and the model will output the predicted class.</a:t>
            </a:r>
            <a:endParaRPr sz="2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0">
              <a:spcBef>
                <a:spcPts val="1000"/>
              </a:spcBef>
              <a:buNone/>
            </a:pP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188595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Currently, the implementation phase for both the desktop application and web-based application has been completed. The desktop application has been developed using Python and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Tkinter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while the web-based application has been developed using Python and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Both applications have been tested and validated with the iris dataset, and the accuracy of the machine learning models has been confirmed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b1840488e_0_15"/>
          <p:cNvSpPr txBox="1">
            <a:spLocks noGrp="1"/>
          </p:cNvSpPr>
          <p:nvPr>
            <p:ph type="title"/>
          </p:nvPr>
        </p:nvSpPr>
        <p:spPr>
          <a:xfrm>
            <a:off x="628651" y="503338"/>
            <a:ext cx="631560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None/>
            </a:pPr>
            <a:br>
              <a:rPr lang="en-US" sz="2700"/>
            </a:br>
            <a:br>
              <a:rPr lang="en-US" sz="2700"/>
            </a:br>
            <a:br>
              <a:rPr lang="en-US" sz="2700"/>
            </a:br>
            <a:r>
              <a:rPr lang="en-US" sz="2700"/>
              <a:t>	5. Implementation and Deployment (TkInter/Flask/Streamlit) Plan and Status Update(Screenshots)</a:t>
            </a:r>
            <a:endParaRPr/>
          </a:p>
        </p:txBody>
      </p:sp>
      <p:sp>
        <p:nvSpPr>
          <p:cNvPr id="142" name="Google Shape;142;g23b1840488e_0_15"/>
          <p:cNvSpPr txBox="1"/>
          <p:nvPr/>
        </p:nvSpPr>
        <p:spPr>
          <a:xfrm>
            <a:off x="570425" y="179657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Desktop GUI app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g23b1840488e_0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0425" y="2373850"/>
            <a:ext cx="3237225" cy="34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23b1840488e_0_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13350" y="2373850"/>
            <a:ext cx="2936325" cy="344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b1840488e_0_30"/>
          <p:cNvSpPr txBox="1">
            <a:spLocks noGrp="1"/>
          </p:cNvSpPr>
          <p:nvPr>
            <p:ph type="title"/>
          </p:nvPr>
        </p:nvSpPr>
        <p:spPr>
          <a:xfrm>
            <a:off x="628651" y="503338"/>
            <a:ext cx="631560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None/>
            </a:pPr>
            <a:br>
              <a:rPr lang="en-US" sz="2700"/>
            </a:br>
            <a:br>
              <a:rPr lang="en-US" sz="2700"/>
            </a:br>
            <a:br>
              <a:rPr lang="en-US" sz="2700"/>
            </a:br>
            <a:r>
              <a:rPr lang="en-US" sz="2700"/>
              <a:t>	5. Implementation and Deployment (TkInter/Flask/Streamlit) Plan and Status Update(Screenshots)</a:t>
            </a:r>
            <a:endParaRPr/>
          </a:p>
        </p:txBody>
      </p:sp>
      <p:sp>
        <p:nvSpPr>
          <p:cNvPr id="150" name="Google Shape;150;g23b1840488e_0_30"/>
          <p:cNvSpPr txBox="1"/>
          <p:nvPr/>
        </p:nvSpPr>
        <p:spPr>
          <a:xfrm>
            <a:off x="1114550" y="18643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Streamlit App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" name="Google Shape;151;g23b1840488e_0_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75" y="2511950"/>
            <a:ext cx="4058552" cy="303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23b1840488e_0_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3575" y="2550925"/>
            <a:ext cx="4706524" cy="29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owson">
      <a:dk1>
        <a:srgbClr val="000000"/>
      </a:dk1>
      <a:lt1>
        <a:srgbClr val="FFFFFF"/>
      </a:lt1>
      <a:dk2>
        <a:srgbClr val="44546A"/>
      </a:dk2>
      <a:lt2>
        <a:srgbClr val="DDDDDD"/>
      </a:lt2>
      <a:accent1>
        <a:srgbClr val="FFBB00"/>
      </a:accent1>
      <a:accent2>
        <a:srgbClr val="DDDDDD"/>
      </a:accent2>
      <a:accent3>
        <a:srgbClr val="3C3C3C"/>
      </a:accent3>
      <a:accent4>
        <a:srgbClr val="FFC000"/>
      </a:accent4>
      <a:accent5>
        <a:srgbClr val="CC9900"/>
      </a:accent5>
      <a:accent6>
        <a:srgbClr val="70AD47"/>
      </a:accent6>
      <a:hlink>
        <a:srgbClr val="CC9900"/>
      </a:hlink>
      <a:folHlink>
        <a:srgbClr val="DDDDD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855</Words>
  <Application>Microsoft Office PowerPoint</Application>
  <PresentationFormat>On-screen Show (4:3)</PresentationFormat>
  <Paragraphs>54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Lato</vt:lpstr>
      <vt:lpstr>Proxima Nova</vt:lpstr>
      <vt:lpstr>Montserrat</vt:lpstr>
      <vt:lpstr>Wingdings</vt:lpstr>
      <vt:lpstr>Arial</vt:lpstr>
      <vt:lpstr>Office Theme</vt:lpstr>
      <vt:lpstr>4483/8995 CAPSTONE PROJECT PRESENTATION</vt:lpstr>
      <vt:lpstr>Table of Contents </vt:lpstr>
      <vt:lpstr>Introduction / Problem Statement</vt:lpstr>
      <vt:lpstr>2. Dataset Details</vt:lpstr>
      <vt:lpstr>3. EDA (Exploratory Data Analysis) Outcomes</vt:lpstr>
      <vt:lpstr>4. PDA (Predictive Data Analysis) Outcomes</vt:lpstr>
      <vt:lpstr>   5. Implementation and Deployment (TkInter/Flask/Streamlit) Plan and Status Update</vt:lpstr>
      <vt:lpstr>    5. Implementation and Deployment (TkInter/Flask/Streamlit) Plan and Status Update(Screenshots)</vt:lpstr>
      <vt:lpstr>    5. Implementation and Deployment (TkInter/Flask/Streamlit) Plan and Status Update(Screenshots)</vt:lpstr>
      <vt:lpstr>References /Bibilography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4483/8995 CAPSTONE PROJECT PRESENTATION</dc:title>
  <dc:creator>Faisal Amin</dc:creator>
  <cp:lastModifiedBy>Faisal Amin</cp:lastModifiedBy>
  <cp:revision>11</cp:revision>
  <dcterms:created xsi:type="dcterms:W3CDTF">2019-03-14T01:12:25Z</dcterms:created>
  <dcterms:modified xsi:type="dcterms:W3CDTF">2023-05-01T13:26:35Z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f6fef03-d487-4433-8e43-6b81c0a1b7be_Enabled">
    <vt:lpwstr>true</vt:lpwstr>
  </property>
  <property fmtid="{D5CDD505-2E9C-101B-9397-08002B2CF9AE}" pid="3" name="MSIP_Label_bf6fef03-d487-4433-8e43-6b81c0a1b7be_SetDate">
    <vt:lpwstr>2023-04-26T00:57:11Z</vt:lpwstr>
  </property>
  <property fmtid="{D5CDD505-2E9C-101B-9397-08002B2CF9AE}" pid="4" name="MSIP_Label_bf6fef03-d487-4433-8e43-6b81c0a1b7be_Method">
    <vt:lpwstr>Standard</vt:lpwstr>
  </property>
  <property fmtid="{D5CDD505-2E9C-101B-9397-08002B2CF9AE}" pid="5" name="MSIP_Label_bf6fef03-d487-4433-8e43-6b81c0a1b7be_Name">
    <vt:lpwstr>Unclassified</vt:lpwstr>
  </property>
  <property fmtid="{D5CDD505-2E9C-101B-9397-08002B2CF9AE}" pid="6" name="MSIP_Label_bf6fef03-d487-4433-8e43-6b81c0a1b7be_SiteId">
    <vt:lpwstr>1daf5147-a543-4707-a2fb-2acf0b2a3936</vt:lpwstr>
  </property>
  <property fmtid="{D5CDD505-2E9C-101B-9397-08002B2CF9AE}" pid="7" name="MSIP_Label_bf6fef03-d487-4433-8e43-6b81c0a1b7be_ActionId">
    <vt:lpwstr>24dac2fe-ea53-43a1-86b4-5af1bf9b3648</vt:lpwstr>
  </property>
  <property fmtid="{D5CDD505-2E9C-101B-9397-08002B2CF9AE}" pid="8" name="MSIP_Label_bf6fef03-d487-4433-8e43-6b81c0a1b7be_ContentBits">
    <vt:lpwstr>0</vt:lpwstr>
  </property>
</Properties>
</file>