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1" r:id="rId6"/>
    <p:sldId id="259" r:id="rId7"/>
    <p:sldId id="263" r:id="rId8"/>
    <p:sldId id="262" r:id="rId9"/>
    <p:sldId id="264" r:id="rId10"/>
    <p:sldId id="258" r:id="rId11"/>
    <p:sldId id="266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AmazonCloudWatch/latest/monitoring/ConsoleAlarms.html" TargetMode="External"/><Relationship Id="rId3" Type="http://schemas.openxmlformats.org/officeDocument/2006/relationships/hyperlink" Target="https://aws.amazon.com/blogs/database/get-started-with-amazon-elasticsearch-service-t-shirt-size-your-domain/" TargetMode="External"/><Relationship Id="rId7" Type="http://schemas.openxmlformats.org/officeDocument/2006/relationships/hyperlink" Target="https://aws.amazon.com/elasticsearch-service/faqs/" TargetMode="External"/><Relationship Id="rId2" Type="http://schemas.openxmlformats.org/officeDocument/2006/relationships/hyperlink" Target="https://search-adtran-m1-es-poc-2bjxj5bwpnzjkfn64omrpf7zvu.us-east-1.es.amazonaw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ws.amazon.com/blogs/database/get-started-with-amazon-elasticsearch-service-how-many-shards-do-i-need/" TargetMode="External"/><Relationship Id="rId5" Type="http://schemas.openxmlformats.org/officeDocument/2006/relationships/hyperlink" Target="https://docs.aws.amazon.com/elasticsearch-service/latest/developerguide/es-managedomains-multiaz.html" TargetMode="External"/><Relationship Id="rId4" Type="http://schemas.openxmlformats.org/officeDocument/2006/relationships/hyperlink" Target="https://aws.amazon.com/blogs/database/get-started-with-amazon-elasticsearch-service-how-many-data-instances-do-i-need/" TargetMode="External"/><Relationship Id="rId9" Type="http://schemas.openxmlformats.org/officeDocument/2006/relationships/hyperlink" Target="https://docs.aws.amazon.com/elasticsearch-service/latest/developerguide/alerting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Search Service Architecture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6DC787-AA48-43D5-82D4-280B3C5E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05" y="640080"/>
            <a:ext cx="706179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3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Search Service Code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6A3019-95CC-4C80-ACB7-B5E7A059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44" y="-296"/>
            <a:ext cx="7963400" cy="48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5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Federated Search Architecture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B3FB7D9F-65B6-487B-A04B-3FB4C80C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56530"/>
            <a:ext cx="7347537" cy="46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Search Service Domain Configuration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82E46E-24AB-4A73-8632-3A0E7812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592604"/>
            <a:ext cx="7347537" cy="3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Search Service Domain Configuration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82E46E-24AB-4A73-8632-3A0E7812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592604"/>
            <a:ext cx="7347537" cy="3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4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Index Configuration - Multitenancy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503B48-5B5B-4D13-B215-5FD7A0B7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46608"/>
            <a:ext cx="7347537" cy="55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5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Index Configuration - Multitenancy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66B61-B469-4DB6-A6A8-7CEBA04AF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7748"/>
              </p:ext>
            </p:extLst>
          </p:nvPr>
        </p:nvGraphicFramePr>
        <p:xfrm>
          <a:off x="4189948" y="171161"/>
          <a:ext cx="7363877" cy="6150131"/>
        </p:xfrm>
        <a:graphic>
          <a:graphicData uri="http://schemas.openxmlformats.org/drawingml/2006/table">
            <a:tbl>
              <a:tblPr/>
              <a:tblGrid>
                <a:gridCol w="3232922">
                  <a:extLst>
                    <a:ext uri="{9D8B030D-6E8A-4147-A177-3AD203B41FA5}">
                      <a16:colId xmlns:a16="http://schemas.microsoft.com/office/drawing/2014/main" val="1042790254"/>
                    </a:ext>
                  </a:extLst>
                </a:gridCol>
                <a:gridCol w="4130955">
                  <a:extLst>
                    <a:ext uri="{9D8B030D-6E8A-4147-A177-3AD203B41FA5}">
                      <a16:colId xmlns:a16="http://schemas.microsoft.com/office/drawing/2014/main" val="745436515"/>
                    </a:ext>
                  </a:extLst>
                </a:gridCol>
              </a:tblGrid>
              <a:tr h="3842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r>
                        <a:rPr lang="en-US" sz="8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802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25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Minimum Requirement</a:t>
                      </a:r>
                      <a:r>
                        <a:rPr lang="en-US" sz="8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20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2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2790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Domain Name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2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2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2A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0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https://search-adtran-m1-es-poc-2bjxj5bwpnzjkfn64omrpf7zvu.us-east-1.es.amazonaws.com</a:t>
                      </a:r>
                      <a:endParaRPr lang="en-US" sz="10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202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2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2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37480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Instance Type</a:t>
                      </a:r>
                      <a:r>
                        <a:rPr lang="en-CA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CA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2A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2A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2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m4.large.elasticsearch 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2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4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324307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No. of Nodes</a:t>
                      </a:r>
                      <a:r>
                        <a:rPr lang="en-CA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CA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402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4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2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D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3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34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4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4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18732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EBS volume for each data node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20D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D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10 GiB Magnetic disk 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D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72274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Allow Anonymous Access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A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D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D3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DE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No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40D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D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D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625782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Availability Zones/Deployment type</a:t>
                      </a:r>
                      <a:r>
                        <a:rPr lang="en-CA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CA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00DE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E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E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1-AZ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E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F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453309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Replicas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40E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F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E7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2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20F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F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F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F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953126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Shards</a:t>
                      </a:r>
                      <a:r>
                        <a:rPr lang="en-CA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CA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F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F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4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F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F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F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50141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Elasticsearch version</a:t>
                      </a:r>
                      <a:r>
                        <a:rPr lang="en-CA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CA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8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7.10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4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46515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rest.action.multi.allow_explicit_index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200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False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4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849187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indices.fielddata.cache.size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0F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40%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79053"/>
                  </a:ext>
                </a:extLst>
              </a:tr>
              <a:tr h="4570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indices.query.bool.max_clause_count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8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</a:rPr>
                        <a:t>1,024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0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1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221204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Network configuration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1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6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Public access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201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1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2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23322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Subnet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26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6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31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1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2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28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3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15307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IAM role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0031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3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31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44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default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003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3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3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00057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Monitoring</a:t>
                      </a:r>
                      <a:r>
                        <a:rPr lang="en-US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44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44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5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Optional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80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12609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Alerting</a:t>
                      </a:r>
                      <a:r>
                        <a:rPr lang="en-US" sz="800" b="0" i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8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5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5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5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Optional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806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377441"/>
                  </a:ext>
                </a:extLst>
              </a:tr>
              <a:tr h="2812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Fine-grained access control  </a:t>
                      </a:r>
                      <a:endParaRPr lang="en-US" sz="1500" b="0" i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E05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5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5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i="0" dirty="0">
                          <a:solidFill>
                            <a:srgbClr val="16191F"/>
                          </a:solidFill>
                          <a:effectLst/>
                          <a:latin typeface="Calibri" panose="020F0502020204030204" pitchFamily="34" charset="0"/>
                        </a:rPr>
                        <a:t>user/password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5895" marR="75895" marT="37948" marB="37948">
                    <a:lnL w="7620" cap="flat" cmpd="sng" algn="ctr">
                      <a:solidFill>
                        <a:srgbClr val="60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6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3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36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ECS  - Search Service Deployment 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160C-DDA8-48B0-86AA-5642BF2407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87392" y="0"/>
            <a:ext cx="5943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ECS  - Search Service Deployment 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5D6EE4A-5BF4-4393-90FF-2AF35647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11" y="0"/>
            <a:ext cx="8116479" cy="54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4F12-198F-4763-89CF-8DE4A35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ECS  - Search Service Deployment </a:t>
            </a:r>
            <a:endParaRPr lang="en-US" sz="3200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75D6EE4A-5BF4-4393-90FF-2AF35647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11" y="0"/>
            <a:ext cx="8116479" cy="54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94322C4530040A4665EB151237690" ma:contentTypeVersion="12" ma:contentTypeDescription="Create a new document." ma:contentTypeScope="" ma:versionID="8d20dcfbe83640eac48f437850225d18">
  <xsd:schema xmlns:xsd="http://www.w3.org/2001/XMLSchema" xmlns:xs="http://www.w3.org/2001/XMLSchema" xmlns:p="http://schemas.microsoft.com/office/2006/metadata/properties" xmlns:ns3="d8708496-dac3-414f-803c-2be265387ff9" xmlns:ns4="a4f08107-6bb0-4966-9b22-450494f21676" targetNamespace="http://schemas.microsoft.com/office/2006/metadata/properties" ma:root="true" ma:fieldsID="0cb95fcd8a3e6d46c6b16a061bee7992" ns3:_="" ns4:_="">
    <xsd:import namespace="d8708496-dac3-414f-803c-2be265387ff9"/>
    <xsd:import namespace="a4f08107-6bb0-4966-9b22-450494f216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08496-dac3-414f-803c-2be265387f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08107-6bb0-4966-9b22-450494f216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DAD87B-576C-4186-AAE6-FCF6158EA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08496-dac3-414f-803c-2be265387ff9"/>
    <ds:schemaRef ds:uri="a4f08107-6bb0-4966-9b22-450494f216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93C046-A6B9-48CD-9C7A-CEAC2D3ABE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86057B-9885-4E84-BE9E-4B351054362E}">
  <ds:schemaRefs>
    <ds:schemaRef ds:uri="d8708496-dac3-414f-803c-2be265387ff9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4f08107-6bb0-4966-9b22-450494f2167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146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Search Service Architecture</vt:lpstr>
      <vt:lpstr>Federated Search Architecture</vt:lpstr>
      <vt:lpstr>Search Service Domain Configuration</vt:lpstr>
      <vt:lpstr>Search Service Domain Configuration</vt:lpstr>
      <vt:lpstr>Index Configuration - Multitenancy</vt:lpstr>
      <vt:lpstr>Index Configuration - Multitenancy</vt:lpstr>
      <vt:lpstr>ECS  - Search Service Deployment </vt:lpstr>
      <vt:lpstr>ECS  - Search Service Deployment </vt:lpstr>
      <vt:lpstr>ECS  - Search Service Deployment </vt:lpstr>
      <vt:lpstr>Search Service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Kirunda Nkutu</dc:creator>
  <cp:lastModifiedBy>Faisal Kirunda Nkutu</cp:lastModifiedBy>
  <cp:revision>73</cp:revision>
  <dcterms:created xsi:type="dcterms:W3CDTF">2021-06-22T18:31:05Z</dcterms:created>
  <dcterms:modified xsi:type="dcterms:W3CDTF">2021-06-22T20:56:08Z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0x01010081594322C4530040A4665EB151237690</vt:lpwstr>
  </property>
</Properties>
</file>