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8" r:id="rId6"/>
    <p:sldId id="280" r:id="rId7"/>
    <p:sldId id="281" r:id="rId8"/>
    <p:sldId id="279" r:id="rId9"/>
    <p:sldId id="275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4486C-9725-4321-337F-C4E878FAB777}" v="75" dt="2023-10-27T00:26:28.852"/>
    <p1510:client id="{2E75B4E4-5487-35A0-C3A9-AB7206D4E184}" v="128" dt="2023-10-30T00:42:15.372"/>
    <p1510:client id="{304D8856-0937-99F4-1262-C19AEFD5E658}" v="583" dt="2023-10-29T17:02:19.089"/>
    <p1510:client id="{388AEC36-8191-A2B5-9E08-CEED5D33246F}" v="40" dt="2023-11-14T14:41:25.285"/>
    <p1510:client id="{3CC9ED9B-B4F0-8583-3071-D1D3BABAFD96}" v="20" dt="2023-10-30T20:51:16.805"/>
    <p1510:client id="{3FEF5FA0-F33C-E50A-0B0D-4FDBD14F58F2}" v="93" dt="2023-10-28T15:38:00.319"/>
    <p1510:client id="{4B94F3E8-9AE2-A4D6-25E4-C6B59F67FB40}" v="206" dt="2023-11-12T14:03:17.995"/>
    <p1510:client id="{6C1EAAA3-1A97-C035-4937-3D1F01BC9DC5}" v="162" dt="2023-10-24T09:15:36.159"/>
    <p1510:client id="{A73974DC-DCE2-A7A0-34DD-F357142B6DE1}" v="143" dt="2023-10-28T14:55:49.247"/>
    <p1510:client id="{B457999A-D333-26DE-CF43-C3957FE14CB5}" v="50" dt="2023-11-16T20:03:40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49694462_Internal_Communication_in_Global_Project_Teams" TargetMode="External"/><Relationship Id="rId3" Type="http://schemas.openxmlformats.org/officeDocument/2006/relationships/hyperlink" Target="https://www.uchmet.ru/upload/socionauki.ru/journal/jgs/2022_1/005_Andreev_Zinkina_Petrovskaya_.pdf" TargetMode="External"/><Relationship Id="rId7" Type="http://schemas.openxmlformats.org/officeDocument/2006/relationships/hyperlink" Target="https://www.researchgate.net/publication/333058704_Success_factors_in_global_project_management_A_study_of_practices_in_organizational_support_and_the_effects_on_cost_and_schedule" TargetMode="External"/><Relationship Id="rId2" Type="http://schemas.openxmlformats.org/officeDocument/2006/relationships/hyperlink" Target="http://erepository.uonbi.ac.ke/bitstream/handle/11295/106210/Muthoni_Influence%20Of%20Globalizaton%20On%20Project%20Management%20A%20Case%20Of%20Africa%20Youth%20Commission%20Organization.pdf?sequenc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25536160_Global_Project_Management-Challenges_and_Barriers" TargetMode="External"/><Relationship Id="rId5" Type="http://schemas.openxmlformats.org/officeDocument/2006/relationships/hyperlink" Target="https://www.researchgate.net/publication/331036979_The_effect_of_globalization_in_Project_Management" TargetMode="External"/><Relationship Id="rId4" Type="http://schemas.openxmlformats.org/officeDocument/2006/relationships/hyperlink" Target="https://www.socionauki.ru/journal/articles/3237244/" TargetMode="External"/><Relationship Id="rId9" Type="http://schemas.openxmlformats.org/officeDocument/2006/relationships/hyperlink" Target="https://www.accord.edu.so/web/content/30371?download=true&amp;access_token=7f66a085-fb36-4ff9-beb4-1c8e5c1ce82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COMP 605 – Assignment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000">
                <a:ea typeface="+mn-lt"/>
                <a:cs typeface="+mn-lt"/>
              </a:rPr>
              <a:t>Advanced Global Project Management: Current Approaches and Future Research Directions</a:t>
            </a:r>
            <a:endParaRPr lang="en-US">
              <a:cs typeface="Calibri"/>
            </a:endParaRPr>
          </a:p>
          <a:p>
            <a:r>
              <a:rPr lang="en-US" sz="2500" b="1">
                <a:ea typeface="+mn-lt"/>
                <a:cs typeface="+mn-lt"/>
              </a:rPr>
              <a:t>COMP 605</a:t>
            </a:r>
            <a:endParaRPr lang="en-US" b="1">
              <a:cs typeface="Calibri"/>
            </a:endParaRPr>
          </a:p>
          <a:p>
            <a:r>
              <a:rPr lang="en-US" sz="2500" b="1">
                <a:ea typeface="+mn-lt"/>
                <a:cs typeface="+mn-lt"/>
              </a:rPr>
              <a:t>2023-10-28</a:t>
            </a:r>
            <a:endParaRPr lang="en-US" b="1">
              <a:cs typeface="Calibri"/>
            </a:endParaRPr>
          </a:p>
          <a:p>
            <a:br>
              <a:rPr lang="en-US"/>
            </a:br>
            <a:br>
              <a:rPr lang="en-US"/>
            </a:br>
            <a:endParaRPr lang="en-US" b="1">
              <a:cs typeface="Calibri"/>
            </a:endParaRPr>
          </a:p>
          <a:p>
            <a:r>
              <a:rPr lang="en-US" sz="2500" b="1">
                <a:ea typeface="+mn-lt"/>
                <a:cs typeface="+mn-lt"/>
              </a:rPr>
              <a:t>Student: Faisal </a:t>
            </a:r>
            <a:r>
              <a:rPr lang="en-US" sz="2500" b="1" err="1">
                <a:ea typeface="+mn-lt"/>
                <a:cs typeface="+mn-lt"/>
              </a:rPr>
              <a:t>Nkutu</a:t>
            </a:r>
            <a:endParaRPr lang="en-US" b="1" err="1">
              <a:cs typeface="Calibri"/>
            </a:endParaRPr>
          </a:p>
          <a:p>
            <a:br>
              <a:rPr lang="en-US"/>
            </a:br>
            <a:endParaRPr lang="en-US" b="1">
              <a:cs typeface="Calibri"/>
            </a:endParaRPr>
          </a:p>
          <a:p>
            <a:r>
              <a:rPr lang="en-US" sz="2600" b="1">
                <a:ea typeface="+mn-lt"/>
                <a:cs typeface="+mn-lt"/>
              </a:rPr>
              <a:t>Course Instructor: Dr Stella George</a:t>
            </a:r>
            <a:endParaRPr lang="en-US" b="1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Personal Reflections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b="1">
              <a:solidFill>
                <a:srgbClr val="37415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Emphasis on cultural sensitivity and compliance management aligns with the dynamic global landscape.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The evolving role of technology and its integration in project management is transformative.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Acknowledgment of the need for continuous adaptation and innovation in the field.</a:t>
            </a:r>
            <a:endParaRPr lang="en-US"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0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Key Papers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63668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b="1">
              <a:solidFill>
                <a:srgbClr val="374151"/>
              </a:solidFill>
              <a:cs typeface="Calibri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2"/>
              </a:rPr>
              <a:t>Influence Of Globalizaton On Project Management: A Case Of Africa Youth Commission Organization (uonbi.ac.ke)</a:t>
            </a:r>
            <a:endParaRPr lang="en-US" sz="140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3"/>
              </a:rPr>
              <a:t>Microsoft Word - 005 Andreev Zinkina Petrovskaya FIN (uchmet.ru)</a:t>
            </a:r>
            <a:endParaRPr lang="en-US" sz="140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4"/>
              </a:rPr>
              <a:t>Globalization Impact on Project Management (socionauki.ru)</a:t>
            </a:r>
            <a:endParaRPr lang="en-US" sz="140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5"/>
              </a:rPr>
              <a:t>(PDF) The effect of globalization in Project Management (researchgate.net)</a:t>
            </a:r>
            <a:endParaRPr lang="en-US" sz="140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6"/>
              </a:rPr>
              <a:t>(PDF) Global Project Management-Challenges and Barriers (researchgate.net)</a:t>
            </a:r>
            <a:endParaRPr lang="en-US" sz="140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7"/>
              </a:rPr>
              <a:t>(PDF) Success factors in global project management: A study of practices in organizational support and the effects on cost and schedule (researchgate.net)</a:t>
            </a:r>
            <a:endParaRPr lang="en-US" sz="14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8"/>
              </a:rPr>
              <a:t>(PDF) Internal Communication in Global Project Teams (researchgate.net)</a:t>
            </a:r>
            <a:endParaRPr lang="en-US" sz="14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400" dirty="0">
                <a:solidFill>
                  <a:srgbClr val="374151"/>
                </a:solidFill>
                <a:ea typeface="+mn-lt"/>
                <a:cs typeface="+mn-lt"/>
                <a:hlinkClick r:id="rId9"/>
              </a:rPr>
              <a:t>An Introduction to Project Management, Fourth Edition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100" dirty="0">
                <a:solidFill>
                  <a:srgbClr val="374151"/>
                </a:solidFill>
                <a:ea typeface="+mn-lt"/>
                <a:cs typeface="+mn-lt"/>
              </a:rPr>
              <a:t>Earley, P. C., &amp; Ang, S. (2003). Cultural Intelligence: Individual Interactions Across Cultures.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100" dirty="0">
                <a:solidFill>
                  <a:srgbClr val="374151"/>
                </a:solidFill>
                <a:ea typeface="+mn-lt"/>
                <a:cs typeface="+mn-lt"/>
              </a:rPr>
              <a:t>Heo, C. Y., &amp; Choi, B. (2013). Legal Technology and the Global Practice of Law.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 algn="l">
              <a:buAutoNum type="arabicPeriod"/>
            </a:pPr>
            <a:r>
              <a:rPr lang="en-US" sz="1100" dirty="0">
                <a:solidFill>
                  <a:srgbClr val="374151"/>
                </a:solidFill>
                <a:ea typeface="+mn-lt"/>
                <a:cs typeface="+mn-lt"/>
              </a:rPr>
              <a:t>Schwalbe, K., &amp; Cleland, D. (2015). Integrating Project Risk Management into the Project Portfolio.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buFont typeface="Arial"/>
              <a:buChar char="•"/>
            </a:pPr>
            <a:endParaRPr lang="en-US" sz="2400" dirty="0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sz="2400" dirty="0">
              <a:cs typeface="Calibri"/>
            </a:endParaRPr>
          </a:p>
          <a:p>
            <a:pPr algn="l"/>
            <a:endParaRPr lang="en-US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6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Q&amp;A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b="1">
              <a:solidFill>
                <a:srgbClr val="37415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Open the floor for questions and discussion.</a:t>
            </a:r>
            <a:endParaRPr lang="en-US">
              <a:ea typeface="+mn-lt"/>
              <a:cs typeface="+mn-lt"/>
            </a:endParaRPr>
          </a:p>
          <a:p>
            <a:pPr algn="l"/>
            <a:br>
              <a:rPr lang="en-US"/>
            </a:br>
            <a:endParaRPr lang="en-US"/>
          </a:p>
          <a:p>
            <a:pPr algn="l"/>
            <a:endParaRPr lang="en-US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61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/>
          </a:bodyPr>
          <a:lstStyle/>
          <a:p>
            <a:r>
              <a:rPr lang="en-US" sz="3100" b="1">
                <a:latin typeface="Calibri"/>
                <a:cs typeface="Calibri"/>
              </a:rPr>
              <a:t>Motivation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208" y="2041753"/>
            <a:ext cx="10994571" cy="42804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914400" lvl="1" indent="-457200" algn="l">
              <a:buChar char="•"/>
            </a:pPr>
            <a:endParaRPr lang="en-US" sz="1200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endParaRPr lang="en-US" sz="4000">
              <a:solidFill>
                <a:srgbClr val="374151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4000">
                <a:solidFill>
                  <a:srgbClr val="374151"/>
                </a:solidFill>
                <a:ea typeface="+mn-lt"/>
                <a:cs typeface="+mn-lt"/>
              </a:rPr>
              <a:t>The increasing interconnectedness of the world necessitates effective global project management.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4000">
                <a:solidFill>
                  <a:srgbClr val="374151"/>
                </a:solidFill>
                <a:ea typeface="+mn-lt"/>
                <a:cs typeface="+mn-lt"/>
              </a:rPr>
              <a:t>Global Project Management is a multifaceted discipline that encompasses planning, executing, and controlling projects on an international scale. It involves coordinating resources, teams, and activities across diverse geographical locations, cultures, and regulatory environments. </a:t>
            </a:r>
            <a:endParaRPr lang="en-US" sz="4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4000">
                <a:solidFill>
                  <a:srgbClr val="374151"/>
                </a:solidFill>
                <a:ea typeface="+mn-lt"/>
                <a:cs typeface="+mn-lt"/>
              </a:rPr>
              <a:t>Entities now operate on an international scale, demanding, skills specialized strategies, and tools.</a:t>
            </a:r>
            <a:r>
              <a:rPr lang="en-US" sz="4000">
                <a:solidFill>
                  <a:srgbClr val="374151"/>
                </a:solidFill>
                <a:ea typeface="Calibri"/>
                <a:cs typeface="Calibri"/>
              </a:rPr>
              <a:t> A phenomenon known as offshore development has gained influence worldwide in the last two decades.</a:t>
            </a:r>
            <a:endParaRPr lang="en-US" sz="4000">
              <a:solidFill>
                <a:srgbClr val="000000"/>
              </a:solidFill>
              <a:ea typeface="Calibri"/>
              <a:cs typeface="Calibri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pPr algn="l"/>
            <a:endParaRPr lang="en-US" sz="2200" b="1">
              <a:latin typeface="Calibri"/>
              <a:cs typeface="Calibri"/>
            </a:endParaRPr>
          </a:p>
          <a:p>
            <a:r>
              <a:rPr lang="en-US">
                <a:cs typeface="Calibri Light"/>
              </a:rPr>
              <a:t>Key Terms and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800" b="1" dirty="0">
                <a:ea typeface="+mn-lt"/>
                <a:cs typeface="+mn-lt"/>
              </a:rPr>
              <a:t>Global Project Management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Involves planning, executing, and controlling projects on an international scale.</a:t>
            </a:r>
            <a:endParaRPr lang="en-US" sz="1800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Cultural Sensitivity Training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Equips teams to navigate cross-cultural differences effectively.</a:t>
            </a:r>
            <a:endParaRPr lang="en-US" sz="1800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Compliance Management Systems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Ensures adherence to international legal frameworks.</a:t>
            </a:r>
            <a:endParaRPr lang="en-US" sz="1800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Environmental Volatility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800" dirty="0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Refers to the unpredictability of global economic, political, and technological conditions.</a:t>
            </a:r>
            <a:endParaRPr lang="en-US" sz="18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Cultural Diversity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Encompasses differences in work ethics, communication styles, and problem-solving approaches within multicultural teams.</a:t>
            </a:r>
            <a:endParaRPr lang="en-US" sz="1800" dirty="0">
              <a:ea typeface="+mn-lt"/>
              <a:cs typeface="+mn-lt"/>
            </a:endParaRPr>
          </a:p>
          <a:p>
            <a:pPr algn="l"/>
            <a:endParaRPr lang="en-US" sz="1800" dirty="0">
              <a:cs typeface="Calibri"/>
            </a:endParaRPr>
          </a:p>
          <a:p>
            <a:pPr algn="l"/>
            <a:endParaRPr lang="en-US" sz="18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l"/>
            <a:endParaRPr lang="en-US" sz="1800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3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00"/>
                </a:solidFill>
                <a:latin typeface="Calibri Light" panose="020F0302020204030204"/>
                <a:cs typeface="Calibri Light"/>
              </a:rPr>
              <a:t>Major Challenges in Global Project Management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Environmental Volatility</a:t>
            </a:r>
            <a:r>
              <a:rPr lang="en-US" sz="2000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:</a:t>
            </a:r>
            <a:endParaRPr lang="en-US" sz="2000">
              <a:solidFill>
                <a:srgbClr val="000000"/>
              </a:solidFill>
              <a:latin typeface="Calibri"/>
              <a:ea typeface="Söhne"/>
              <a:cs typeface="Calibri"/>
            </a:endParaRPr>
          </a:p>
          <a:p>
            <a:pPr marL="228600" lvl="1" indent="-228600" algn="l"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Economic recessions, political instability, and technological advances are unpredictable.</a:t>
            </a:r>
          </a:p>
          <a:p>
            <a:pPr marL="228600" indent="-228600" algn="l">
              <a:buChar char="•"/>
            </a:pPr>
            <a:r>
              <a:rPr lang="en-US" sz="2000" b="1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Cultural Diversity</a:t>
            </a:r>
            <a:r>
              <a:rPr lang="en-US" sz="2000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:</a:t>
            </a:r>
          </a:p>
          <a:p>
            <a:pPr marL="228600" lvl="1" indent="-228600" algn="l"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Cross-cultural differences can lead to project management challenges.</a:t>
            </a:r>
          </a:p>
          <a:p>
            <a:pPr marL="228600" indent="-228600" algn="l">
              <a:buChar char="•"/>
            </a:pPr>
            <a:r>
              <a:rPr lang="en-US" sz="2000" b="1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Legal and Regulatory Complexity</a:t>
            </a:r>
            <a:r>
              <a:rPr lang="en-US" sz="2000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:</a:t>
            </a:r>
          </a:p>
          <a:p>
            <a:pPr marL="228600" lvl="1" indent="-228600" algn="l"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Complex international laws and regulations require navigation.</a:t>
            </a:r>
          </a:p>
          <a:p>
            <a:pPr marL="228600" indent="-228600" algn="l">
              <a:buChar char="•"/>
            </a:pPr>
            <a:r>
              <a:rPr lang="en-US" sz="2000" b="1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Resource Allocation</a:t>
            </a:r>
            <a:r>
              <a:rPr lang="en-US" sz="2000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:</a:t>
            </a:r>
          </a:p>
          <a:p>
            <a:pPr marL="228600" lvl="1" indent="-228600" algn="l"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Balancing cost and skill availability across countries is challenging.</a:t>
            </a:r>
          </a:p>
          <a:p>
            <a:pPr marL="228600" indent="-228600" algn="l">
              <a:buChar char="•"/>
            </a:pPr>
            <a:r>
              <a:rPr lang="en-US" sz="2000" b="1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Communication Barriers</a:t>
            </a:r>
            <a:r>
              <a:rPr lang="en-US" sz="2000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:</a:t>
            </a:r>
          </a:p>
          <a:p>
            <a:pPr marL="228600" lvl="1" indent="-228600" algn="l"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Söhne"/>
                <a:cs typeface="Söhne"/>
              </a:rPr>
              <a:t>Language differences and technological limitations hinder effective communication.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0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39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Past Approaches and Strategies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000" b="1">
              <a:solidFill>
                <a:srgbClr val="374151"/>
              </a:solidFill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endParaRPr lang="en-US" dirty="0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91828A-2587-5C6C-0BF5-62AA2EBC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3508"/>
              </p:ext>
            </p:extLst>
          </p:nvPr>
        </p:nvGraphicFramePr>
        <p:xfrm>
          <a:off x="19792" y="979714"/>
          <a:ext cx="12139234" cy="630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046672353"/>
                    </a:ext>
                  </a:extLst>
                </a:gridCol>
                <a:gridCol w="1583375">
                  <a:extLst>
                    <a:ext uri="{9D8B030D-6E8A-4147-A177-3AD203B41FA5}">
                      <a16:colId xmlns:a16="http://schemas.microsoft.com/office/drawing/2014/main" val="15929003"/>
                    </a:ext>
                  </a:extLst>
                </a:gridCol>
                <a:gridCol w="3062942">
                  <a:extLst>
                    <a:ext uri="{9D8B030D-6E8A-4147-A177-3AD203B41FA5}">
                      <a16:colId xmlns:a16="http://schemas.microsoft.com/office/drawing/2014/main" val="4049175254"/>
                    </a:ext>
                  </a:extLst>
                </a:gridCol>
                <a:gridCol w="1771924">
                  <a:extLst>
                    <a:ext uri="{9D8B030D-6E8A-4147-A177-3AD203B41FA5}">
                      <a16:colId xmlns:a16="http://schemas.microsoft.com/office/drawing/2014/main" val="3816125735"/>
                    </a:ext>
                  </a:extLst>
                </a:gridCol>
                <a:gridCol w="1771925">
                  <a:extLst>
                    <a:ext uri="{9D8B030D-6E8A-4147-A177-3AD203B41FA5}">
                      <a16:colId xmlns:a16="http://schemas.microsoft.com/office/drawing/2014/main" val="1939899290"/>
                    </a:ext>
                  </a:extLst>
                </a:gridCol>
                <a:gridCol w="1771926">
                  <a:extLst>
                    <a:ext uri="{9D8B030D-6E8A-4147-A177-3AD203B41FA5}">
                      <a16:colId xmlns:a16="http://schemas.microsoft.com/office/drawing/2014/main" val="355296173"/>
                    </a:ext>
                  </a:extLst>
                </a:gridCol>
              </a:tblGrid>
              <a:tr h="610342">
                <a:tc>
                  <a:txBody>
                    <a:bodyPr/>
                    <a:lstStyle/>
                    <a:p>
                      <a:r>
                        <a:rPr lang="en-US" dirty="0"/>
                        <a:t>Approach/Strategy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Addressed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Unresolved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05528"/>
                  </a:ext>
                </a:extLst>
              </a:tr>
              <a:tr h="14761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Economic Modeling and Forecasting[1]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Predicting economic trends to inform project planning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Utilized historical data and economic models to forecast potential impacts on project timelines and budgets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Continues to be a widely used approach, with advancements in data analytics and machine learning improving accuracy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Provided valuable insights into potential economic risks, enabling proactive project adjustments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Difficulty in accurately predicting rare, large-scale economic events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54626"/>
                  </a:ext>
                </a:extLst>
              </a:tr>
              <a:tr h="1873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Global Collaboration and Knowledge Sharing[1]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Ensuring global project management standards and best practices are universally applied.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Facilitated cross-border collaboration through associations like PMI and IPMA, promoting the adoption of common standards.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Strong international cooperation persists, with increasing emphasis on knowledge dissemination through conferences, forums, and publications.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Enhanced consistency and quality in project management practices across regions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Adapting standards to diverse cultural contexts remains a challenge. 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23388"/>
                  </a:ext>
                </a:extLst>
              </a:tr>
              <a:tr h="2072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Training and Education Programs[1][6]</a:t>
                      </a:r>
                    </a:p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rgbClr val="37415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rgbClr val="374151"/>
                        </a:solidFill>
                        <a:highlight>
                          <a:srgbClr val="FF0000"/>
                        </a:highlight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Bridging the skills gap in project management, particularly in emerging economies.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Established accredited project management degree programs and certification courses in regions like Asia.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Continues to be a critical component of professional development, with an expanding network of educational institutions offering PMI-accredited programs.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Increased availability of skilled project managers, particularly in areas experiencing rapid economic growth.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37415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Ensuring consistent quality of education and certification programs globally.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6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39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Past Approaches and Strategies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000" b="1">
              <a:solidFill>
                <a:srgbClr val="374151"/>
              </a:solidFill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endParaRPr lang="en-US" dirty="0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91828A-2587-5C6C-0BF5-62AA2EBC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35806"/>
              </p:ext>
            </p:extLst>
          </p:nvPr>
        </p:nvGraphicFramePr>
        <p:xfrm>
          <a:off x="108857" y="858761"/>
          <a:ext cx="12052647" cy="606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78">
                  <a:extLst>
                    <a:ext uri="{9D8B030D-6E8A-4147-A177-3AD203B41FA5}">
                      <a16:colId xmlns:a16="http://schemas.microsoft.com/office/drawing/2014/main" val="3046672353"/>
                    </a:ext>
                  </a:extLst>
                </a:gridCol>
                <a:gridCol w="1763178">
                  <a:extLst>
                    <a:ext uri="{9D8B030D-6E8A-4147-A177-3AD203B41FA5}">
                      <a16:colId xmlns:a16="http://schemas.microsoft.com/office/drawing/2014/main" val="15929003"/>
                    </a:ext>
                  </a:extLst>
                </a:gridCol>
                <a:gridCol w="3248435">
                  <a:extLst>
                    <a:ext uri="{9D8B030D-6E8A-4147-A177-3AD203B41FA5}">
                      <a16:colId xmlns:a16="http://schemas.microsoft.com/office/drawing/2014/main" val="4049175254"/>
                    </a:ext>
                  </a:extLst>
                </a:gridCol>
                <a:gridCol w="1759284">
                  <a:extLst>
                    <a:ext uri="{9D8B030D-6E8A-4147-A177-3AD203B41FA5}">
                      <a16:colId xmlns:a16="http://schemas.microsoft.com/office/drawing/2014/main" val="3816125735"/>
                    </a:ext>
                  </a:extLst>
                </a:gridCol>
                <a:gridCol w="1759285">
                  <a:extLst>
                    <a:ext uri="{9D8B030D-6E8A-4147-A177-3AD203B41FA5}">
                      <a16:colId xmlns:a16="http://schemas.microsoft.com/office/drawing/2014/main" val="1939899290"/>
                    </a:ext>
                  </a:extLst>
                </a:gridCol>
                <a:gridCol w="1759287">
                  <a:extLst>
                    <a:ext uri="{9D8B030D-6E8A-4147-A177-3AD203B41FA5}">
                      <a16:colId xmlns:a16="http://schemas.microsoft.com/office/drawing/2014/main" val="355296173"/>
                    </a:ext>
                  </a:extLst>
                </a:gridCol>
              </a:tblGrid>
              <a:tr h="610342">
                <a:tc>
                  <a:txBody>
                    <a:bodyPr/>
                    <a:lstStyle/>
                    <a:p>
                      <a:r>
                        <a:rPr lang="en-US" dirty="0"/>
                        <a:t>Approach/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Addressed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Unresolved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05528"/>
                  </a:ext>
                </a:extLst>
              </a:tr>
              <a:tr h="14761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Cultural Sensitivity Training[2][5][6]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Addresses the challenge of managing culturally diverse teams.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Provides training to project managers and team members on cultural differences, communication styles, and work practices.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Widely adopted in multinational organizations.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Improved team cohesion, reduced misunderstandings, and enhanced productivity.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Adapting training to specific project contexts and continuous reinforcement.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54626"/>
                  </a:ext>
                </a:extLst>
              </a:tr>
              <a:tr h="1873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Global Project Management Software[2]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Addresses communication barriers and resource allocation challenges.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Utilizes specialized software for project planning, collaboration, and communication.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Widely used in global projects to facilitate real-time communication and document sharing.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Enhanced coordination, reduced communication gaps, and improved project visibility.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Integration with other project management tools and adaptability to diverse project types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23388"/>
                  </a:ext>
                </a:extLst>
              </a:tr>
              <a:tr h="2072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</a:rPr>
                        <a:t>Compliance Management Systems[2]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37415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rgbClr val="374151"/>
                        </a:solidFill>
                        <a:highlight>
                          <a:srgbClr val="FF0000"/>
                        </a:highlight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Deals with legal and regulatory complexities.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Implements specialized software or frameworks to ensure compliance with international laws and regulations.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Commonly used in industries with strict regulatory requirements, such as healthcare and finance.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Diminished legal liabilities, enhanced adherence to regulations, and simplified procedures for submitting reports.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Tailoring solutions to fit specific project circumstances and adapting to ever-changing international compliance criteria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0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39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Past Approaches and Strategies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000" b="1">
              <a:solidFill>
                <a:srgbClr val="374151"/>
              </a:solidFill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endParaRPr lang="en-US" dirty="0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91828A-2587-5C6C-0BF5-62AA2EBC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0747"/>
              </p:ext>
            </p:extLst>
          </p:nvPr>
        </p:nvGraphicFramePr>
        <p:xfrm>
          <a:off x="108857" y="858761"/>
          <a:ext cx="12052647" cy="398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78">
                  <a:extLst>
                    <a:ext uri="{9D8B030D-6E8A-4147-A177-3AD203B41FA5}">
                      <a16:colId xmlns:a16="http://schemas.microsoft.com/office/drawing/2014/main" val="3046672353"/>
                    </a:ext>
                  </a:extLst>
                </a:gridCol>
                <a:gridCol w="1763178">
                  <a:extLst>
                    <a:ext uri="{9D8B030D-6E8A-4147-A177-3AD203B41FA5}">
                      <a16:colId xmlns:a16="http://schemas.microsoft.com/office/drawing/2014/main" val="15929003"/>
                    </a:ext>
                  </a:extLst>
                </a:gridCol>
                <a:gridCol w="3248435">
                  <a:extLst>
                    <a:ext uri="{9D8B030D-6E8A-4147-A177-3AD203B41FA5}">
                      <a16:colId xmlns:a16="http://schemas.microsoft.com/office/drawing/2014/main" val="4049175254"/>
                    </a:ext>
                  </a:extLst>
                </a:gridCol>
                <a:gridCol w="1759284">
                  <a:extLst>
                    <a:ext uri="{9D8B030D-6E8A-4147-A177-3AD203B41FA5}">
                      <a16:colId xmlns:a16="http://schemas.microsoft.com/office/drawing/2014/main" val="3816125735"/>
                    </a:ext>
                  </a:extLst>
                </a:gridCol>
                <a:gridCol w="1759285">
                  <a:extLst>
                    <a:ext uri="{9D8B030D-6E8A-4147-A177-3AD203B41FA5}">
                      <a16:colId xmlns:a16="http://schemas.microsoft.com/office/drawing/2014/main" val="1939899290"/>
                    </a:ext>
                  </a:extLst>
                </a:gridCol>
                <a:gridCol w="1759287">
                  <a:extLst>
                    <a:ext uri="{9D8B030D-6E8A-4147-A177-3AD203B41FA5}">
                      <a16:colId xmlns:a16="http://schemas.microsoft.com/office/drawing/2014/main" val="355296173"/>
                    </a:ext>
                  </a:extLst>
                </a:gridCol>
              </a:tblGrid>
              <a:tr h="610342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Addressed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Unresolved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05528"/>
                  </a:ext>
                </a:extLst>
              </a:tr>
              <a:tr h="14761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374151"/>
                          </a:solidFill>
                        </a:rPr>
                        <a:t>Localization and Adaptation Strategies[6]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Addresses socio-economic variations in different regions.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Tailors project strategies to align with local legal, economic, and societal contexts.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Common practice in global project management.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Increases project relevance and acceptance in different markets, enhancing overall success.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Balancing localization with global consistency can be challenging.</a:t>
                      </a:r>
                      <a:endParaRPr lang="en-US" sz="1400" b="0" i="0" u="none" strike="noStrike" noProof="0" dirty="0">
                        <a:solidFill>
                          <a:srgbClr val="37415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54626"/>
                  </a:ext>
                </a:extLst>
              </a:tr>
              <a:tr h="1873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374151"/>
                          </a:solidFill>
                        </a:rPr>
                        <a:t>Change Management and Organizational Alignment[6]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Addresses the need for alignment between organizational culture and project objectives</a:t>
                      </a: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Ensures that project goals and strategies align with the broader organizational culture and objectives.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</a:rPr>
                        <a:t>Recognized as crucial for project 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Enhances project acceptance and support within the organization, leading to higher chances of success.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74151"/>
                          </a:solidFill>
                          <a:latin typeface="Calibri"/>
                        </a:rPr>
                        <a:t>Achieving complete alignment can be complex, especially in large, diversified organizations.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2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Field Status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000" b="1">
              <a:solidFill>
                <a:srgbClr val="37415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Globalization necessitates specialized strategies and tools for managing projects on a global scale.</a:t>
            </a:r>
            <a:endParaRPr lang="en-US" sz="20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Challenges persist, including environmental volatility, cultural diversity, legal complexities, and communication barriers.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Adapting to globalization requires flexibility, effective communication, and shared risk management across diverse cultures and geographies.</a:t>
            </a:r>
            <a:endParaRPr lang="en-US" sz="2000">
              <a:ea typeface="+mn-lt"/>
              <a:cs typeface="+mn-lt"/>
            </a:endParaRPr>
          </a:p>
          <a:p>
            <a:pPr algn="l"/>
            <a:br>
              <a:rPr lang="en-US"/>
            </a:br>
            <a:endParaRPr lang="en-US"/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9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7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Challenges for Future Research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53"/>
            <a:ext cx="9144000" cy="428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000" b="1">
              <a:solidFill>
                <a:srgbClr val="37415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Emerging technologies like AI and blockchain impact global project management processes.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Tailoring strategies to fit specific industries and cultural contexts is crucial.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Continuous adaptation and ethical considerations are paramount.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sz="2000" b="1">
              <a:solidFill>
                <a:srgbClr val="374151"/>
              </a:solidFill>
              <a:ea typeface="+mn-lt"/>
              <a:cs typeface="+mn-lt"/>
            </a:endParaRPr>
          </a:p>
          <a:p>
            <a:pPr algn="l"/>
            <a:br>
              <a:rPr lang="en-US"/>
            </a:br>
            <a:endParaRPr lang="en-US"/>
          </a:p>
          <a:p>
            <a:pPr algn="l"/>
            <a:endParaRPr lang="en-US" b="1">
              <a:solidFill>
                <a:srgbClr val="3741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77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 605 – Assignment 2</vt:lpstr>
      <vt:lpstr>Motivation</vt:lpstr>
      <vt:lpstr> Key Terms and Concepts</vt:lpstr>
      <vt:lpstr>Major Challenges in Global Project Management</vt:lpstr>
      <vt:lpstr>Past Approaches and Strategies</vt:lpstr>
      <vt:lpstr>Past Approaches and Strategies</vt:lpstr>
      <vt:lpstr>Past Approaches and Strategies</vt:lpstr>
      <vt:lpstr>Field Status Summary</vt:lpstr>
      <vt:lpstr>Challenges for Future Research</vt:lpstr>
      <vt:lpstr>Personal Reflections</vt:lpstr>
      <vt:lpstr>Key Papers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387</cp:revision>
  <dcterms:created xsi:type="dcterms:W3CDTF">2023-10-24T08:50:27Z</dcterms:created>
  <dcterms:modified xsi:type="dcterms:W3CDTF">2023-11-16T20:04:08Z</dcterms:modified>
</cp:coreProperties>
</file>