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320" r:id="rId4"/>
    <p:sldId id="361" r:id="rId5"/>
    <p:sldId id="373" r:id="rId6"/>
    <p:sldId id="360" r:id="rId7"/>
    <p:sldId id="358" r:id="rId8"/>
    <p:sldId id="359" r:id="rId9"/>
    <p:sldId id="366" r:id="rId10"/>
    <p:sldId id="367" r:id="rId11"/>
    <p:sldId id="368" r:id="rId12"/>
    <p:sldId id="369" r:id="rId13"/>
    <p:sldId id="370" r:id="rId14"/>
    <p:sldId id="363" r:id="rId15"/>
    <p:sldId id="365" r:id="rId16"/>
    <p:sldId id="364" r:id="rId17"/>
    <p:sldId id="374" r:id="rId18"/>
    <p:sldId id="362" r:id="rId19"/>
    <p:sldId id="371" r:id="rId20"/>
    <p:sldId id="372" r:id="rId21"/>
    <p:sldId id="375" r:id="rId22"/>
    <p:sldId id="3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72"/>
    <a:srgbClr val="810C8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73C84-5926-E799-9BF8-87AADF2A61DC}" v="1" dt="2023-07-17T19:15:36.929"/>
    <p1510:client id="{085E46D6-6F99-8903-364F-CA60ABF6BAC9}" v="111" dt="2023-07-04T15:22:41.027"/>
    <p1510:client id="{0D5F2452-71D1-87CB-C821-746342E496DB}" v="40" dt="2023-07-20T16:20:20.330"/>
    <p1510:client id="{12E438C0-4350-5F33-F82B-9CEB83269C5E}" v="1306" dt="2023-08-22T20:30:49.892"/>
    <p1510:client id="{1717F33F-65C2-1576-E800-B423464A4057}" v="2" dt="2023-06-27T10:13:00.875"/>
    <p1510:client id="{1D2BDDE1-F164-FAC7-E6D6-52EA058BAF5A}" v="12" dt="2023-07-15T09:13:26.509"/>
    <p1510:client id="{1ED1FFA1-DA0A-7121-0A9E-4EF3461C53C0}" v="1" dt="2023-07-10T12:16:35.960"/>
    <p1510:client id="{1ED5711F-8B7A-D8E3-DF8C-AF78FC1E26EF}" v="5" dt="2023-06-18T14:57:22.019"/>
    <p1510:client id="{1F491B9D-D7F6-DC26-9C6F-E453B97C4A6B}" v="201" dt="2023-04-07T11:58:31.044"/>
    <p1510:client id="{248EB24C-D1BC-9BB6-7A89-5396A895558D}" v="275" dt="2023-04-28T06:13:32.802"/>
    <p1510:client id="{25548DC3-E0A3-B413-7151-78FA93EADECB}" v="4" dt="2023-06-10T10:56:28.946"/>
    <p1510:client id="{25E2D73E-0D0C-C720-7CB9-CD1F1CE726E0}" v="146" dt="2023-06-01T08:38:17.340"/>
    <p1510:client id="{264B61BC-D9F4-662D-F259-37B6FF454510}" v="26" dt="2023-04-29T07:41:58.014"/>
    <p1510:client id="{283A84BF-2E48-BB45-8F21-27427F76A129}" v="49" dt="2023-07-14T21:31:10.016"/>
    <p1510:client id="{28D7E9A8-4AC4-8D57-4E54-656718FEC121}" v="3" dt="2023-08-22T18:55:50.045"/>
    <p1510:client id="{2AEFA6C1-E4C2-49CC-94C3-9B034BC441FA}" v="3" dt="2023-04-14T18:32:49.249"/>
    <p1510:client id="{3231D9BC-2059-89B4-3A1F-6BD834F4529C}" v="30" dt="2023-06-19T15:44:36.256"/>
    <p1510:client id="{3256D2D3-CFB8-62AE-6FFB-3AEC480DBF66}" v="1" dt="2023-07-12T13:48:28.638"/>
    <p1510:client id="{3527545B-2E62-C4A5-5B2F-9CFCB6D46843}" v="2" dt="2023-07-08T09:47:46.225"/>
    <p1510:client id="{35664164-8999-7D11-72C3-58DC981765DE}" v="3" dt="2023-06-16T18:32:18.042"/>
    <p1510:client id="{3AEA49E4-0D6B-9F78-11D3-5E8350C1C536}" v="2" dt="2023-04-07T07:48:51.199"/>
    <p1510:client id="{3DBDF0A7-A304-4E8B-92F6-BDBC1787FA1D}" v="1" dt="2023-08-23T06:16:26.536"/>
    <p1510:client id="{3E9BCDF7-12CE-D6F9-8C33-7E6944672896}" v="292" dt="2023-07-16T05:50:40.464"/>
    <p1510:client id="{40F3FDE0-57BE-671B-1A5B-20722EAF56A7}" v="590" dt="2023-04-29T05:05:26.750"/>
    <p1510:client id="{419503B3-C2D4-537E-BF7D-51274A0F27E2}" v="1615" dt="2023-07-15T00:19:30.878"/>
    <p1510:client id="{41D421BC-09B9-D339-26C4-4C7BB53433AE}" v="62" dt="2023-06-21T15:31:06.175"/>
    <p1510:client id="{424D052B-0E23-E8C7-DE1D-00D0E0FBECFD}" v="4" dt="2023-06-22T15:26:51.873"/>
    <p1510:client id="{4639802C-09C4-BEC2-02C3-18FF1A6F92D2}" v="20" dt="2023-06-16T03:26:29.805"/>
    <p1510:client id="{4E6F5ACA-5BCE-8A95-A97F-5E8EAFBAE2FC}" v="140" dt="2023-05-29T08:34:21.089"/>
    <p1510:client id="{4F1889FE-B7C2-BEEC-A846-B3A3A0E9D55F}" v="6" dt="2023-07-15T17:30:51.796"/>
    <p1510:client id="{507B701A-47E5-0F4F-A539-0D338E71CD90}" v="3" dt="2023-06-21T08:28:54.844"/>
    <p1510:client id="{50AD6EFE-F1D2-4BD1-91C7-7A7D881F319C}" v="1" dt="2023-07-09T13:57:21.325"/>
    <p1510:client id="{52E11AA3-A2F0-986A-19FE-10F6097FD45A}" v="4" dt="2023-07-15T14:53:05.893"/>
    <p1510:client id="{53F09B3E-584E-C93D-ADDF-360E73E3B258}" v="846" dt="2023-06-03T19:39:43.251"/>
    <p1510:client id="{567AE550-5207-4B6F-9DEE-9A506F3D470C}" v="25" dt="2023-07-15T17:38:46.983"/>
    <p1510:client id="{5BC66F06-CDE0-67EF-CF61-D26495F38F75}" v="83" dt="2023-05-27T08:55:53.560"/>
    <p1510:client id="{5D2A8F5A-FB72-8D2F-9253-032B889AA82E}" v="1" dt="2023-07-12T06:30:44.902"/>
    <p1510:client id="{648373AD-CBF2-2B98-457F-4C541EC36E30}" v="139" dt="2023-06-21T09:51:53.721"/>
    <p1510:client id="{66194EFB-2228-0C71-037B-215F513543AC}" v="1" dt="2023-08-07T16:05:58.081"/>
    <p1510:client id="{679CEF35-2E64-F8F5-6729-28703C2A65A4}" v="666" dt="2023-06-16T18:09:29.290"/>
    <p1510:client id="{693FFC2E-CFBC-139F-1D4A-BF6B9E10E436}" v="211" dt="2023-06-23T16:50:42.790"/>
    <p1510:client id="{69910428-5F23-AC80-CDC3-FA2FC5CF6F90}" v="7" dt="2023-07-16T01:51:23.873"/>
    <p1510:client id="{6B2A96F2-571F-8D55-F44D-DFB46786AFDE}" v="952" dt="2023-06-21T08:19:39.690"/>
    <p1510:client id="{6D1DDAE0-B46B-11AC-982A-F3C32195FA87}" v="87" dt="2023-06-22T12:18:23.582"/>
    <p1510:client id="{70247F20-3788-6973-F9DD-8753543A5BDC}" v="254" dt="2023-06-20T14:13:18.163"/>
    <p1510:client id="{712742D3-B74E-B698-5926-DB1D0E7AE419}" v="1601" dt="2023-06-19T15:42:01.346"/>
    <p1510:client id="{72403744-3DDE-B864-E357-90699CAA9613}" v="1" dt="2023-06-16T10:20:53.258"/>
    <p1510:client id="{728B17C5-8426-F867-A344-D1C321ED2DB2}" v="2" dt="2023-07-02T10:46:11.876"/>
    <p1510:client id="{745DD044-936C-0F4F-D1FD-A6C715F4FEF7}" v="1218" dt="2023-06-22T14:22:14.084"/>
    <p1510:client id="{74A4A6BE-B01F-EC1A-932D-1E68B62EDB84}" v="2" dt="2023-06-02T07:03:37.630"/>
    <p1510:client id="{75ED9A75-8466-449B-FE84-07C08A8CD51A}" v="580" dt="2023-06-21T10:46:27.787"/>
    <p1510:client id="{75F17DB9-9572-2D5B-B2D8-EA01041966DC}" v="9" dt="2023-07-15T17:26:21.874"/>
    <p1510:client id="{78A7FCA5-26A6-F166-3BD4-30A8A04ABC2F}" v="5" dt="2023-07-06T05:49:46.082"/>
    <p1510:client id="{7D4E69BF-E051-B9BF-37DA-5A5A43329996}" v="323" dt="2023-06-19T06:28:11.931"/>
    <p1510:client id="{8013DE10-7DAA-3A61-782D-B981CE70DD62}" v="1171" dt="2023-06-19T16:18:47.644"/>
    <p1510:client id="{82BCA7CA-A146-19C4-97E2-CF5AE64AE319}" v="3" dt="2023-06-18T07:47:19.140"/>
    <p1510:client id="{84138A4A-35B9-4E4D-922B-A94DDC794F5B}" v="685" dt="2023-07-15T14:54:58.988"/>
    <p1510:client id="{86FF1B0D-6EB9-D066-0E2C-0C09927B2B60}" v="44" dt="2023-05-31T18:58:10.815"/>
    <p1510:client id="{880C19E0-CADA-5149-5C69-672B0DB4F411}" v="545" dt="2023-06-16T18:12:39.053"/>
    <p1510:client id="{89932D80-4A03-E65D-C68A-E79BBFA7682C}" v="646" dt="2023-06-15T18:37:39.041"/>
    <p1510:client id="{89ACF988-2BA2-37B2-B4F4-0FBB5090FB76}" v="20" dt="2023-06-19T06:15:15.147"/>
    <p1510:client id="{8BD1A612-7778-A310-634E-6D1FCA9E1646}" v="1" dt="2023-04-27T06:18:22.994"/>
    <p1510:client id="{90293CCE-2690-FDA9-A86C-3E4A75346818}" v="1106" dt="2023-05-31T12:45:01.688"/>
    <p1510:client id="{90BB7EE7-39DB-E418-829C-E9772EDA0001}" v="18" dt="2023-04-25T09:58:56.558"/>
    <p1510:client id="{93C158BB-AFD7-E8E5-90C7-2C5E10FCCF07}" v="2" dt="2023-06-27T12:51:24.623"/>
    <p1510:client id="{97BC6318-D708-3ABF-7B5B-484C17DF329D}" v="2" dt="2023-06-24T06:05:44.106"/>
    <p1510:client id="{9846B870-CFC0-3D5B-6435-3A309B2BA61B}" v="3317" dt="2023-04-07T15:53:40.189"/>
    <p1510:client id="{A75A3358-6F98-A982-B928-871024E8E6A4}" v="1" dt="2023-08-07T14:23:06.175"/>
    <p1510:client id="{A79D61C3-BDCD-CF9C-E5D6-22DF07C72D66}" v="19" dt="2023-08-07T17:27:42.415"/>
    <p1510:client id="{AAEB9726-7A5E-00FD-D38C-4F31D167B849}" v="144" dt="2023-05-31T07:12:57.147"/>
    <p1510:client id="{ACCE8807-3AD9-172C-9FF7-97DEECE7CCCE}" v="786" dt="2023-04-08T08:43:41.967"/>
    <p1510:client id="{B2653417-7798-9ACB-C974-239B1A4B2625}" v="702" dt="2023-08-18T18:50:43.741"/>
    <p1510:client id="{B9F1AD16-F6C9-2F04-8263-39DAFACD0928}" v="1" dt="2023-06-18T08:17:35.502"/>
    <p1510:client id="{C83FC82C-B35C-BCC0-895C-939436D4E4BA}" v="6" dt="2023-05-03T13:38:48.754"/>
    <p1510:client id="{D20282B0-2A63-5B8E-ED6E-21AC7D4BDCAC}" v="161" dt="2023-06-24T10:05:05.459"/>
    <p1510:client id="{D34AF5DB-962D-53E6-6113-361FE58CACEA}" v="77" dt="2023-07-15T11:48:28.615"/>
    <p1510:client id="{D8A41C4F-C543-4A56-92B2-CDCAB177A673}" v="5" dt="2023-06-18T07:47:39.882"/>
    <p1510:client id="{DA15EFF0-2004-832E-3065-EA5ECBFD7C81}" v="29" dt="2023-08-18T18:33:18.933"/>
    <p1510:client id="{DA3BFAE4-F2AB-013D-E19A-625FAD7BE2CE}" v="2" dt="2023-07-15T09:48:46.459"/>
    <p1510:client id="{DC7B0770-6977-C93F-D594-738B048961A3}" v="26" dt="2023-08-07T11:02:36.523"/>
    <p1510:client id="{DC822938-F49D-9234-AC93-DED3FD1D3AA1}" v="205" dt="2023-06-20T12:14:47.297"/>
    <p1510:client id="{DFEA3101-7C69-415E-50C7-9056C2137F40}" v="1123" dt="2023-06-20T16:27:14.230"/>
    <p1510:client id="{E1CEE96F-B41A-D1C6-08E1-6E5AC777A79C}" v="13" dt="2023-07-04T15:15:28.214"/>
    <p1510:client id="{E502D99D-CD23-97A8-A5AE-6693F95CD264}" v="38" dt="2023-07-15T17:43:37.810"/>
    <p1510:client id="{F30A7B57-C6DA-ED34-9E28-674CF9621891}" v="2" dt="2023-06-18T06:52:41.222"/>
    <p1510:client id="{F50B0612-2969-BD45-C6AB-AF76B2524547}" v="1" dt="2023-08-07T17:35:00.030"/>
    <p1510:client id="{F7B46B38-CAE5-5B47-2B6A-87517AA87439}" v="11" dt="2023-04-07T20:23:37.401"/>
    <p1510:client id="{FBD392D4-E771-D390-EDCD-EC9998EB96FF}" v="5" dt="2023-06-23T07:42:11.627"/>
    <p1510:client id="{FD19FF1F-33FD-EFB0-1C50-3B603BB3BB2F}" v="71" dt="2023-05-27T10:46:55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A9D9-32E3-4B85-9F16-2E3B2ADD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4CC3-ECE5-4FBE-9554-92BAC178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6767-6E87-4FAA-8CE8-E327D87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38CD-4ACB-4360-AEAC-2F5F8949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FCCE-AAE6-467E-B3F5-99AB4B9C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5D7-8F79-4240-AE73-DFEEA602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5990-CA1E-4B32-8CC1-006AC349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D363-7E5D-4480-A736-C9AFE1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9548-7D60-4E70-A2C8-D04C00B7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0B2D-9173-4085-A1AF-8156EBFB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5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FA8BB-BB4B-4A26-91FA-8D05181D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65C6-288A-4268-9E7F-D7925867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A9B5-FD4C-4B0F-AF72-8A7DF145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CB7A-6CC8-4CCB-843D-F0A28870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38F7-B7E7-4001-A7FF-CA9B1E5A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5C6E-752C-4A9C-BD25-97304BFB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CB75B-0407-4298-928D-CFE6911F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F14F-8FD9-40FE-988E-6F28494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88E8-FF33-4DAE-91C5-B647C0E9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B4D1-7A1C-48EB-8FA6-66B29FA5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61F-1BFD-4346-A2F2-95A9D08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D724-7B3C-4348-ABA9-32CB7AD1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4DD5-651D-4CE6-A6F8-55763545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7FBB-3EF9-4B39-93F0-F68D62D4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D894-70D6-48CA-9447-8490B28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1301-CC7E-476B-98C1-85D83ABE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8646-8C39-47E0-872D-EDA008796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5F12-0ED3-43CE-BD1D-37014B08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6690-7E13-4A8F-8107-B67E9D8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4ABA-8EE8-40C6-BC85-15680C1D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8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6D9A-E2A9-41AE-8BE4-72DAB43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FF1-DB57-4C60-8EEB-7640E28C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56D1D-8B24-4EA9-818B-E41920A2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03C-FB54-4322-994A-66BC44A4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3C87-F061-4FD4-9E2A-ED3615B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0B062-2D18-4AD2-9F88-E13D061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5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D56-8E3E-4A7A-BA2F-CD7770B9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BE4-35EE-42BA-8DE2-1F0A1983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EE23-AB47-4D07-811C-4914FB73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FFE72-F5F3-4404-8220-FFBC46682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E4DF0-0C37-41EF-9F64-7304BE32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52598-75A6-4608-B6F5-4DB7CBE4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1F43-AAA3-44DA-8AC6-CD737ECD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AF777-0E67-4A96-90DA-37348D5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95BC-8029-4DA2-B73C-892FB8B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38EF6-F495-4E24-A585-A7FD038F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3F896-7378-4E1E-B43D-A90DE9DF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80555-CC57-4360-AE99-740D43F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D7DF-6073-4476-B9D7-AC76FACB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9920A-F9DA-43F6-B867-8D1BB865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81839-0165-44CF-BE76-1117B25F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69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E726-B7D8-47AF-859F-BFFF6D58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86B6-8BE0-49C3-99A2-A78FAD2B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4FA34-249B-4CEB-819E-C32E31EBC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CE60-6E04-47BE-8C2A-611177A7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DD83D-81D5-4519-89F5-4FB2A29B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11AE8-9524-44CF-8B5A-41B0E8A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ED57-81DC-4752-BF14-0EF67A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5BE-E2C8-4C5A-8285-CA67194F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4DAD-8764-4133-B5AD-05688E48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9F5C-F1B4-4CE6-BE5B-57B91D9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DC50-A15A-4C38-86DB-71313EBB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3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D434-62A0-4287-B24D-23C6896B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76EA-A36C-46BB-8C67-14841362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47691-4C0E-4CE8-8591-A4C38FEA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05A1D-3142-462D-9AB4-75EDC85B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5037-F5BF-4D5D-8AF0-790FB02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688F-51B0-408F-9EF7-319F5E52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41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86C-0A2E-4561-A3EA-A511E49C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8123-805A-4CF3-9836-D9156077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8F43-B3B8-4BCF-93A8-57D38A2E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C3D2-D258-4D30-9506-68B1E5BF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BB2E-7648-47B4-B934-454EBD7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7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B37A-1912-4CA2-83C1-11BD0BC6D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D9C0-3B12-4710-AAC6-F46988D5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A9F5-985C-4546-A18D-6A816085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355A-B3D4-4D77-9B9E-1F86CFBE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D457-B99E-4871-9549-991D1703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8024-8432-4164-A783-5147BC71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78EC-4C03-4783-B1E2-C116FED7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7DE8-CEFA-49A2-AE55-CC30269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976F-02DE-4B0B-833E-4C69D90F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E443-48CB-4AB4-B79E-5A0A1571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1467-8910-4084-B9D0-FF2A31BA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9320-19C6-4981-A5D4-A65A50F43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799E7-0600-4327-82EF-3E8CD16C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0C2B-F0A0-49A4-911C-FD23D8C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40B9-D131-4F26-B542-C92A0A8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7625-5538-41A4-9C03-2E383B75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CF9-64EF-482B-B968-17646FA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603D-F500-4BBC-973C-76058D20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8BFB-DF9A-4033-9983-046FDC29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37A21-56BA-438A-A3BC-0AD89D051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3238E-0FC1-4D51-AA87-47849978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7E4B-EB3A-441F-9CB9-8C5D14B5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EA3F-B451-4FB4-BEB9-6634F194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79200-69B6-480E-8E11-C7AB878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2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492-079E-44BA-A329-5E404EF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7A1B2-B487-4FE5-B517-8E4CEB5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1211-53CB-4C8D-9669-A233E68F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730D-6491-4C9F-B4F3-E25D19E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F05CC-7898-42AA-9AFB-519890EA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5A400-2B36-45BB-B9A3-7236AA11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33FF-ECA3-494F-B6ED-1F289C2F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6C8A-D1B6-4ACD-ACD4-FE77D562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DF80-DE45-44C3-BD46-5E65BB73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F8E0-5447-452D-905B-A0C01A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A861-1A44-4EE1-8E8B-B4B8D634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7C9E-44D4-4B56-B088-E40D30CB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7414-4209-438B-8132-B788441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6592-0CCB-4099-8515-4EA1129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D3911-87C2-403A-8486-1E2828841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8E2E-F385-4E80-857E-BCB86CE4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4649-D347-4A09-993D-9E53A3C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83BC-BEB4-442E-A581-0127145B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2CF8-D070-451A-975A-2C4006B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B4F16-F514-4C93-88B6-357A8727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2CCC-FD19-4A4B-A9F0-6C034EE3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15B4-46C3-4FB4-92EB-412E2096B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274B-408C-450D-B152-EA432DAF0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7ED8-DE5E-4098-86B3-AB1FE3B6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EE34-8DDB-4879-B479-55FC5BB0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C7B3-5595-42CF-93F0-73B3074F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0C4A-9987-4005-B7D9-B7CB29265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204-499C-4A50-BD3F-1A818F45974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09B2-CDDE-4779-83F0-4BFFFFA42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6470-909C-4748-A5F4-25A3E55C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77EC-F0D1-4EBA-B029-F83138263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61CB4-EFD8-4FB2-AC1D-5731103B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FB27C-DF69-3F9B-1C7B-02409F1F9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51507" r="60385"/>
          <a:stretch/>
        </p:blipFill>
        <p:spPr>
          <a:xfrm>
            <a:off x="955431" y="584340"/>
            <a:ext cx="3598986" cy="28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95123-43FE-10D4-CDA2-39F7C612BB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-2" r="52404" b="-178"/>
          <a:stretch/>
        </p:blipFill>
        <p:spPr>
          <a:xfrm>
            <a:off x="4950070" y="2574517"/>
            <a:ext cx="4642338" cy="4037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BC32A-815D-8F66-B2C9-AAA97D3DAEB6}"/>
              </a:ext>
            </a:extLst>
          </p:cNvPr>
          <p:cNvSpPr txBox="1"/>
          <p:nvPr/>
        </p:nvSpPr>
        <p:spPr>
          <a:xfrm>
            <a:off x="509954" y="4039822"/>
            <a:ext cx="44401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Checking for null values in the dataset.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Filling the null values using mean.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Checking shape.</a:t>
            </a:r>
          </a:p>
        </p:txBody>
      </p:sp>
    </p:spTree>
    <p:extLst>
      <p:ext uri="{BB962C8B-B14F-4D97-AF65-F5344CB8AC3E}">
        <p14:creationId xmlns:p14="http://schemas.microsoft.com/office/powerpoint/2010/main" val="15473815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5DA7E-26E9-97C3-B1BF-5588CC193B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21429" r="37074" b="8546"/>
          <a:stretch/>
        </p:blipFill>
        <p:spPr>
          <a:xfrm>
            <a:off x="1031631" y="1424506"/>
            <a:ext cx="5533292" cy="4802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6A18E-918D-73F6-BA79-30F2E0DD09BC}"/>
              </a:ext>
            </a:extLst>
          </p:cNvPr>
          <p:cNvSpPr txBox="1"/>
          <p:nvPr/>
        </p:nvSpPr>
        <p:spPr>
          <a:xfrm>
            <a:off x="1031631" y="602428"/>
            <a:ext cx="5357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Count plot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3C431-ED16-BF01-AB89-F12DDA88A73D}"/>
              </a:ext>
            </a:extLst>
          </p:cNvPr>
          <p:cNvSpPr txBox="1"/>
          <p:nvPr/>
        </p:nvSpPr>
        <p:spPr>
          <a:xfrm>
            <a:off x="6564923" y="3615564"/>
            <a:ext cx="56270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Checking value counts of stroke.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Plotting count plot of stroke.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Plotting Distribution plots of stroke by BMI and as per age.</a:t>
            </a:r>
          </a:p>
        </p:txBody>
      </p:sp>
    </p:spTree>
    <p:extLst>
      <p:ext uri="{BB962C8B-B14F-4D97-AF65-F5344CB8AC3E}">
        <p14:creationId xmlns:p14="http://schemas.microsoft.com/office/powerpoint/2010/main" val="10315540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F2355-16D9-5B57-DDFD-2CFF45C19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t="5827" r="34257" b="75527"/>
          <a:stretch/>
        </p:blipFill>
        <p:spPr>
          <a:xfrm>
            <a:off x="928879" y="423740"/>
            <a:ext cx="4126523" cy="1171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BBA64-FBCA-8110-7441-DC5CC4BB7D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4" t="26631" r="19871" b="2197"/>
          <a:stretch/>
        </p:blipFill>
        <p:spPr>
          <a:xfrm>
            <a:off x="6302491" y="1927843"/>
            <a:ext cx="5906523" cy="4904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C9214-FFCD-2599-CAB8-0180745315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t="24652" r="4276" b="661"/>
          <a:stretch/>
        </p:blipFill>
        <p:spPr>
          <a:xfrm>
            <a:off x="33911" y="1629507"/>
            <a:ext cx="6234669" cy="515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F9E61-1442-C1EE-56A7-57DC2B3D52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t="10428" r="40549" b="72526"/>
          <a:stretch/>
        </p:blipFill>
        <p:spPr>
          <a:xfrm>
            <a:off x="6699622" y="588046"/>
            <a:ext cx="4871056" cy="1325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6491DA-DFA2-9C26-5C36-366110E7260E}"/>
              </a:ext>
            </a:extLst>
          </p:cNvPr>
          <p:cNvSpPr txBox="1"/>
          <p:nvPr/>
        </p:nvSpPr>
        <p:spPr>
          <a:xfrm>
            <a:off x="139419" y="-111971"/>
            <a:ext cx="5571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Distribution plot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684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9A95D-F30B-EE0D-9876-CF4C5DC27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6" t="13346" r="42865" b="47321"/>
          <a:stretch/>
        </p:blipFill>
        <p:spPr>
          <a:xfrm>
            <a:off x="992875" y="1299211"/>
            <a:ext cx="4913376" cy="3285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6E93C-BDD2-D7D9-C57D-CADEA0C43387}"/>
              </a:ext>
            </a:extLst>
          </p:cNvPr>
          <p:cNvSpPr txBox="1"/>
          <p:nvPr/>
        </p:nvSpPr>
        <p:spPr>
          <a:xfrm>
            <a:off x="686428" y="486024"/>
            <a:ext cx="62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Heat Map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502D8-FED6-F28F-8F3B-86535101E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51378" r="37565"/>
          <a:stretch/>
        </p:blipFill>
        <p:spPr>
          <a:xfrm>
            <a:off x="6605032" y="2437140"/>
            <a:ext cx="5195802" cy="4294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9A787C-426D-27D4-4D0C-31DC727E01EF}"/>
              </a:ext>
            </a:extLst>
          </p:cNvPr>
          <p:cNvSpPr txBox="1"/>
          <p:nvPr/>
        </p:nvSpPr>
        <p:spPr>
          <a:xfrm>
            <a:off x="229351" y="5204846"/>
            <a:ext cx="6440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Plotting heat map for correlation of the given parameters.</a:t>
            </a:r>
          </a:p>
        </p:txBody>
      </p:sp>
    </p:spTree>
    <p:extLst>
      <p:ext uri="{BB962C8B-B14F-4D97-AF65-F5344CB8AC3E}">
        <p14:creationId xmlns:p14="http://schemas.microsoft.com/office/powerpoint/2010/main" val="20311040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A0557-4BD6-0DF2-35DB-DDB6519108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3276" r="12927" b="37949"/>
          <a:stretch/>
        </p:blipFill>
        <p:spPr>
          <a:xfrm>
            <a:off x="241295" y="365125"/>
            <a:ext cx="8182708" cy="334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D2C2F-5C49-9C67-20AB-BFC359AB6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61709" r="34509"/>
          <a:stretch/>
        </p:blipFill>
        <p:spPr>
          <a:xfrm>
            <a:off x="6096000" y="3971065"/>
            <a:ext cx="5814646" cy="262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1159D-681A-CD2C-F250-AF67AA15158A}"/>
              </a:ext>
            </a:extLst>
          </p:cNvPr>
          <p:cNvSpPr txBox="1"/>
          <p:nvPr/>
        </p:nvSpPr>
        <p:spPr>
          <a:xfrm>
            <a:off x="241295" y="4359261"/>
            <a:ext cx="59602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Transforming categorical data into numerical data using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Dropping columns that are not required using drop function. </a:t>
            </a:r>
          </a:p>
        </p:txBody>
      </p:sp>
    </p:spTree>
    <p:extLst>
      <p:ext uri="{BB962C8B-B14F-4D97-AF65-F5344CB8AC3E}">
        <p14:creationId xmlns:p14="http://schemas.microsoft.com/office/powerpoint/2010/main" val="6380865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09A6C-1BCC-2FB5-1A1E-3176D60BC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17844" r="39530" b="31453"/>
          <a:stretch/>
        </p:blipFill>
        <p:spPr>
          <a:xfrm>
            <a:off x="375138" y="965586"/>
            <a:ext cx="5240216" cy="3477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DC0FE-A8C9-A474-AEF7-2426F4B63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69402" r="13354" b="2223"/>
          <a:stretch/>
        </p:blipFill>
        <p:spPr>
          <a:xfrm>
            <a:off x="3856892" y="4520100"/>
            <a:ext cx="8088923" cy="1946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CF0C3-38FD-6FC8-1A67-5BBFA5BCCB99}"/>
              </a:ext>
            </a:extLst>
          </p:cNvPr>
          <p:cNvSpPr txBox="1"/>
          <p:nvPr/>
        </p:nvSpPr>
        <p:spPr>
          <a:xfrm>
            <a:off x="-123092" y="303301"/>
            <a:ext cx="62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Split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0FCCB-0C8F-7991-AB01-DF0F1023E49B}"/>
              </a:ext>
            </a:extLst>
          </p:cNvPr>
          <p:cNvSpPr txBox="1"/>
          <p:nvPr/>
        </p:nvSpPr>
        <p:spPr>
          <a:xfrm>
            <a:off x="5849815" y="1998762"/>
            <a:ext cx="48416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Creating x and y variables.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Performing Standardization using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StandartScaler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Performing train test split and checking shape.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AEB64-30F9-42CA-05A0-07C484E6EDC1}"/>
              </a:ext>
            </a:extLst>
          </p:cNvPr>
          <p:cNvSpPr txBox="1"/>
          <p:nvPr/>
        </p:nvSpPr>
        <p:spPr>
          <a:xfrm>
            <a:off x="288489" y="4876751"/>
            <a:ext cx="32186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data:-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of data goes for training.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data goes for testing,</a:t>
            </a:r>
          </a:p>
        </p:txBody>
      </p:sp>
    </p:spTree>
    <p:extLst>
      <p:ext uri="{BB962C8B-B14F-4D97-AF65-F5344CB8AC3E}">
        <p14:creationId xmlns:p14="http://schemas.microsoft.com/office/powerpoint/2010/main" val="1155474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F894B-6B12-CCC4-92BB-7DB238442A2E}"/>
              </a:ext>
            </a:extLst>
          </p:cNvPr>
          <p:cNvSpPr txBox="1"/>
          <p:nvPr/>
        </p:nvSpPr>
        <p:spPr>
          <a:xfrm>
            <a:off x="1005255" y="2084110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24029-9DA8-1655-B1BD-2EA6428E1636}"/>
              </a:ext>
            </a:extLst>
          </p:cNvPr>
          <p:cNvSpPr txBox="1"/>
          <p:nvPr/>
        </p:nvSpPr>
        <p:spPr>
          <a:xfrm>
            <a:off x="2546838" y="2877304"/>
            <a:ext cx="74412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Model -  As the given data is Binary Classification, therefore I chose to go with Decision Tree and Logistic Regression.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209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BC16B-D168-6CFB-5C9F-D9E5968914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4" t="18119" r="11592" b="3"/>
          <a:stretch/>
        </p:blipFill>
        <p:spPr>
          <a:xfrm>
            <a:off x="838200" y="1027906"/>
            <a:ext cx="8546124" cy="5615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0263C9-5583-EEE1-79BA-7751EE2C9F42}"/>
              </a:ext>
            </a:extLst>
          </p:cNvPr>
          <p:cNvSpPr txBox="1"/>
          <p:nvPr/>
        </p:nvSpPr>
        <p:spPr>
          <a:xfrm>
            <a:off x="838200" y="329739"/>
            <a:ext cx="6219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Decision Tree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9947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D6D15-6036-0F8C-405A-B07838D5D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38804" r="33974" b="14700"/>
          <a:stretch/>
        </p:blipFill>
        <p:spPr>
          <a:xfrm>
            <a:off x="504092" y="863784"/>
            <a:ext cx="8425962" cy="463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BBD87-66C8-D739-F238-923A7B2E2E98}"/>
              </a:ext>
            </a:extLst>
          </p:cNvPr>
          <p:cNvSpPr txBox="1"/>
          <p:nvPr/>
        </p:nvSpPr>
        <p:spPr>
          <a:xfrm>
            <a:off x="1470066" y="5700140"/>
            <a:ext cx="9251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using Decision Tree is 92%</a:t>
            </a:r>
            <a:endParaRPr lang="en-IN" sz="32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421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75063-ED33-6C9E-19B9-C08F42713C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7607" r="11645" b="20660"/>
          <a:stretch/>
        </p:blipFill>
        <p:spPr>
          <a:xfrm>
            <a:off x="257051" y="820615"/>
            <a:ext cx="8957287" cy="4556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B4D15-3FFF-CA2E-6E24-651226B8537B}"/>
              </a:ext>
            </a:extLst>
          </p:cNvPr>
          <p:cNvSpPr txBox="1"/>
          <p:nvPr/>
        </p:nvSpPr>
        <p:spPr>
          <a:xfrm>
            <a:off x="491943" y="235839"/>
            <a:ext cx="3482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Logistic Regression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E12E7-1270-8665-5E60-C5B256E2A832}"/>
              </a:ext>
            </a:extLst>
          </p:cNvPr>
          <p:cNvSpPr txBox="1"/>
          <p:nvPr/>
        </p:nvSpPr>
        <p:spPr>
          <a:xfrm>
            <a:off x="1293114" y="5640810"/>
            <a:ext cx="9605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using Decision Tree is 94.7%</a:t>
            </a:r>
            <a:endParaRPr lang="en-IN" sz="32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13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3E5F0-576A-F769-68A8-75DFA70F7EBB}"/>
              </a:ext>
            </a:extLst>
          </p:cNvPr>
          <p:cNvSpPr txBox="1"/>
          <p:nvPr/>
        </p:nvSpPr>
        <p:spPr>
          <a:xfrm>
            <a:off x="3908072" y="4034543"/>
            <a:ext cx="83712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Stroke Prediction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8A0FD-4591-0523-1015-CBE157DE29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5" t="21202" r="16524" b="14060"/>
          <a:stretch/>
        </p:blipFill>
        <p:spPr>
          <a:xfrm flipH="1">
            <a:off x="-62304" y="365125"/>
            <a:ext cx="6158304" cy="58260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EB68C-FF8D-ABD7-B6E5-D8B4149E4919}"/>
              </a:ext>
            </a:extLst>
          </p:cNvPr>
          <p:cNvSpPr txBox="1"/>
          <p:nvPr/>
        </p:nvSpPr>
        <p:spPr>
          <a:xfrm>
            <a:off x="5357446" y="5074296"/>
            <a:ext cx="516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Sayed Mohammed Faisal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869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2A17C-F4F4-E644-740D-E26B50AF40D0}"/>
              </a:ext>
            </a:extLst>
          </p:cNvPr>
          <p:cNvSpPr txBox="1"/>
          <p:nvPr/>
        </p:nvSpPr>
        <p:spPr>
          <a:xfrm>
            <a:off x="838200" y="1027906"/>
            <a:ext cx="3343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081B7-EA35-3D4C-56FC-6F6AD3ACFCC9}"/>
              </a:ext>
            </a:extLst>
          </p:cNvPr>
          <p:cNvSpPr txBox="1"/>
          <p:nvPr/>
        </p:nvSpPr>
        <p:spPr>
          <a:xfrm>
            <a:off x="1301262" y="2158911"/>
            <a:ext cx="8686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the algorithms gives the accuracy above 90% for the  given dataset of Brain stroke prediction.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8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using logistic regression is 94.7% and decision tree is 92%.</a:t>
            </a:r>
            <a:br>
              <a:rPr lang="en-IN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logistic regression gives more accuracy than decision tree, we won’t use logistic regression as it is over-fitting as the dataset is imbalance.</a:t>
            </a:r>
          </a:p>
        </p:txBody>
      </p:sp>
    </p:spTree>
    <p:extLst>
      <p:ext uri="{BB962C8B-B14F-4D97-AF65-F5344CB8AC3E}">
        <p14:creationId xmlns:p14="http://schemas.microsoft.com/office/powerpoint/2010/main" val="180027449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469" y="57051"/>
            <a:ext cx="2026112" cy="53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F0B7-94AB-BD25-B9D7-E5A88529D971}"/>
              </a:ext>
            </a:extLst>
          </p:cNvPr>
          <p:cNvSpPr txBox="1"/>
          <p:nvPr/>
        </p:nvSpPr>
        <p:spPr>
          <a:xfrm>
            <a:off x="2523562" y="1085593"/>
            <a:ext cx="85199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b="1">
              <a:latin typeface="Myriad Pro" panose="020B0503030403020204" pitchFamily="34" charset="0"/>
            </a:endParaRPr>
          </a:p>
          <a:p>
            <a:pPr marL="342900" indent="-342900" algn="just">
              <a:buAutoNum type="arabicPeriod"/>
            </a:pPr>
            <a:endParaRPr lang="en-US" b="1">
              <a:latin typeface="Myriad Pro" panose="020B0503030403020204" pitchFamily="34" charset="0"/>
            </a:endParaRPr>
          </a:p>
          <a:p>
            <a:pPr algn="just"/>
            <a:endParaRPr lang="en-US" b="1"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BD990-E826-3680-13E0-410C1E9DDC10}"/>
              </a:ext>
            </a:extLst>
          </p:cNvPr>
          <p:cNvSpPr txBox="1"/>
          <p:nvPr/>
        </p:nvSpPr>
        <p:spPr>
          <a:xfrm>
            <a:off x="735806" y="3093244"/>
            <a:ext cx="7469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>
              <a:latin typeface="Inter"/>
            </a:endParaRPr>
          </a:p>
          <a:p>
            <a:pPr>
              <a:buChar char="•"/>
            </a:pPr>
            <a:endParaRPr lang="en-US">
              <a:latin typeface="Inter"/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E3493-F35C-66B7-19CB-C3B8BB301380}"/>
              </a:ext>
            </a:extLst>
          </p:cNvPr>
          <p:cNvSpPr txBox="1"/>
          <p:nvPr/>
        </p:nvSpPr>
        <p:spPr>
          <a:xfrm>
            <a:off x="3414861" y="2679249"/>
            <a:ext cx="51429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Thankyou!!!</a:t>
            </a:r>
            <a:endParaRPr lang="en-US" sz="7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24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76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26C3D-354C-160F-F608-18FCF98BCA86}"/>
              </a:ext>
            </a:extLst>
          </p:cNvPr>
          <p:cNvSpPr txBox="1"/>
          <p:nvPr/>
        </p:nvSpPr>
        <p:spPr>
          <a:xfrm>
            <a:off x="5219700" y="4128591"/>
            <a:ext cx="621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B4A75-196E-4D71-1121-821C80E86EFC}"/>
              </a:ext>
            </a:extLst>
          </p:cNvPr>
          <p:cNvSpPr txBox="1"/>
          <p:nvPr/>
        </p:nvSpPr>
        <p:spPr>
          <a:xfrm>
            <a:off x="1043353" y="2358876"/>
            <a:ext cx="94253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my project is to build a Model that can be used to predict whether a patient is going to get stroke based on the parameters.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model, Hospitals and other Healthcare centres can </a:t>
            </a:r>
            <a:r>
              <a:rPr lang="en-IN" sz="28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patient past history, get to know if they have a chance of stroke and most importantly this will help them to treat them accordingly without major risks of strokes.</a:t>
            </a:r>
          </a:p>
          <a:p>
            <a:pPr marL="0" indent="0">
              <a:buNone/>
            </a:pP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418AB-5E21-2CF1-B000-963BD9F0C3D6}"/>
              </a:ext>
            </a:extLst>
          </p:cNvPr>
          <p:cNvSpPr txBox="1"/>
          <p:nvPr/>
        </p:nvSpPr>
        <p:spPr>
          <a:xfrm>
            <a:off x="1043353" y="1289353"/>
            <a:ext cx="7057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7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26AEA-04EC-E659-98CE-304B164F0AF5}"/>
              </a:ext>
            </a:extLst>
          </p:cNvPr>
          <p:cNvSpPr txBox="1"/>
          <p:nvPr/>
        </p:nvSpPr>
        <p:spPr>
          <a:xfrm>
            <a:off x="838200" y="1075432"/>
            <a:ext cx="6137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Contents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175B1-6CC2-623D-6CEE-35BBCF945FF8}"/>
              </a:ext>
            </a:extLst>
          </p:cNvPr>
          <p:cNvSpPr txBox="1"/>
          <p:nvPr/>
        </p:nvSpPr>
        <p:spPr>
          <a:xfrm>
            <a:off x="1357179" y="2142657"/>
            <a:ext cx="89300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&amp; Data Loading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 &amp;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Split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16185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AB6E-AAA8-E647-0F5E-64BC1781EC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7" t="14152" r="7635" b="61850"/>
          <a:stretch/>
        </p:blipFill>
        <p:spPr>
          <a:xfrm>
            <a:off x="139419" y="1435158"/>
            <a:ext cx="9201292" cy="1618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22EA4-B27C-ADE9-2B66-D1D4BE4D5C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39999" r="7283" b="832"/>
          <a:stretch/>
        </p:blipFill>
        <p:spPr>
          <a:xfrm>
            <a:off x="3845169" y="3227836"/>
            <a:ext cx="8346831" cy="345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5B081A-4C60-1CF5-7142-00CA32E89B18}"/>
              </a:ext>
            </a:extLst>
          </p:cNvPr>
          <p:cNvSpPr txBox="1"/>
          <p:nvPr/>
        </p:nvSpPr>
        <p:spPr>
          <a:xfrm>
            <a:off x="1554320" y="763242"/>
            <a:ext cx="6137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&amp; Data Loading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409A2-1DFA-F1D0-F12B-1F38EAE4FA5F}"/>
              </a:ext>
            </a:extLst>
          </p:cNvPr>
          <p:cNvSpPr txBox="1"/>
          <p:nvPr/>
        </p:nvSpPr>
        <p:spPr>
          <a:xfrm>
            <a:off x="313593" y="3154143"/>
            <a:ext cx="3111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(pd)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(</a:t>
            </a: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09729-470C-E637-1F1B-BB37F9A729E5}"/>
              </a:ext>
            </a:extLst>
          </p:cNvPr>
          <p:cNvSpPr txBox="1"/>
          <p:nvPr/>
        </p:nvSpPr>
        <p:spPr>
          <a:xfrm>
            <a:off x="12882" y="5448640"/>
            <a:ext cx="3928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 using </a:t>
            </a:r>
            <a:r>
              <a:rPr lang="en-US" sz="2000" dirty="0" err="1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endParaRPr lang="en-IN" sz="2000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BEA83F-62F5-8935-FCE1-41398029913A}"/>
              </a:ext>
            </a:extLst>
          </p:cNvPr>
          <p:cNvCxnSpPr>
            <a:cxnSpLocks/>
          </p:cNvCxnSpPr>
          <p:nvPr/>
        </p:nvCxnSpPr>
        <p:spPr>
          <a:xfrm>
            <a:off x="529288" y="5877139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98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B66A8-752A-0317-5236-3D57F5F7D6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11795" r="11432" b="31795"/>
          <a:stretch/>
        </p:blipFill>
        <p:spPr>
          <a:xfrm>
            <a:off x="205724" y="1620372"/>
            <a:ext cx="8546123" cy="3868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5ABA7-33AA-A143-9138-259C0F4A17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8" t="68376" r="63355" b="1367"/>
          <a:stretch/>
        </p:blipFill>
        <p:spPr>
          <a:xfrm>
            <a:off x="8957571" y="4081362"/>
            <a:ext cx="3028705" cy="2481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41EFE-BABA-C02D-AD51-6CE42B99BC7B}"/>
              </a:ext>
            </a:extLst>
          </p:cNvPr>
          <p:cNvSpPr txBox="1"/>
          <p:nvPr/>
        </p:nvSpPr>
        <p:spPr>
          <a:xfrm>
            <a:off x="584897" y="543154"/>
            <a:ext cx="64723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200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1D3A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3200" u="sng" dirty="0">
              <a:solidFill>
                <a:srgbClr val="1D3A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15689-EAC1-EDBB-FC95-48584561E936}"/>
              </a:ext>
            </a:extLst>
          </p:cNvPr>
          <p:cNvSpPr txBox="1"/>
          <p:nvPr/>
        </p:nvSpPr>
        <p:spPr>
          <a:xfrm>
            <a:off x="1776616" y="5488988"/>
            <a:ext cx="622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number of rows and columns (shape).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column names.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data types.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52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C1331-034E-6D17-F6D0-C35C1872E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t="16209" r="7885" b="30"/>
          <a:stretch/>
        </p:blipFill>
        <p:spPr>
          <a:xfrm>
            <a:off x="139419" y="1027906"/>
            <a:ext cx="9272808" cy="5253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1AF48-7FCD-9C8A-6018-93A8FB757E42}"/>
              </a:ext>
            </a:extLst>
          </p:cNvPr>
          <p:cNvSpPr txBox="1"/>
          <p:nvPr/>
        </p:nvSpPr>
        <p:spPr>
          <a:xfrm>
            <a:off x="9455903" y="3950969"/>
            <a:ext cx="27797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Checking for value counts.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Checking for duplicates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56773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9DE27-55B3-9074-FBA1-28695C802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14530" r="29274" b="1368"/>
          <a:stretch/>
        </p:blipFill>
        <p:spPr>
          <a:xfrm>
            <a:off x="71741" y="21882"/>
            <a:ext cx="6248400" cy="5355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EEFAC-DB68-65AA-89DD-EF7E249BF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t="16068" r="42460" b="832"/>
          <a:stretch/>
        </p:blipFill>
        <p:spPr>
          <a:xfrm>
            <a:off x="6492069" y="1068763"/>
            <a:ext cx="5650524" cy="5698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E33F2D-F7D1-09AB-9505-D19E31A4EC77}"/>
              </a:ext>
            </a:extLst>
          </p:cNvPr>
          <p:cNvSpPr txBox="1"/>
          <p:nvPr/>
        </p:nvSpPr>
        <p:spPr>
          <a:xfrm>
            <a:off x="172126" y="5419571"/>
            <a:ext cx="65944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Descriptive analysis of the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Checking for unique values.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Checking for unique values of each column of the dataset.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29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97"/>
            <a:ext cx="12279352" cy="688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9A7C7-4F37-4807-89DC-50EF4BBEB5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8062" y="57051"/>
            <a:ext cx="2064519" cy="545377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EF2A-0F77-3EE6-FA5F-AF6A1D9F1C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14701" r="37393"/>
          <a:stretch/>
        </p:blipFill>
        <p:spPr>
          <a:xfrm>
            <a:off x="58319" y="601865"/>
            <a:ext cx="5934945" cy="598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CFFA9-3CBF-B3E3-75E2-5CA2BBE3A9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r="35000" b="71288"/>
          <a:stretch/>
        </p:blipFill>
        <p:spPr>
          <a:xfrm>
            <a:off x="6066416" y="4029428"/>
            <a:ext cx="6117933" cy="15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839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517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Myriad Pro</vt:lpstr>
      <vt:lpstr>Times New Roman</vt:lpstr>
      <vt:lpstr>Wingdings</vt:lpstr>
      <vt:lpstr>Office Theme</vt:lpstr>
      <vt:lpstr>1_Office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kingfaisal103@hotmail.com</cp:lastModifiedBy>
  <cp:revision>10</cp:revision>
  <dcterms:created xsi:type="dcterms:W3CDTF">2020-12-23T13:36:53Z</dcterms:created>
  <dcterms:modified xsi:type="dcterms:W3CDTF">2023-10-20T13:43:45Z</dcterms:modified>
</cp:coreProperties>
</file>