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Archivo Black" charset="1" panose="020B0A03020202020B04"/>
      <p:regular r:id="rId18"/>
    </p:embeddedFont>
    <p:embeddedFont>
      <p:font typeface="Varela Round" charset="1" panose="00000500000000000000"/>
      <p:regular r:id="rId19"/>
    </p:embeddedFont>
    <p:embeddedFont>
      <p:font typeface="League Spartan" charset="1" panose="000008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0" y="1438758"/>
            <a:ext cx="18288000" cy="8535030"/>
          </a:xfrm>
          <a:prstGeom prst="rect">
            <a:avLst/>
          </a:prstGeom>
        </p:spPr>
        <p:txBody>
          <a:bodyPr anchor="t" rtlCol="false" tIns="0" lIns="0" bIns="0" rIns="0">
            <a:spAutoFit/>
          </a:bodyPr>
          <a:lstStyle/>
          <a:p>
            <a:pPr algn="ctr">
              <a:lnSpc>
                <a:spcPts val="5215"/>
              </a:lnSpc>
            </a:pPr>
          </a:p>
          <a:p>
            <a:pPr algn="ctr">
              <a:lnSpc>
                <a:spcPts val="5215"/>
              </a:lnSpc>
            </a:pPr>
            <a:r>
              <a:rPr lang="en-US" sz="3725">
                <a:solidFill>
                  <a:srgbClr val="004AAD"/>
                </a:solidFill>
                <a:latin typeface="Archivo Black"/>
                <a:ea typeface="Archivo Black"/>
                <a:cs typeface="Archivo Black"/>
                <a:sym typeface="Archivo Black"/>
              </a:rPr>
              <a:t>DIGITAL IMAGE PROCESSING </a:t>
            </a:r>
          </a:p>
          <a:p>
            <a:pPr algn="ctr">
              <a:lnSpc>
                <a:spcPts val="5215"/>
              </a:lnSpc>
            </a:pPr>
          </a:p>
          <a:p>
            <a:pPr algn="ctr">
              <a:lnSpc>
                <a:spcPts val="5215"/>
              </a:lnSpc>
            </a:pPr>
            <a:r>
              <a:rPr lang="en-US" sz="3725">
                <a:solidFill>
                  <a:srgbClr val="000000"/>
                </a:solidFill>
                <a:latin typeface="Archivo Black"/>
                <a:ea typeface="Archivo Black"/>
                <a:cs typeface="Archivo Black"/>
                <a:sym typeface="Archivo Black"/>
              </a:rPr>
              <a:t>IMAGE SMOOTHENING AND SHARPENING USING FREQUENCY DOMAIN FILTERING TECHNIQUE;</a:t>
            </a:r>
          </a:p>
          <a:p>
            <a:pPr algn="ctr">
              <a:lnSpc>
                <a:spcPts val="5215"/>
              </a:lnSpc>
            </a:pPr>
          </a:p>
          <a:p>
            <a:pPr algn="ctr">
              <a:lnSpc>
                <a:spcPts val="5215"/>
              </a:lnSpc>
            </a:pPr>
            <a:r>
              <a:rPr lang="en-US" sz="3725">
                <a:solidFill>
                  <a:srgbClr val="000000"/>
                </a:solidFill>
                <a:latin typeface="Archivo Black"/>
                <a:ea typeface="Archivo Black"/>
                <a:cs typeface="Archivo Black"/>
                <a:sym typeface="Archivo Black"/>
              </a:rPr>
              <a:t>sampling and aliasing</a:t>
            </a:r>
          </a:p>
          <a:p>
            <a:pPr algn="ctr">
              <a:lnSpc>
                <a:spcPts val="5215"/>
              </a:lnSpc>
            </a:pPr>
          </a:p>
          <a:p>
            <a:pPr algn="ctr">
              <a:lnSpc>
                <a:spcPts val="5215"/>
              </a:lnSpc>
            </a:pPr>
          </a:p>
          <a:p>
            <a:pPr algn="ctr">
              <a:lnSpc>
                <a:spcPts val="5215"/>
              </a:lnSpc>
            </a:pPr>
          </a:p>
          <a:p>
            <a:pPr algn="ctr">
              <a:lnSpc>
                <a:spcPts val="5215"/>
              </a:lnSpc>
            </a:pPr>
          </a:p>
          <a:p>
            <a:pPr algn="ctr">
              <a:lnSpc>
                <a:spcPts val="5215"/>
              </a:lnSpc>
            </a:pPr>
          </a:p>
          <a:p>
            <a:pPr algn="ctr">
              <a:lnSpc>
                <a:spcPts val="5215"/>
              </a:lnSpc>
            </a:pPr>
            <a:r>
              <a:rPr lang="en-US" sz="3725">
                <a:solidFill>
                  <a:srgbClr val="000000"/>
                </a:solidFill>
                <a:latin typeface="Archivo Black"/>
                <a:ea typeface="Archivo Black"/>
                <a:cs typeface="Archivo Black"/>
                <a:sym typeface="Archivo Black"/>
              </a:rPr>
              <a:t>BY:FAISAL HAKIMI</a:t>
            </a:r>
          </a:p>
        </p:txBody>
      </p:sp>
      <p:sp>
        <p:nvSpPr>
          <p:cNvPr name="Freeform 3" id="3"/>
          <p:cNvSpPr/>
          <p:nvPr/>
        </p:nvSpPr>
        <p:spPr>
          <a:xfrm flipH="false" flipV="false" rot="0">
            <a:off x="2289811" y="6505124"/>
            <a:ext cx="13708378" cy="2147646"/>
          </a:xfrm>
          <a:custGeom>
            <a:avLst/>
            <a:gdLst/>
            <a:ahLst/>
            <a:cxnLst/>
            <a:rect r="r" b="b" t="t" l="l"/>
            <a:pathLst>
              <a:path h="2147646" w="13708378">
                <a:moveTo>
                  <a:pt x="0" y="0"/>
                </a:moveTo>
                <a:lnTo>
                  <a:pt x="13708378" y="0"/>
                </a:lnTo>
                <a:lnTo>
                  <a:pt x="13708378" y="2147646"/>
                </a:lnTo>
                <a:lnTo>
                  <a:pt x="0" y="2147646"/>
                </a:lnTo>
                <a:lnTo>
                  <a:pt x="0" y="0"/>
                </a:lnTo>
                <a:close/>
              </a:path>
            </a:pathLst>
          </a:custGeom>
          <a:blipFill>
            <a:blip r:embed="rId2"/>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35359" y="4691323"/>
            <a:ext cx="16123941" cy="5595677"/>
          </a:xfrm>
          <a:custGeom>
            <a:avLst/>
            <a:gdLst/>
            <a:ahLst/>
            <a:cxnLst/>
            <a:rect r="r" b="b" t="t" l="l"/>
            <a:pathLst>
              <a:path h="5595677" w="16123941">
                <a:moveTo>
                  <a:pt x="0" y="0"/>
                </a:moveTo>
                <a:lnTo>
                  <a:pt x="16123941" y="0"/>
                </a:lnTo>
                <a:lnTo>
                  <a:pt x="16123941" y="5595677"/>
                </a:lnTo>
                <a:lnTo>
                  <a:pt x="0" y="5595677"/>
                </a:lnTo>
                <a:lnTo>
                  <a:pt x="0" y="0"/>
                </a:lnTo>
                <a:close/>
              </a:path>
            </a:pathLst>
          </a:custGeom>
          <a:blipFill>
            <a:blip r:embed="rId2"/>
            <a:stretch>
              <a:fillRect l="0" t="0" r="-235" b="0"/>
            </a:stretch>
          </a:blipFill>
        </p:spPr>
      </p:sp>
      <p:sp>
        <p:nvSpPr>
          <p:cNvPr name="Freeform 3" id="3"/>
          <p:cNvSpPr/>
          <p:nvPr/>
        </p:nvSpPr>
        <p:spPr>
          <a:xfrm flipH="false" flipV="false" rot="0">
            <a:off x="105609" y="314380"/>
            <a:ext cx="18182391" cy="4133921"/>
          </a:xfrm>
          <a:custGeom>
            <a:avLst/>
            <a:gdLst/>
            <a:ahLst/>
            <a:cxnLst/>
            <a:rect r="r" b="b" t="t" l="l"/>
            <a:pathLst>
              <a:path h="4133921" w="18182391">
                <a:moveTo>
                  <a:pt x="0" y="0"/>
                </a:moveTo>
                <a:lnTo>
                  <a:pt x="18182391" y="0"/>
                </a:lnTo>
                <a:lnTo>
                  <a:pt x="18182391" y="4133921"/>
                </a:lnTo>
                <a:lnTo>
                  <a:pt x="0" y="4133921"/>
                </a:lnTo>
                <a:lnTo>
                  <a:pt x="0" y="0"/>
                </a:lnTo>
                <a:close/>
              </a:path>
            </a:pathLst>
          </a:custGeom>
          <a:blipFill>
            <a:blip r:embed="rId3"/>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073893" y="2158515"/>
            <a:ext cx="13274957" cy="7281900"/>
          </a:xfrm>
          <a:prstGeom prst="rect">
            <a:avLst/>
          </a:prstGeom>
        </p:spPr>
        <p:txBody>
          <a:bodyPr anchor="t" rtlCol="false" tIns="0" lIns="0" bIns="0" rIns="0">
            <a:spAutoFit/>
          </a:bodyPr>
          <a:lstStyle/>
          <a:p>
            <a:pPr algn="just">
              <a:lnSpc>
                <a:spcPts val="3410"/>
              </a:lnSpc>
            </a:pPr>
            <a:r>
              <a:rPr lang="en-US" sz="2436">
                <a:solidFill>
                  <a:srgbClr val="000000"/>
                </a:solidFill>
                <a:latin typeface="Varela Round"/>
                <a:ea typeface="Varela Round"/>
                <a:cs typeface="Varela Round"/>
                <a:sym typeface="Varela Round"/>
              </a:rPr>
              <a:t>This reportcovered key concepts in image processing, focusing on sampling, anti-aliasing,</a:t>
            </a:r>
          </a:p>
          <a:p>
            <a:pPr algn="just">
              <a:lnSpc>
                <a:spcPts val="3410"/>
              </a:lnSpc>
            </a:pPr>
            <a:r>
              <a:rPr lang="en-US" sz="2436">
                <a:solidFill>
                  <a:srgbClr val="000000"/>
                </a:solidFill>
                <a:latin typeface="Varela Round"/>
                <a:ea typeface="Varela Round"/>
                <a:cs typeface="Varela Round"/>
                <a:sym typeface="Varela Round"/>
              </a:rPr>
              <a:t>downsampling, and artifact reduction. We learned that applying low-pass filters, like Gaussian</a:t>
            </a:r>
          </a:p>
          <a:p>
            <a:pPr algn="just">
              <a:lnSpc>
                <a:spcPts val="3410"/>
              </a:lnSpc>
            </a:pPr>
          </a:p>
          <a:p>
            <a:pPr algn="just">
              <a:lnSpc>
                <a:spcPts val="3410"/>
              </a:lnSpc>
            </a:pPr>
            <a:r>
              <a:rPr lang="en-US" sz="2436">
                <a:solidFill>
                  <a:srgbClr val="000000"/>
                </a:solidFill>
                <a:latin typeface="Varela Round"/>
                <a:ea typeface="Varela Round"/>
                <a:cs typeface="Varela Round"/>
                <a:sym typeface="Varela Round"/>
              </a:rPr>
              <a:t>filters, before downsampling helps reduce visual artifacts such as aliasing by smoothing high-</a:t>
            </a:r>
          </a:p>
          <a:p>
            <a:pPr algn="just">
              <a:lnSpc>
                <a:spcPts val="3410"/>
              </a:lnSpc>
            </a:pPr>
            <a:r>
              <a:rPr lang="en-US" sz="2436">
                <a:solidFill>
                  <a:srgbClr val="000000"/>
                </a:solidFill>
                <a:latin typeface="Varela Round"/>
                <a:ea typeface="Varela Round"/>
                <a:cs typeface="Varela Round"/>
                <a:sym typeface="Varela Round"/>
              </a:rPr>
              <a:t>frequency components. Anti-aliasing prevents jagged edges and is widely used in applications like</a:t>
            </a:r>
          </a:p>
          <a:p>
            <a:pPr algn="just">
              <a:lnSpc>
                <a:spcPts val="3410"/>
              </a:lnSpc>
            </a:pPr>
          </a:p>
          <a:p>
            <a:pPr algn="just">
              <a:lnSpc>
                <a:spcPts val="3410"/>
              </a:lnSpc>
            </a:pPr>
            <a:r>
              <a:rPr lang="en-US" sz="2436">
                <a:solidFill>
                  <a:srgbClr val="000000"/>
                </a:solidFill>
                <a:latin typeface="Varela Round"/>
                <a:ea typeface="Varela Round"/>
                <a:cs typeface="Varela Round"/>
                <a:sym typeface="Varela Round"/>
              </a:rPr>
              <a:t>video games to improve image quality.</a:t>
            </a:r>
          </a:p>
          <a:p>
            <a:pPr algn="just">
              <a:lnSpc>
                <a:spcPts val="3410"/>
              </a:lnSpc>
            </a:pPr>
            <a:r>
              <a:rPr lang="en-US" sz="2436">
                <a:solidFill>
                  <a:srgbClr val="000000"/>
                </a:solidFill>
                <a:latin typeface="Varela Round"/>
                <a:ea typeface="Varela Round"/>
                <a:cs typeface="Varela Round"/>
                <a:sym typeface="Varela Round"/>
              </a:rPr>
              <a:t>We also explored how sampling frequency affects image clarity and how Moire patterns emerge</a:t>
            </a:r>
          </a:p>
          <a:p>
            <a:pPr algn="just">
              <a:lnSpc>
                <a:spcPts val="3410"/>
              </a:lnSpc>
            </a:pPr>
            <a:r>
              <a:rPr lang="en-US" sz="2436">
                <a:solidFill>
                  <a:srgbClr val="000000"/>
                </a:solidFill>
                <a:latin typeface="Varela Round"/>
                <a:ea typeface="Varela Round"/>
                <a:cs typeface="Varela Round"/>
                <a:sym typeface="Varela Round"/>
              </a:rPr>
              <a:t>when two grids overlap at different angles due to insufficient sampling. By applying appropriate filters</a:t>
            </a:r>
          </a:p>
          <a:p>
            <a:pPr algn="just">
              <a:lnSpc>
                <a:spcPts val="3410"/>
              </a:lnSpc>
            </a:pPr>
            <a:r>
              <a:rPr lang="en-US" sz="2436">
                <a:solidFill>
                  <a:srgbClr val="000000"/>
                </a:solidFill>
                <a:latin typeface="Varela Round"/>
                <a:ea typeface="Varela Round"/>
                <a:cs typeface="Varela Round"/>
                <a:sym typeface="Varela Round"/>
              </a:rPr>
              <a:t>and downsampling techniques, we can enhance image quality and minimize common artifacts like</a:t>
            </a:r>
          </a:p>
          <a:p>
            <a:pPr algn="just">
              <a:lnSpc>
                <a:spcPts val="3410"/>
              </a:lnSpc>
            </a:pPr>
            <a:r>
              <a:rPr lang="en-US" sz="2436">
                <a:solidFill>
                  <a:srgbClr val="000000"/>
                </a:solidFill>
                <a:latin typeface="Varela Round"/>
                <a:ea typeface="Varela Round"/>
                <a:cs typeface="Varela Round"/>
                <a:sym typeface="Varela Round"/>
              </a:rPr>
              <a:t>blurring, ringing, and Moire patterns, leading to clearer and more accurate images.</a:t>
            </a:r>
          </a:p>
        </p:txBody>
      </p:sp>
      <p:sp>
        <p:nvSpPr>
          <p:cNvPr name="TextBox 3" id="3"/>
          <p:cNvSpPr txBox="true"/>
          <p:nvPr/>
        </p:nvSpPr>
        <p:spPr>
          <a:xfrm rot="0">
            <a:off x="6849294" y="933450"/>
            <a:ext cx="4589413" cy="853598"/>
          </a:xfrm>
          <a:prstGeom prst="rect">
            <a:avLst/>
          </a:prstGeom>
        </p:spPr>
        <p:txBody>
          <a:bodyPr anchor="t" rtlCol="false" tIns="0" lIns="0" bIns="0" rIns="0">
            <a:spAutoFit/>
          </a:bodyPr>
          <a:lstStyle/>
          <a:p>
            <a:pPr algn="just">
              <a:lnSpc>
                <a:spcPts val="7026"/>
              </a:lnSpc>
              <a:spcBef>
                <a:spcPct val="0"/>
              </a:spcBef>
            </a:pPr>
            <a:r>
              <a:rPr lang="en-US" b="true" sz="5018">
                <a:solidFill>
                  <a:srgbClr val="000000"/>
                </a:solidFill>
                <a:latin typeface="League Spartan"/>
                <a:ea typeface="League Spartan"/>
                <a:cs typeface="League Spartan"/>
                <a:sym typeface="League Spartan"/>
              </a:rPr>
              <a:t>CONCLUSION</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a:ln w="95250" cap="sq">
              <a:solidFill>
                <a:srgbClr val="000000"/>
              </a:solidFill>
              <a:prstDash val="solid"/>
              <a:miter/>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3327397" y="3818082"/>
            <a:ext cx="11633205" cy="2393660"/>
          </a:xfrm>
          <a:prstGeom prst="rect">
            <a:avLst/>
          </a:prstGeom>
        </p:spPr>
        <p:txBody>
          <a:bodyPr anchor="t" rtlCol="false" tIns="0" lIns="0" bIns="0" rIns="0">
            <a:spAutoFit/>
          </a:bodyPr>
          <a:lstStyle/>
          <a:p>
            <a:pPr algn="ctr">
              <a:lnSpc>
                <a:spcPts val="19679"/>
              </a:lnSpc>
            </a:pPr>
            <a:r>
              <a:rPr lang="en-US" sz="14056">
                <a:solidFill>
                  <a:srgbClr val="000000"/>
                </a:solidFill>
                <a:latin typeface="Varela Round"/>
                <a:ea typeface="Varela Round"/>
                <a:cs typeface="Varela Round"/>
                <a:sym typeface="Varela Round"/>
              </a:rPr>
              <a:t>Thank you</a:t>
            </a:r>
          </a:p>
        </p:txBody>
      </p:sp>
      <p:grpSp>
        <p:nvGrpSpPr>
          <p:cNvPr name="Group 6" id="6"/>
          <p:cNvGrpSpPr/>
          <p:nvPr/>
        </p:nvGrpSpPr>
        <p:grpSpPr>
          <a:xfrm rot="-5400000">
            <a:off x="16064826" y="7505055"/>
            <a:ext cx="579335" cy="1523862"/>
            <a:chOff x="0" y="0"/>
            <a:chExt cx="270933" cy="712653"/>
          </a:xfrm>
        </p:grpSpPr>
        <p:sp>
          <p:nvSpPr>
            <p:cNvPr name="Freeform 7" id="7"/>
            <p:cNvSpPr/>
            <p:nvPr/>
          </p:nvSpPr>
          <p:spPr>
            <a:xfrm flipH="false" flipV="false" rot="0">
              <a:off x="0" y="0"/>
              <a:ext cx="270933" cy="712653"/>
            </a:xfrm>
            <a:custGeom>
              <a:avLst/>
              <a:gdLst/>
              <a:ahLst/>
              <a:cxnLst/>
              <a:rect r="r" b="b" t="t" l="l"/>
              <a:pathLst>
                <a:path h="712653" w="270933">
                  <a:moveTo>
                    <a:pt x="0" y="0"/>
                  </a:moveTo>
                  <a:lnTo>
                    <a:pt x="270933" y="0"/>
                  </a:lnTo>
                  <a:lnTo>
                    <a:pt x="270933" y="712653"/>
                  </a:lnTo>
                  <a:lnTo>
                    <a:pt x="0" y="712653"/>
                  </a:lnTo>
                  <a:close/>
                </a:path>
              </a:pathLst>
            </a:custGeom>
            <a:solidFill>
              <a:srgbClr val="737373"/>
            </a:solidFill>
          </p:spPr>
        </p:sp>
        <p:sp>
          <p:nvSpPr>
            <p:cNvPr name="TextBox 8" id="8"/>
            <p:cNvSpPr txBox="true"/>
            <p:nvPr/>
          </p:nvSpPr>
          <p:spPr>
            <a:xfrm>
              <a:off x="0" y="-38100"/>
              <a:ext cx="270933" cy="750753"/>
            </a:xfrm>
            <a:prstGeom prst="rect">
              <a:avLst/>
            </a:prstGeom>
          </p:spPr>
          <p:txBody>
            <a:bodyPr anchor="ctr" rtlCol="false" tIns="28609" lIns="28609" bIns="28609" rIns="28609"/>
            <a:lstStyle/>
            <a:p>
              <a:pPr algn="ctr">
                <a:lnSpc>
                  <a:spcPts val="2659"/>
                </a:lnSpc>
              </a:pPr>
            </a:p>
          </p:txBody>
        </p:sp>
      </p:grpSp>
      <p:grpSp>
        <p:nvGrpSpPr>
          <p:cNvPr name="Group 9" id="9"/>
          <p:cNvGrpSpPr/>
          <p:nvPr/>
        </p:nvGrpSpPr>
        <p:grpSpPr>
          <a:xfrm rot="-5400000">
            <a:off x="14780945" y="7824957"/>
            <a:ext cx="579335" cy="884058"/>
            <a:chOff x="0" y="0"/>
            <a:chExt cx="270933" cy="413440"/>
          </a:xfrm>
        </p:grpSpPr>
        <p:sp>
          <p:nvSpPr>
            <p:cNvPr name="Freeform 10" id="10"/>
            <p:cNvSpPr/>
            <p:nvPr/>
          </p:nvSpPr>
          <p:spPr>
            <a:xfrm flipH="false" flipV="false" rot="0">
              <a:off x="0" y="0"/>
              <a:ext cx="270933" cy="413441"/>
            </a:xfrm>
            <a:custGeom>
              <a:avLst/>
              <a:gdLst/>
              <a:ahLst/>
              <a:cxnLst/>
              <a:rect r="r" b="b" t="t" l="l"/>
              <a:pathLst>
                <a:path h="413441" w="270933">
                  <a:moveTo>
                    <a:pt x="0" y="0"/>
                  </a:moveTo>
                  <a:lnTo>
                    <a:pt x="270933" y="0"/>
                  </a:lnTo>
                  <a:lnTo>
                    <a:pt x="270933" y="413441"/>
                  </a:lnTo>
                  <a:lnTo>
                    <a:pt x="0" y="413441"/>
                  </a:lnTo>
                  <a:close/>
                </a:path>
              </a:pathLst>
            </a:custGeom>
            <a:solidFill>
              <a:srgbClr val="A7A5A6"/>
            </a:solidFill>
          </p:spPr>
        </p:sp>
        <p:sp>
          <p:nvSpPr>
            <p:cNvPr name="TextBox 11" id="11"/>
            <p:cNvSpPr txBox="true"/>
            <p:nvPr/>
          </p:nvSpPr>
          <p:spPr>
            <a:xfrm>
              <a:off x="0" y="-38100"/>
              <a:ext cx="270933" cy="451540"/>
            </a:xfrm>
            <a:prstGeom prst="rect">
              <a:avLst/>
            </a:prstGeom>
          </p:spPr>
          <p:txBody>
            <a:bodyPr anchor="ctr" rtlCol="false" tIns="28609" lIns="28609" bIns="28609" rIns="28609"/>
            <a:lstStyle/>
            <a:p>
              <a:pPr algn="ctr">
                <a:lnSpc>
                  <a:spcPts val="2659"/>
                </a:lnSpc>
              </a:pPr>
            </a:p>
          </p:txBody>
        </p:sp>
      </p:grpSp>
      <p:grpSp>
        <p:nvGrpSpPr>
          <p:cNvPr name="Group 12" id="12"/>
          <p:cNvGrpSpPr/>
          <p:nvPr/>
        </p:nvGrpSpPr>
        <p:grpSpPr>
          <a:xfrm rot="-5400000">
            <a:off x="15634984" y="7633984"/>
            <a:ext cx="475042" cy="2487841"/>
            <a:chOff x="0" y="0"/>
            <a:chExt cx="222159" cy="1163470"/>
          </a:xfrm>
        </p:grpSpPr>
        <p:sp>
          <p:nvSpPr>
            <p:cNvPr name="Freeform 13" id="13"/>
            <p:cNvSpPr/>
            <p:nvPr/>
          </p:nvSpPr>
          <p:spPr>
            <a:xfrm flipH="false" flipV="false" rot="0">
              <a:off x="0" y="0"/>
              <a:ext cx="222159" cy="1163470"/>
            </a:xfrm>
            <a:custGeom>
              <a:avLst/>
              <a:gdLst/>
              <a:ahLst/>
              <a:cxnLst/>
              <a:rect r="r" b="b" t="t" l="l"/>
              <a:pathLst>
                <a:path h="1163470" w="222159">
                  <a:moveTo>
                    <a:pt x="0" y="0"/>
                  </a:moveTo>
                  <a:lnTo>
                    <a:pt x="222159" y="0"/>
                  </a:lnTo>
                  <a:lnTo>
                    <a:pt x="222159" y="1163470"/>
                  </a:lnTo>
                  <a:lnTo>
                    <a:pt x="0" y="1163470"/>
                  </a:lnTo>
                  <a:close/>
                </a:path>
              </a:pathLst>
            </a:custGeom>
            <a:solidFill>
              <a:srgbClr val="A7A5A6"/>
            </a:solidFill>
          </p:spPr>
        </p:sp>
        <p:sp>
          <p:nvSpPr>
            <p:cNvPr name="TextBox 14" id="14"/>
            <p:cNvSpPr txBox="true"/>
            <p:nvPr/>
          </p:nvSpPr>
          <p:spPr>
            <a:xfrm>
              <a:off x="0" y="-38100"/>
              <a:ext cx="222159" cy="1201570"/>
            </a:xfrm>
            <a:prstGeom prst="rect">
              <a:avLst/>
            </a:prstGeom>
          </p:spPr>
          <p:txBody>
            <a:bodyPr anchor="ctr" rtlCol="false" tIns="28609" lIns="28609" bIns="28609" rIns="28609"/>
            <a:lstStyle/>
            <a:p>
              <a:pPr algn="ctr">
                <a:lnSpc>
                  <a:spcPts val="2659"/>
                </a:lnSpc>
              </a:pPr>
            </a:p>
          </p:txBody>
        </p:sp>
      </p:grpSp>
      <p:grpSp>
        <p:nvGrpSpPr>
          <p:cNvPr name="Group 15" id="15"/>
          <p:cNvGrpSpPr/>
          <p:nvPr/>
        </p:nvGrpSpPr>
        <p:grpSpPr>
          <a:xfrm rot="-10800000">
            <a:off x="15970874" y="5473204"/>
            <a:ext cx="583125" cy="1533830"/>
            <a:chOff x="0" y="0"/>
            <a:chExt cx="270933" cy="712653"/>
          </a:xfrm>
        </p:grpSpPr>
        <p:sp>
          <p:nvSpPr>
            <p:cNvPr name="Freeform 16" id="16"/>
            <p:cNvSpPr/>
            <p:nvPr/>
          </p:nvSpPr>
          <p:spPr>
            <a:xfrm flipH="false" flipV="false" rot="0">
              <a:off x="0" y="0"/>
              <a:ext cx="270933" cy="712653"/>
            </a:xfrm>
            <a:custGeom>
              <a:avLst/>
              <a:gdLst/>
              <a:ahLst/>
              <a:cxnLst/>
              <a:rect r="r" b="b" t="t" l="l"/>
              <a:pathLst>
                <a:path h="712653" w="270933">
                  <a:moveTo>
                    <a:pt x="0" y="0"/>
                  </a:moveTo>
                  <a:lnTo>
                    <a:pt x="270933" y="0"/>
                  </a:lnTo>
                  <a:lnTo>
                    <a:pt x="270933" y="712653"/>
                  </a:lnTo>
                  <a:lnTo>
                    <a:pt x="0" y="712653"/>
                  </a:lnTo>
                  <a:close/>
                </a:path>
              </a:pathLst>
            </a:custGeom>
            <a:solidFill>
              <a:srgbClr val="737373"/>
            </a:solidFill>
          </p:spPr>
        </p:sp>
        <p:sp>
          <p:nvSpPr>
            <p:cNvPr name="TextBox 17" id="17"/>
            <p:cNvSpPr txBox="true"/>
            <p:nvPr/>
          </p:nvSpPr>
          <p:spPr>
            <a:xfrm>
              <a:off x="0" y="-38100"/>
              <a:ext cx="270933" cy="750753"/>
            </a:xfrm>
            <a:prstGeom prst="rect">
              <a:avLst/>
            </a:prstGeom>
          </p:spPr>
          <p:txBody>
            <a:bodyPr anchor="ctr" rtlCol="false" tIns="28796" lIns="28796" bIns="28796" rIns="28796"/>
            <a:lstStyle/>
            <a:p>
              <a:pPr algn="ctr">
                <a:lnSpc>
                  <a:spcPts val="2659"/>
                </a:lnSpc>
              </a:pPr>
            </a:p>
          </p:txBody>
        </p:sp>
      </p:grpSp>
      <p:grpSp>
        <p:nvGrpSpPr>
          <p:cNvPr name="Group 18" id="18"/>
          <p:cNvGrpSpPr/>
          <p:nvPr/>
        </p:nvGrpSpPr>
        <p:grpSpPr>
          <a:xfrm rot="-10800000">
            <a:off x="15970874" y="7087478"/>
            <a:ext cx="583125" cy="889840"/>
            <a:chOff x="0" y="0"/>
            <a:chExt cx="270933" cy="413440"/>
          </a:xfrm>
        </p:grpSpPr>
        <p:sp>
          <p:nvSpPr>
            <p:cNvPr name="Freeform 19" id="19"/>
            <p:cNvSpPr/>
            <p:nvPr/>
          </p:nvSpPr>
          <p:spPr>
            <a:xfrm flipH="false" flipV="false" rot="0">
              <a:off x="0" y="0"/>
              <a:ext cx="270933" cy="413441"/>
            </a:xfrm>
            <a:custGeom>
              <a:avLst/>
              <a:gdLst/>
              <a:ahLst/>
              <a:cxnLst/>
              <a:rect r="r" b="b" t="t" l="l"/>
              <a:pathLst>
                <a:path h="413441" w="270933">
                  <a:moveTo>
                    <a:pt x="0" y="0"/>
                  </a:moveTo>
                  <a:lnTo>
                    <a:pt x="270933" y="0"/>
                  </a:lnTo>
                  <a:lnTo>
                    <a:pt x="270933" y="413441"/>
                  </a:lnTo>
                  <a:lnTo>
                    <a:pt x="0" y="413441"/>
                  </a:lnTo>
                  <a:close/>
                </a:path>
              </a:pathLst>
            </a:custGeom>
            <a:solidFill>
              <a:srgbClr val="A7A5A6"/>
            </a:solidFill>
          </p:spPr>
        </p:sp>
        <p:sp>
          <p:nvSpPr>
            <p:cNvPr name="TextBox 20" id="20"/>
            <p:cNvSpPr txBox="true"/>
            <p:nvPr/>
          </p:nvSpPr>
          <p:spPr>
            <a:xfrm>
              <a:off x="0" y="-38100"/>
              <a:ext cx="270933" cy="451540"/>
            </a:xfrm>
            <a:prstGeom prst="rect">
              <a:avLst/>
            </a:prstGeom>
          </p:spPr>
          <p:txBody>
            <a:bodyPr anchor="ctr" rtlCol="false" tIns="28796" lIns="28796" bIns="28796" rIns="28796"/>
            <a:lstStyle/>
            <a:p>
              <a:pPr algn="ctr">
                <a:lnSpc>
                  <a:spcPts val="2659"/>
                </a:lnSpc>
              </a:pPr>
            </a:p>
          </p:txBody>
        </p:sp>
      </p:grpSp>
      <p:grpSp>
        <p:nvGrpSpPr>
          <p:cNvPr name="Group 21" id="21"/>
          <p:cNvGrpSpPr/>
          <p:nvPr/>
        </p:nvGrpSpPr>
        <p:grpSpPr>
          <a:xfrm rot="-10800000">
            <a:off x="16638276" y="5473204"/>
            <a:ext cx="478149" cy="2504114"/>
            <a:chOff x="0" y="0"/>
            <a:chExt cx="222159" cy="1163470"/>
          </a:xfrm>
        </p:grpSpPr>
        <p:sp>
          <p:nvSpPr>
            <p:cNvPr name="Freeform 22" id="22"/>
            <p:cNvSpPr/>
            <p:nvPr/>
          </p:nvSpPr>
          <p:spPr>
            <a:xfrm flipH="false" flipV="false" rot="0">
              <a:off x="0" y="0"/>
              <a:ext cx="222159" cy="1163470"/>
            </a:xfrm>
            <a:custGeom>
              <a:avLst/>
              <a:gdLst/>
              <a:ahLst/>
              <a:cxnLst/>
              <a:rect r="r" b="b" t="t" l="l"/>
              <a:pathLst>
                <a:path h="1163470" w="222159">
                  <a:moveTo>
                    <a:pt x="0" y="0"/>
                  </a:moveTo>
                  <a:lnTo>
                    <a:pt x="222159" y="0"/>
                  </a:lnTo>
                  <a:lnTo>
                    <a:pt x="222159" y="1163470"/>
                  </a:lnTo>
                  <a:lnTo>
                    <a:pt x="0" y="1163470"/>
                  </a:lnTo>
                  <a:close/>
                </a:path>
              </a:pathLst>
            </a:custGeom>
            <a:solidFill>
              <a:srgbClr val="A7A5A6"/>
            </a:solidFill>
          </p:spPr>
        </p:sp>
        <p:sp>
          <p:nvSpPr>
            <p:cNvPr name="TextBox 23" id="23"/>
            <p:cNvSpPr txBox="true"/>
            <p:nvPr/>
          </p:nvSpPr>
          <p:spPr>
            <a:xfrm>
              <a:off x="0" y="-38100"/>
              <a:ext cx="222159" cy="1201570"/>
            </a:xfrm>
            <a:prstGeom prst="rect">
              <a:avLst/>
            </a:prstGeom>
          </p:spPr>
          <p:txBody>
            <a:bodyPr anchor="ctr" rtlCol="false" tIns="28796" lIns="28796" bIns="28796" rIns="28796"/>
            <a:lstStyle/>
            <a:p>
              <a:pPr algn="ctr">
                <a:lnSpc>
                  <a:spcPts val="2659"/>
                </a:lnSpc>
              </a:pPr>
            </a:p>
          </p:txBody>
        </p:sp>
      </p:grpSp>
      <p:grpSp>
        <p:nvGrpSpPr>
          <p:cNvPr name="Group 24" id="24"/>
          <p:cNvGrpSpPr/>
          <p:nvPr/>
        </p:nvGrpSpPr>
        <p:grpSpPr>
          <a:xfrm rot="-5400000">
            <a:off x="2539687" y="1864048"/>
            <a:ext cx="364252" cy="1376224"/>
            <a:chOff x="0" y="0"/>
            <a:chExt cx="485670" cy="1834966"/>
          </a:xfrm>
        </p:grpSpPr>
        <p:grpSp>
          <p:nvGrpSpPr>
            <p:cNvPr name="Group 25" id="25"/>
            <p:cNvGrpSpPr/>
            <p:nvPr/>
          </p:nvGrpSpPr>
          <p:grpSpPr>
            <a:xfrm rot="0">
              <a:off x="0" y="1349296"/>
              <a:ext cx="485670" cy="485670"/>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37373"/>
              </a:solidFill>
            </p:spPr>
          </p:sp>
          <p:sp>
            <p:nvSpPr>
              <p:cNvPr name="TextBox 27" id="27"/>
              <p:cNvSpPr txBox="true"/>
              <p:nvPr/>
            </p:nvSpPr>
            <p:spPr>
              <a:xfrm>
                <a:off x="76200" y="47625"/>
                <a:ext cx="660400" cy="688975"/>
              </a:xfrm>
              <a:prstGeom prst="rect">
                <a:avLst/>
              </a:prstGeom>
            </p:spPr>
            <p:txBody>
              <a:bodyPr anchor="ctr" rtlCol="false" tIns="50800" lIns="50800" bIns="50800" rIns="50800"/>
              <a:lstStyle/>
              <a:p>
                <a:pPr algn="ctr">
                  <a:lnSpc>
                    <a:spcPts val="2660"/>
                  </a:lnSpc>
                </a:pPr>
              </a:p>
            </p:txBody>
          </p:sp>
        </p:grpSp>
        <p:grpSp>
          <p:nvGrpSpPr>
            <p:cNvPr name="Group 28" id="28"/>
            <p:cNvGrpSpPr/>
            <p:nvPr/>
          </p:nvGrpSpPr>
          <p:grpSpPr>
            <a:xfrm rot="0">
              <a:off x="0" y="674648"/>
              <a:ext cx="485670" cy="485670"/>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37373"/>
              </a:solidFill>
            </p:spPr>
          </p:sp>
          <p:sp>
            <p:nvSpPr>
              <p:cNvPr name="TextBox 30" id="30"/>
              <p:cNvSpPr txBox="true"/>
              <p:nvPr/>
            </p:nvSpPr>
            <p:spPr>
              <a:xfrm>
                <a:off x="76200" y="47625"/>
                <a:ext cx="660400" cy="688975"/>
              </a:xfrm>
              <a:prstGeom prst="rect">
                <a:avLst/>
              </a:prstGeom>
            </p:spPr>
            <p:txBody>
              <a:bodyPr anchor="ctr" rtlCol="false" tIns="50800" lIns="50800" bIns="50800" rIns="50800"/>
              <a:lstStyle/>
              <a:p>
                <a:pPr algn="ctr">
                  <a:lnSpc>
                    <a:spcPts val="2660"/>
                  </a:lnSpc>
                </a:pPr>
              </a:p>
            </p:txBody>
          </p:sp>
        </p:grpSp>
        <p:grpSp>
          <p:nvGrpSpPr>
            <p:cNvPr name="Group 31" id="31"/>
            <p:cNvGrpSpPr/>
            <p:nvPr/>
          </p:nvGrpSpPr>
          <p:grpSpPr>
            <a:xfrm rot="0">
              <a:off x="0" y="0"/>
              <a:ext cx="485670" cy="485670"/>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37373"/>
              </a:solidFill>
            </p:spPr>
          </p:sp>
          <p:sp>
            <p:nvSpPr>
              <p:cNvPr name="TextBox 33" id="33"/>
              <p:cNvSpPr txBox="true"/>
              <p:nvPr/>
            </p:nvSpPr>
            <p:spPr>
              <a:xfrm>
                <a:off x="76200" y="47625"/>
                <a:ext cx="660400" cy="688975"/>
              </a:xfrm>
              <a:prstGeom prst="rect">
                <a:avLst/>
              </a:prstGeom>
            </p:spPr>
            <p:txBody>
              <a:bodyPr anchor="ctr" rtlCol="false" tIns="50800" lIns="50800" bIns="50800" rIns="50800"/>
              <a:lstStyle/>
              <a:p>
                <a:pPr algn="ctr">
                  <a:lnSpc>
                    <a:spcPts val="2660"/>
                  </a:lnSpc>
                </a:pPr>
              </a:p>
            </p:txBody>
          </p:sp>
        </p:grpSp>
      </p:gr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001016" y="125413"/>
            <a:ext cx="12285967" cy="1625599"/>
          </a:xfrm>
          <a:prstGeom prst="rect">
            <a:avLst/>
          </a:prstGeom>
        </p:spPr>
        <p:txBody>
          <a:bodyPr anchor="t" rtlCol="false" tIns="0" lIns="0" bIns="0" rIns="0">
            <a:spAutoFit/>
          </a:bodyPr>
          <a:lstStyle/>
          <a:p>
            <a:pPr algn="ctr">
              <a:lnSpc>
                <a:spcPts val="13300"/>
              </a:lnSpc>
            </a:pPr>
            <a:r>
              <a:rPr lang="en-US" sz="9500">
                <a:solidFill>
                  <a:srgbClr val="000000"/>
                </a:solidFill>
                <a:latin typeface="Varela Round"/>
                <a:ea typeface="Varela Round"/>
                <a:cs typeface="Varela Round"/>
                <a:sym typeface="Varela Round"/>
              </a:rPr>
              <a:t>INTRODUCTION</a:t>
            </a:r>
          </a:p>
        </p:txBody>
      </p:sp>
      <p:sp>
        <p:nvSpPr>
          <p:cNvPr name="TextBox 3" id="3"/>
          <p:cNvSpPr txBox="true"/>
          <p:nvPr/>
        </p:nvSpPr>
        <p:spPr>
          <a:xfrm rot="0">
            <a:off x="3001016" y="2388870"/>
            <a:ext cx="12285967" cy="7536180"/>
          </a:xfrm>
          <a:prstGeom prst="rect">
            <a:avLst/>
          </a:prstGeom>
        </p:spPr>
        <p:txBody>
          <a:bodyPr anchor="t" rtlCol="false" tIns="0" lIns="0" bIns="0" rIns="0">
            <a:spAutoFit/>
          </a:bodyPr>
          <a:lstStyle/>
          <a:p>
            <a:pPr algn="just">
              <a:lnSpc>
                <a:spcPts val="4620"/>
              </a:lnSpc>
            </a:pPr>
            <a:r>
              <a:rPr lang="en-US" sz="3300">
                <a:solidFill>
                  <a:srgbClr val="000000"/>
                </a:solidFill>
                <a:latin typeface="Varela Round"/>
                <a:ea typeface="Varela Round"/>
                <a:cs typeface="Varela Round"/>
                <a:sym typeface="Varela Round"/>
              </a:rPr>
              <a:t>This  Presentation Explains 2D Discrete Fourier transformation and frequency domain filtering in image processing, with a deep focus on the application of Fourier transforms. The process involves transforming an image into the frequency domain, applying specific filters, and then performing an inverse transformation to produce the output image. Various filters, including ideal, Gaussian, and Laplace filters, are introduced and analyzed for their effects on image quality. Additionally, the report discusses sampling and aliasing, emphasizing the necessity of sampling at least twice the Nyquist frequency to prevent spatial aliasing. Real-world examples, such as anti-aliasing and moiré patterns in video games, are provided to illustrate these concepts.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882851" y="201517"/>
            <a:ext cx="364252" cy="1376224"/>
            <a:chOff x="0" y="0"/>
            <a:chExt cx="485670" cy="1834966"/>
          </a:xfrm>
        </p:grpSpPr>
        <p:grpSp>
          <p:nvGrpSpPr>
            <p:cNvPr name="Group 3" id="3"/>
            <p:cNvGrpSpPr/>
            <p:nvPr/>
          </p:nvGrpSpPr>
          <p:grpSpPr>
            <a:xfrm rot="0">
              <a:off x="0" y="1349296"/>
              <a:ext cx="485670" cy="48567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37373"/>
              </a:solidFill>
            </p:spPr>
          </p:sp>
          <p:sp>
            <p:nvSpPr>
              <p:cNvPr name="TextBox 5" id="5"/>
              <p:cNvSpPr txBox="true"/>
              <p:nvPr/>
            </p:nvSpPr>
            <p:spPr>
              <a:xfrm>
                <a:off x="76200" y="47625"/>
                <a:ext cx="660400" cy="688975"/>
              </a:xfrm>
              <a:prstGeom prst="rect">
                <a:avLst/>
              </a:prstGeom>
            </p:spPr>
            <p:txBody>
              <a:bodyPr anchor="ctr" rtlCol="false" tIns="50800" lIns="50800" bIns="50800" rIns="50800"/>
              <a:lstStyle/>
              <a:p>
                <a:pPr algn="ctr">
                  <a:lnSpc>
                    <a:spcPts val="2660"/>
                  </a:lnSpc>
                </a:pPr>
              </a:p>
            </p:txBody>
          </p:sp>
        </p:grpSp>
        <p:grpSp>
          <p:nvGrpSpPr>
            <p:cNvPr name="Group 6" id="6"/>
            <p:cNvGrpSpPr/>
            <p:nvPr/>
          </p:nvGrpSpPr>
          <p:grpSpPr>
            <a:xfrm rot="0">
              <a:off x="0" y="674648"/>
              <a:ext cx="485670" cy="48567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37373"/>
              </a:solidFill>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2660"/>
                  </a:lnSpc>
                </a:pPr>
              </a:p>
            </p:txBody>
          </p:sp>
        </p:grpSp>
        <p:grpSp>
          <p:nvGrpSpPr>
            <p:cNvPr name="Group 9" id="9"/>
            <p:cNvGrpSpPr/>
            <p:nvPr/>
          </p:nvGrpSpPr>
          <p:grpSpPr>
            <a:xfrm rot="0">
              <a:off x="0" y="0"/>
              <a:ext cx="485670" cy="48567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37373"/>
              </a:solidFill>
            </p:spPr>
          </p:sp>
          <p:sp>
            <p:nvSpPr>
              <p:cNvPr name="TextBox 11" id="11"/>
              <p:cNvSpPr txBox="true"/>
              <p:nvPr/>
            </p:nvSpPr>
            <p:spPr>
              <a:xfrm>
                <a:off x="76200" y="47625"/>
                <a:ext cx="660400" cy="688975"/>
              </a:xfrm>
              <a:prstGeom prst="rect">
                <a:avLst/>
              </a:prstGeom>
            </p:spPr>
            <p:txBody>
              <a:bodyPr anchor="ctr" rtlCol="false" tIns="50800" lIns="50800" bIns="50800" rIns="50800"/>
              <a:lstStyle/>
              <a:p>
                <a:pPr algn="ctr">
                  <a:lnSpc>
                    <a:spcPts val="2660"/>
                  </a:lnSpc>
                </a:pPr>
              </a:p>
            </p:txBody>
          </p:sp>
        </p:grpSp>
      </p:grpSp>
      <p:sp>
        <p:nvSpPr>
          <p:cNvPr name="Freeform 12" id="12"/>
          <p:cNvSpPr/>
          <p:nvPr/>
        </p:nvSpPr>
        <p:spPr>
          <a:xfrm flipH="false" flipV="false" rot="0">
            <a:off x="6499671" y="8713928"/>
            <a:ext cx="11040788" cy="1088744"/>
          </a:xfrm>
          <a:custGeom>
            <a:avLst/>
            <a:gdLst/>
            <a:ahLst/>
            <a:cxnLst/>
            <a:rect r="r" b="b" t="t" l="l"/>
            <a:pathLst>
              <a:path h="1088744" w="11040788">
                <a:moveTo>
                  <a:pt x="0" y="0"/>
                </a:moveTo>
                <a:lnTo>
                  <a:pt x="11040788" y="0"/>
                </a:lnTo>
                <a:lnTo>
                  <a:pt x="11040788" y="1088744"/>
                </a:lnTo>
                <a:lnTo>
                  <a:pt x="0" y="1088744"/>
                </a:lnTo>
                <a:lnTo>
                  <a:pt x="0" y="0"/>
                </a:lnTo>
                <a:close/>
              </a:path>
            </a:pathLst>
          </a:custGeom>
          <a:blipFill>
            <a:blip r:embed="rId2"/>
            <a:stretch>
              <a:fillRect l="0" t="0" r="0" b="0"/>
            </a:stretch>
          </a:blipFill>
        </p:spPr>
      </p:sp>
      <p:sp>
        <p:nvSpPr>
          <p:cNvPr name="Freeform 13" id="13"/>
          <p:cNvSpPr/>
          <p:nvPr/>
        </p:nvSpPr>
        <p:spPr>
          <a:xfrm flipH="false" flipV="false" rot="0">
            <a:off x="4692373" y="2057441"/>
            <a:ext cx="12566927" cy="6176964"/>
          </a:xfrm>
          <a:custGeom>
            <a:avLst/>
            <a:gdLst/>
            <a:ahLst/>
            <a:cxnLst/>
            <a:rect r="r" b="b" t="t" l="l"/>
            <a:pathLst>
              <a:path h="6176964" w="12566927">
                <a:moveTo>
                  <a:pt x="0" y="0"/>
                </a:moveTo>
                <a:lnTo>
                  <a:pt x="12566927" y="0"/>
                </a:lnTo>
                <a:lnTo>
                  <a:pt x="12566927" y="6176964"/>
                </a:lnTo>
                <a:lnTo>
                  <a:pt x="0" y="6176964"/>
                </a:lnTo>
                <a:lnTo>
                  <a:pt x="0" y="0"/>
                </a:lnTo>
                <a:close/>
              </a:path>
            </a:pathLst>
          </a:custGeom>
          <a:blipFill>
            <a:blip r:embed="rId3"/>
            <a:stretch>
              <a:fillRect l="0" t="0" r="0" b="0"/>
            </a:stretch>
          </a:blipFill>
        </p:spPr>
      </p:sp>
      <p:sp>
        <p:nvSpPr>
          <p:cNvPr name="TextBox 14" id="14"/>
          <p:cNvSpPr txBox="true"/>
          <p:nvPr/>
        </p:nvSpPr>
        <p:spPr>
          <a:xfrm rot="0">
            <a:off x="636028" y="2009816"/>
            <a:ext cx="5570139" cy="7547611"/>
          </a:xfrm>
          <a:prstGeom prst="rect">
            <a:avLst/>
          </a:prstGeom>
        </p:spPr>
        <p:txBody>
          <a:bodyPr anchor="t" rtlCol="false" tIns="0" lIns="0" bIns="0" rIns="0">
            <a:spAutoFit/>
          </a:bodyPr>
          <a:lstStyle/>
          <a:p>
            <a:pPr algn="just">
              <a:lnSpc>
                <a:spcPts val="3989"/>
              </a:lnSpc>
            </a:pPr>
            <a:r>
              <a:rPr lang="en-US" sz="2849">
                <a:solidFill>
                  <a:srgbClr val="000000"/>
                </a:solidFill>
                <a:latin typeface="Varela Round"/>
                <a:ea typeface="Varela Round"/>
                <a:cs typeface="Varela Round"/>
                <a:sym typeface="Varela Round"/>
              </a:rPr>
              <a:t>Fourier Transform is the part of integral transform; Jean Baptiste Fourier introduced this method due to his interest in understanding the distribution and conduction of heat across different materials. He says any single-variable function can be expressed as a weighted combination of sine and cosine functions with varying frequencies. This method is commonly used to convert time-domain signals into the frequency domain. Fourier </a:t>
            </a:r>
          </a:p>
        </p:txBody>
      </p:sp>
      <p:sp>
        <p:nvSpPr>
          <p:cNvPr name="TextBox 15" id="15"/>
          <p:cNvSpPr txBox="true"/>
          <p:nvPr/>
        </p:nvSpPr>
        <p:spPr>
          <a:xfrm rot="0">
            <a:off x="2231089" y="163513"/>
            <a:ext cx="13825823" cy="1309358"/>
          </a:xfrm>
          <a:prstGeom prst="rect">
            <a:avLst/>
          </a:prstGeom>
        </p:spPr>
        <p:txBody>
          <a:bodyPr anchor="t" rtlCol="false" tIns="0" lIns="0" bIns="0" rIns="0">
            <a:spAutoFit/>
          </a:bodyPr>
          <a:lstStyle/>
          <a:p>
            <a:pPr algn="ctr">
              <a:lnSpc>
                <a:spcPts val="10780"/>
              </a:lnSpc>
            </a:pPr>
            <a:r>
              <a:rPr lang="en-US" sz="7700">
                <a:solidFill>
                  <a:srgbClr val="000000"/>
                </a:solidFill>
                <a:latin typeface="Varela Round"/>
                <a:ea typeface="Varela Round"/>
                <a:cs typeface="Varela Round"/>
                <a:sym typeface="Varela Round"/>
              </a:rPr>
              <a:t>FOURIER TRANSFORM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905974" y="163513"/>
            <a:ext cx="13825603" cy="2671433"/>
          </a:xfrm>
          <a:prstGeom prst="rect">
            <a:avLst/>
          </a:prstGeom>
        </p:spPr>
        <p:txBody>
          <a:bodyPr anchor="t" rtlCol="false" tIns="0" lIns="0" bIns="0" rIns="0">
            <a:spAutoFit/>
          </a:bodyPr>
          <a:lstStyle/>
          <a:p>
            <a:pPr algn="ctr">
              <a:lnSpc>
                <a:spcPts val="10780"/>
              </a:lnSpc>
            </a:pPr>
            <a:r>
              <a:rPr lang="en-US" sz="7700">
                <a:solidFill>
                  <a:srgbClr val="000000"/>
                </a:solidFill>
                <a:latin typeface="Varela Round"/>
                <a:ea typeface="Varela Round"/>
                <a:cs typeface="Varela Round"/>
                <a:sym typeface="Varela Round"/>
              </a:rPr>
              <a:t>2D DISCRETE FOURIER TRANSFORM </a:t>
            </a:r>
          </a:p>
        </p:txBody>
      </p:sp>
      <p:grpSp>
        <p:nvGrpSpPr>
          <p:cNvPr name="Group 3" id="3"/>
          <p:cNvGrpSpPr/>
          <p:nvPr/>
        </p:nvGrpSpPr>
        <p:grpSpPr>
          <a:xfrm rot="-5400000">
            <a:off x="14581715" y="1981101"/>
            <a:ext cx="364252" cy="1376224"/>
            <a:chOff x="0" y="0"/>
            <a:chExt cx="485670" cy="1834966"/>
          </a:xfrm>
        </p:grpSpPr>
        <p:grpSp>
          <p:nvGrpSpPr>
            <p:cNvPr name="Group 4" id="4"/>
            <p:cNvGrpSpPr/>
            <p:nvPr/>
          </p:nvGrpSpPr>
          <p:grpSpPr>
            <a:xfrm rot="0">
              <a:off x="0" y="1349296"/>
              <a:ext cx="485670" cy="48567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37373"/>
              </a:solidFill>
            </p:spPr>
          </p:sp>
          <p:sp>
            <p:nvSpPr>
              <p:cNvPr name="TextBox 6" id="6"/>
              <p:cNvSpPr txBox="true"/>
              <p:nvPr/>
            </p:nvSpPr>
            <p:spPr>
              <a:xfrm>
                <a:off x="76200" y="47625"/>
                <a:ext cx="660400" cy="688975"/>
              </a:xfrm>
              <a:prstGeom prst="rect">
                <a:avLst/>
              </a:prstGeom>
            </p:spPr>
            <p:txBody>
              <a:bodyPr anchor="ctr" rtlCol="false" tIns="50800" lIns="50800" bIns="50800" rIns="50800"/>
              <a:lstStyle/>
              <a:p>
                <a:pPr algn="ctr">
                  <a:lnSpc>
                    <a:spcPts val="2660"/>
                  </a:lnSpc>
                </a:pPr>
              </a:p>
            </p:txBody>
          </p:sp>
        </p:grpSp>
        <p:grpSp>
          <p:nvGrpSpPr>
            <p:cNvPr name="Group 7" id="7"/>
            <p:cNvGrpSpPr/>
            <p:nvPr/>
          </p:nvGrpSpPr>
          <p:grpSpPr>
            <a:xfrm rot="0">
              <a:off x="0" y="674648"/>
              <a:ext cx="485670" cy="48567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37373"/>
              </a:solidFill>
            </p:spPr>
          </p:sp>
          <p:sp>
            <p:nvSpPr>
              <p:cNvPr name="TextBox 9" id="9"/>
              <p:cNvSpPr txBox="true"/>
              <p:nvPr/>
            </p:nvSpPr>
            <p:spPr>
              <a:xfrm>
                <a:off x="76200" y="47625"/>
                <a:ext cx="660400" cy="688975"/>
              </a:xfrm>
              <a:prstGeom prst="rect">
                <a:avLst/>
              </a:prstGeom>
            </p:spPr>
            <p:txBody>
              <a:bodyPr anchor="ctr" rtlCol="false" tIns="50800" lIns="50800" bIns="50800" rIns="50800"/>
              <a:lstStyle/>
              <a:p>
                <a:pPr algn="ctr">
                  <a:lnSpc>
                    <a:spcPts val="2660"/>
                  </a:lnSpc>
                </a:pPr>
              </a:p>
            </p:txBody>
          </p:sp>
        </p:grpSp>
        <p:grpSp>
          <p:nvGrpSpPr>
            <p:cNvPr name="Group 10" id="10"/>
            <p:cNvGrpSpPr/>
            <p:nvPr/>
          </p:nvGrpSpPr>
          <p:grpSpPr>
            <a:xfrm rot="0">
              <a:off x="0" y="0"/>
              <a:ext cx="485670" cy="48567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37373"/>
              </a:solidFill>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2660"/>
                  </a:lnSpc>
                </a:pPr>
              </a:p>
            </p:txBody>
          </p:sp>
        </p:grpSp>
      </p:grpSp>
      <p:sp>
        <p:nvSpPr>
          <p:cNvPr name="Freeform 13" id="13"/>
          <p:cNvSpPr/>
          <p:nvPr/>
        </p:nvSpPr>
        <p:spPr>
          <a:xfrm flipH="false" flipV="false" rot="0">
            <a:off x="7247212" y="3436937"/>
            <a:ext cx="11040788" cy="5474391"/>
          </a:xfrm>
          <a:custGeom>
            <a:avLst/>
            <a:gdLst/>
            <a:ahLst/>
            <a:cxnLst/>
            <a:rect r="r" b="b" t="t" l="l"/>
            <a:pathLst>
              <a:path h="5474391" w="11040788">
                <a:moveTo>
                  <a:pt x="0" y="0"/>
                </a:moveTo>
                <a:lnTo>
                  <a:pt x="11040788" y="0"/>
                </a:lnTo>
                <a:lnTo>
                  <a:pt x="11040788" y="5474391"/>
                </a:lnTo>
                <a:lnTo>
                  <a:pt x="0" y="5474391"/>
                </a:lnTo>
                <a:lnTo>
                  <a:pt x="0" y="0"/>
                </a:lnTo>
                <a:close/>
              </a:path>
            </a:pathLst>
          </a:custGeom>
          <a:blipFill>
            <a:blip r:embed="rId2"/>
            <a:stretch>
              <a:fillRect l="0" t="0" r="0" b="0"/>
            </a:stretch>
          </a:blipFill>
        </p:spPr>
      </p:sp>
      <p:sp>
        <p:nvSpPr>
          <p:cNvPr name="TextBox 14" id="14"/>
          <p:cNvSpPr txBox="true"/>
          <p:nvPr/>
        </p:nvSpPr>
        <p:spPr>
          <a:xfrm rot="0">
            <a:off x="1353636" y="3379787"/>
            <a:ext cx="5893575" cy="6826913"/>
          </a:xfrm>
          <a:prstGeom prst="rect">
            <a:avLst/>
          </a:prstGeom>
        </p:spPr>
        <p:txBody>
          <a:bodyPr anchor="t" rtlCol="false" tIns="0" lIns="0" bIns="0" rIns="0">
            <a:spAutoFit/>
          </a:bodyPr>
          <a:lstStyle/>
          <a:p>
            <a:pPr algn="just">
              <a:lnSpc>
                <a:spcPts val="3642"/>
              </a:lnSpc>
            </a:pPr>
            <a:r>
              <a:rPr lang="en-US" sz="2602">
                <a:solidFill>
                  <a:srgbClr val="000000"/>
                </a:solidFill>
                <a:latin typeface="Varela Round"/>
                <a:ea typeface="Varela Round"/>
                <a:cs typeface="Varela Round"/>
                <a:sym typeface="Varela Round"/>
              </a:rPr>
              <a:t>Images are stored as discrete pixel values, so we cannot use the continuous Fourier Transform directly for digital images. The Discrete Fourier Transform (DFT) calculates the Fourier Transform for discrete data points, make it suitable for digital images. Where 2D DFT is an extension of the 1D DFT, particularly used to analyze 2D signals like digital images. It converts spatial domain into the frequency domain, help in understanding the frequency components present in the image.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180171" y="-109315"/>
            <a:ext cx="13927659" cy="2858761"/>
          </a:xfrm>
          <a:prstGeom prst="rect">
            <a:avLst/>
          </a:prstGeom>
        </p:spPr>
        <p:txBody>
          <a:bodyPr anchor="t" rtlCol="false" tIns="0" lIns="0" bIns="0" rIns="0">
            <a:spAutoFit/>
          </a:bodyPr>
          <a:lstStyle/>
          <a:p>
            <a:pPr algn="ctr">
              <a:lnSpc>
                <a:spcPts val="11480"/>
              </a:lnSpc>
            </a:pPr>
            <a:r>
              <a:rPr lang="en-US" sz="8200">
                <a:solidFill>
                  <a:srgbClr val="000000"/>
                </a:solidFill>
                <a:latin typeface="Varela Round"/>
                <a:ea typeface="Varela Round"/>
                <a:cs typeface="Varela Round"/>
                <a:sym typeface="Varela Round"/>
              </a:rPr>
              <a:t>FREQUENCY DOMAIN FILTERING</a:t>
            </a:r>
          </a:p>
        </p:txBody>
      </p:sp>
      <p:grpSp>
        <p:nvGrpSpPr>
          <p:cNvPr name="Group 3" id="3"/>
          <p:cNvGrpSpPr/>
          <p:nvPr/>
        </p:nvGrpSpPr>
        <p:grpSpPr>
          <a:xfrm rot="-5400000">
            <a:off x="14448547" y="1371062"/>
            <a:ext cx="364252" cy="1376224"/>
            <a:chOff x="0" y="0"/>
            <a:chExt cx="485670" cy="1834966"/>
          </a:xfrm>
        </p:grpSpPr>
        <p:grpSp>
          <p:nvGrpSpPr>
            <p:cNvPr name="Group 4" id="4"/>
            <p:cNvGrpSpPr/>
            <p:nvPr/>
          </p:nvGrpSpPr>
          <p:grpSpPr>
            <a:xfrm rot="0">
              <a:off x="0" y="1349296"/>
              <a:ext cx="485670" cy="48567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37373"/>
              </a:solidFill>
            </p:spPr>
          </p:sp>
          <p:sp>
            <p:nvSpPr>
              <p:cNvPr name="TextBox 6" id="6"/>
              <p:cNvSpPr txBox="true"/>
              <p:nvPr/>
            </p:nvSpPr>
            <p:spPr>
              <a:xfrm>
                <a:off x="76200" y="47625"/>
                <a:ext cx="660400" cy="688975"/>
              </a:xfrm>
              <a:prstGeom prst="rect">
                <a:avLst/>
              </a:prstGeom>
            </p:spPr>
            <p:txBody>
              <a:bodyPr anchor="ctr" rtlCol="false" tIns="50800" lIns="50800" bIns="50800" rIns="50800"/>
              <a:lstStyle/>
              <a:p>
                <a:pPr algn="ctr">
                  <a:lnSpc>
                    <a:spcPts val="2660"/>
                  </a:lnSpc>
                </a:pPr>
              </a:p>
            </p:txBody>
          </p:sp>
        </p:grpSp>
        <p:grpSp>
          <p:nvGrpSpPr>
            <p:cNvPr name="Group 7" id="7"/>
            <p:cNvGrpSpPr/>
            <p:nvPr/>
          </p:nvGrpSpPr>
          <p:grpSpPr>
            <a:xfrm rot="0">
              <a:off x="0" y="674648"/>
              <a:ext cx="485670" cy="48567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37373"/>
              </a:solidFill>
            </p:spPr>
          </p:sp>
          <p:sp>
            <p:nvSpPr>
              <p:cNvPr name="TextBox 9" id="9"/>
              <p:cNvSpPr txBox="true"/>
              <p:nvPr/>
            </p:nvSpPr>
            <p:spPr>
              <a:xfrm>
                <a:off x="76200" y="47625"/>
                <a:ext cx="660400" cy="688975"/>
              </a:xfrm>
              <a:prstGeom prst="rect">
                <a:avLst/>
              </a:prstGeom>
            </p:spPr>
            <p:txBody>
              <a:bodyPr anchor="ctr" rtlCol="false" tIns="50800" lIns="50800" bIns="50800" rIns="50800"/>
              <a:lstStyle/>
              <a:p>
                <a:pPr algn="ctr">
                  <a:lnSpc>
                    <a:spcPts val="2660"/>
                  </a:lnSpc>
                </a:pPr>
              </a:p>
            </p:txBody>
          </p:sp>
        </p:grpSp>
        <p:grpSp>
          <p:nvGrpSpPr>
            <p:cNvPr name="Group 10" id="10"/>
            <p:cNvGrpSpPr/>
            <p:nvPr/>
          </p:nvGrpSpPr>
          <p:grpSpPr>
            <a:xfrm rot="0">
              <a:off x="0" y="0"/>
              <a:ext cx="485670" cy="48567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37373"/>
              </a:solidFill>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2660"/>
                  </a:lnSpc>
                </a:pPr>
              </a:p>
            </p:txBody>
          </p:sp>
        </p:grpSp>
      </p:grpSp>
      <p:sp>
        <p:nvSpPr>
          <p:cNvPr name="Freeform 13" id="13"/>
          <p:cNvSpPr/>
          <p:nvPr/>
        </p:nvSpPr>
        <p:spPr>
          <a:xfrm flipH="false" flipV="false" rot="0">
            <a:off x="7247212" y="4196783"/>
            <a:ext cx="11040788" cy="3710932"/>
          </a:xfrm>
          <a:custGeom>
            <a:avLst/>
            <a:gdLst/>
            <a:ahLst/>
            <a:cxnLst/>
            <a:rect r="r" b="b" t="t" l="l"/>
            <a:pathLst>
              <a:path h="3710932" w="11040788">
                <a:moveTo>
                  <a:pt x="0" y="0"/>
                </a:moveTo>
                <a:lnTo>
                  <a:pt x="11040788" y="0"/>
                </a:lnTo>
                <a:lnTo>
                  <a:pt x="11040788" y="3710932"/>
                </a:lnTo>
                <a:lnTo>
                  <a:pt x="0" y="3710932"/>
                </a:lnTo>
                <a:lnTo>
                  <a:pt x="0" y="0"/>
                </a:lnTo>
                <a:close/>
              </a:path>
            </a:pathLst>
          </a:custGeom>
          <a:blipFill>
            <a:blip r:embed="rId2"/>
            <a:stretch>
              <a:fillRect l="0" t="0" r="0" b="0"/>
            </a:stretch>
          </a:blipFill>
        </p:spPr>
      </p:sp>
      <p:sp>
        <p:nvSpPr>
          <p:cNvPr name="TextBox 14" id="14"/>
          <p:cNvSpPr txBox="true"/>
          <p:nvPr/>
        </p:nvSpPr>
        <p:spPr>
          <a:xfrm rot="0">
            <a:off x="665201" y="3298190"/>
            <a:ext cx="6375243" cy="5960110"/>
          </a:xfrm>
          <a:prstGeom prst="rect">
            <a:avLst/>
          </a:prstGeom>
        </p:spPr>
        <p:txBody>
          <a:bodyPr anchor="t" rtlCol="false" tIns="0" lIns="0" bIns="0" rIns="0">
            <a:spAutoFit/>
          </a:bodyPr>
          <a:lstStyle/>
          <a:p>
            <a:pPr algn="just">
              <a:lnSpc>
                <a:spcPts val="4339"/>
              </a:lnSpc>
            </a:pPr>
            <a:r>
              <a:rPr lang="en-US" sz="3099">
                <a:solidFill>
                  <a:srgbClr val="000000"/>
                </a:solidFill>
                <a:latin typeface="Varela Round"/>
                <a:ea typeface="Varela Round"/>
                <a:cs typeface="Varela Round"/>
                <a:sym typeface="Varela Round"/>
              </a:rPr>
              <a:t>The use of frequency domain technique for an image enhancement, procedures required are: </a:t>
            </a:r>
          </a:p>
          <a:p>
            <a:pPr algn="just" marL="669289" indent="-334645" lvl="1">
              <a:lnSpc>
                <a:spcPts val="4339"/>
              </a:lnSpc>
              <a:buAutoNum type="arabicPeriod" startAt="1"/>
            </a:pPr>
            <a:r>
              <a:rPr lang="en-US" sz="3099">
                <a:solidFill>
                  <a:srgbClr val="000000"/>
                </a:solidFill>
                <a:latin typeface="Varela Round"/>
                <a:ea typeface="Varela Round"/>
                <a:cs typeface="Varela Round"/>
                <a:sym typeface="Varela Round"/>
              </a:rPr>
              <a:t>Transform the input image into the Fourier domain. </a:t>
            </a:r>
          </a:p>
          <a:p>
            <a:pPr algn="just" marL="669289" indent="-334645" lvl="1">
              <a:lnSpc>
                <a:spcPts val="4339"/>
              </a:lnSpc>
              <a:buAutoNum type="arabicPeriod" startAt="1"/>
            </a:pPr>
            <a:r>
              <a:rPr lang="en-US" sz="3099">
                <a:solidFill>
                  <a:srgbClr val="000000"/>
                </a:solidFill>
                <a:latin typeface="Varela Round"/>
                <a:ea typeface="Varela Round"/>
                <a:cs typeface="Varela Round"/>
                <a:sym typeface="Varela Round"/>
              </a:rPr>
              <a:t>Multiplying the FT image by a filter.</a:t>
            </a:r>
          </a:p>
          <a:p>
            <a:pPr algn="just" marL="669289" indent="-334645" lvl="1">
              <a:lnSpc>
                <a:spcPts val="4339"/>
              </a:lnSpc>
              <a:buAutoNum type="arabicPeriod" startAt="1"/>
            </a:pPr>
            <a:r>
              <a:rPr lang="en-US" sz="3099">
                <a:solidFill>
                  <a:srgbClr val="000000"/>
                </a:solidFill>
                <a:latin typeface="Varela Round"/>
                <a:ea typeface="Varela Round"/>
                <a:cs typeface="Varela Round"/>
                <a:sym typeface="Varela Round"/>
              </a:rPr>
              <a:t>Take the inverse FT of the image to get the resulting enhanced image.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4704188" y="340588"/>
            <a:ext cx="364252" cy="1376224"/>
            <a:chOff x="0" y="0"/>
            <a:chExt cx="485670" cy="1834966"/>
          </a:xfrm>
        </p:grpSpPr>
        <p:grpSp>
          <p:nvGrpSpPr>
            <p:cNvPr name="Group 3" id="3"/>
            <p:cNvGrpSpPr/>
            <p:nvPr/>
          </p:nvGrpSpPr>
          <p:grpSpPr>
            <a:xfrm rot="0">
              <a:off x="0" y="1349296"/>
              <a:ext cx="485670" cy="48567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37373"/>
              </a:solidFill>
            </p:spPr>
          </p:sp>
          <p:sp>
            <p:nvSpPr>
              <p:cNvPr name="TextBox 5" id="5"/>
              <p:cNvSpPr txBox="true"/>
              <p:nvPr/>
            </p:nvSpPr>
            <p:spPr>
              <a:xfrm>
                <a:off x="76200" y="47625"/>
                <a:ext cx="660400" cy="688975"/>
              </a:xfrm>
              <a:prstGeom prst="rect">
                <a:avLst/>
              </a:prstGeom>
            </p:spPr>
            <p:txBody>
              <a:bodyPr anchor="ctr" rtlCol="false" tIns="50800" lIns="50800" bIns="50800" rIns="50800"/>
              <a:lstStyle/>
              <a:p>
                <a:pPr algn="ctr">
                  <a:lnSpc>
                    <a:spcPts val="2660"/>
                  </a:lnSpc>
                </a:pPr>
              </a:p>
            </p:txBody>
          </p:sp>
        </p:grpSp>
        <p:grpSp>
          <p:nvGrpSpPr>
            <p:cNvPr name="Group 6" id="6"/>
            <p:cNvGrpSpPr/>
            <p:nvPr/>
          </p:nvGrpSpPr>
          <p:grpSpPr>
            <a:xfrm rot="0">
              <a:off x="0" y="674648"/>
              <a:ext cx="485670" cy="48567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37373"/>
              </a:solidFill>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2660"/>
                  </a:lnSpc>
                </a:pPr>
              </a:p>
            </p:txBody>
          </p:sp>
        </p:grpSp>
        <p:grpSp>
          <p:nvGrpSpPr>
            <p:cNvPr name="Group 9" id="9"/>
            <p:cNvGrpSpPr/>
            <p:nvPr/>
          </p:nvGrpSpPr>
          <p:grpSpPr>
            <a:xfrm rot="0">
              <a:off x="0" y="0"/>
              <a:ext cx="485670" cy="48567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37373"/>
              </a:solidFill>
            </p:spPr>
          </p:sp>
          <p:sp>
            <p:nvSpPr>
              <p:cNvPr name="TextBox 11" id="11"/>
              <p:cNvSpPr txBox="true"/>
              <p:nvPr/>
            </p:nvSpPr>
            <p:spPr>
              <a:xfrm>
                <a:off x="76200" y="47625"/>
                <a:ext cx="660400" cy="688975"/>
              </a:xfrm>
              <a:prstGeom prst="rect">
                <a:avLst/>
              </a:prstGeom>
            </p:spPr>
            <p:txBody>
              <a:bodyPr anchor="ctr" rtlCol="false" tIns="50800" lIns="50800" bIns="50800" rIns="50800"/>
              <a:lstStyle/>
              <a:p>
                <a:pPr algn="ctr">
                  <a:lnSpc>
                    <a:spcPts val="2660"/>
                  </a:lnSpc>
                </a:pPr>
              </a:p>
            </p:txBody>
          </p:sp>
        </p:grpSp>
      </p:grpSp>
      <p:sp>
        <p:nvSpPr>
          <p:cNvPr name="Freeform 12" id="12"/>
          <p:cNvSpPr/>
          <p:nvPr/>
        </p:nvSpPr>
        <p:spPr>
          <a:xfrm flipH="false" flipV="false" rot="0">
            <a:off x="8659865" y="1719343"/>
            <a:ext cx="10083436" cy="8427699"/>
          </a:xfrm>
          <a:custGeom>
            <a:avLst/>
            <a:gdLst/>
            <a:ahLst/>
            <a:cxnLst/>
            <a:rect r="r" b="b" t="t" l="l"/>
            <a:pathLst>
              <a:path h="8427699" w="10083436">
                <a:moveTo>
                  <a:pt x="0" y="0"/>
                </a:moveTo>
                <a:lnTo>
                  <a:pt x="10083436" y="0"/>
                </a:lnTo>
                <a:lnTo>
                  <a:pt x="10083436" y="8427699"/>
                </a:lnTo>
                <a:lnTo>
                  <a:pt x="0" y="8427699"/>
                </a:lnTo>
                <a:lnTo>
                  <a:pt x="0" y="0"/>
                </a:lnTo>
                <a:close/>
              </a:path>
            </a:pathLst>
          </a:custGeom>
          <a:blipFill>
            <a:blip r:embed="rId2"/>
            <a:stretch>
              <a:fillRect l="0" t="0" r="0" b="0"/>
            </a:stretch>
          </a:blipFill>
        </p:spPr>
      </p:sp>
      <p:sp>
        <p:nvSpPr>
          <p:cNvPr name="TextBox 13" id="13"/>
          <p:cNvSpPr txBox="true"/>
          <p:nvPr/>
        </p:nvSpPr>
        <p:spPr>
          <a:xfrm rot="0">
            <a:off x="0" y="1951647"/>
            <a:ext cx="8542477" cy="7886890"/>
          </a:xfrm>
          <a:prstGeom prst="rect">
            <a:avLst/>
          </a:prstGeom>
        </p:spPr>
        <p:txBody>
          <a:bodyPr anchor="t" rtlCol="false" tIns="0" lIns="0" bIns="0" rIns="0">
            <a:spAutoFit/>
          </a:bodyPr>
          <a:lstStyle/>
          <a:p>
            <a:pPr algn="just" marL="812200" indent="-406100" lvl="1">
              <a:lnSpc>
                <a:spcPts val="5266"/>
              </a:lnSpc>
              <a:buFont typeface="Arial"/>
              <a:buChar char="•"/>
            </a:pPr>
            <a:r>
              <a:rPr lang="en-US" sz="3761">
                <a:solidFill>
                  <a:srgbClr val="000000"/>
                </a:solidFill>
                <a:latin typeface="Varela Round"/>
                <a:ea typeface="Varela Round"/>
                <a:cs typeface="Varela Round"/>
                <a:sym typeface="Varela Round"/>
              </a:rPr>
              <a:t>Ideal filters are a type of frequency domain filter used to process images by selectively preserving or suppressing specific frequency components. They are often categorized into low-pass, high-pass, band-pass, and band-stop filters. These filters are characterized by their sharp transition between the passband and stopband, creating an abrupt cutoff in the frequency spectrum.</a:t>
            </a:r>
          </a:p>
        </p:txBody>
      </p:sp>
      <p:sp>
        <p:nvSpPr>
          <p:cNvPr name="TextBox 14" id="14"/>
          <p:cNvSpPr txBox="true"/>
          <p:nvPr/>
        </p:nvSpPr>
        <p:spPr>
          <a:xfrm rot="0">
            <a:off x="4586417" y="125413"/>
            <a:ext cx="9115166" cy="1625599"/>
          </a:xfrm>
          <a:prstGeom prst="rect">
            <a:avLst/>
          </a:prstGeom>
        </p:spPr>
        <p:txBody>
          <a:bodyPr anchor="t" rtlCol="false" tIns="0" lIns="0" bIns="0" rIns="0">
            <a:spAutoFit/>
          </a:bodyPr>
          <a:lstStyle/>
          <a:p>
            <a:pPr algn="ctr">
              <a:lnSpc>
                <a:spcPts val="13300"/>
              </a:lnSpc>
            </a:pPr>
            <a:r>
              <a:rPr lang="en-US" sz="9500">
                <a:solidFill>
                  <a:srgbClr val="000000"/>
                </a:solidFill>
                <a:latin typeface="Varela Round"/>
                <a:ea typeface="Varela Round"/>
                <a:cs typeface="Varela Round"/>
                <a:sym typeface="Varela Round"/>
              </a:rPr>
              <a:t>IDEAL FILTERS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14127"/>
            <a:ext cx="18288000" cy="9672873"/>
          </a:xfrm>
          <a:custGeom>
            <a:avLst/>
            <a:gdLst/>
            <a:ahLst/>
            <a:cxnLst/>
            <a:rect r="r" b="b" t="t" l="l"/>
            <a:pathLst>
              <a:path h="9672873" w="18288000">
                <a:moveTo>
                  <a:pt x="0" y="0"/>
                </a:moveTo>
                <a:lnTo>
                  <a:pt x="18288000" y="0"/>
                </a:lnTo>
                <a:lnTo>
                  <a:pt x="18288000" y="9672873"/>
                </a:lnTo>
                <a:lnTo>
                  <a:pt x="0" y="9672873"/>
                </a:lnTo>
                <a:lnTo>
                  <a:pt x="0" y="0"/>
                </a:lnTo>
                <a:close/>
              </a:path>
            </a:pathLst>
          </a:custGeom>
          <a:blipFill>
            <a:blip r:embed="rId2"/>
            <a:stretch>
              <a:fillRect l="-190" t="0" r="-190" b="-625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924573" y="2898920"/>
            <a:ext cx="12052555" cy="5586156"/>
          </a:xfrm>
          <a:custGeom>
            <a:avLst/>
            <a:gdLst/>
            <a:ahLst/>
            <a:cxnLst/>
            <a:rect r="r" b="b" t="t" l="l"/>
            <a:pathLst>
              <a:path h="5586156" w="12052555">
                <a:moveTo>
                  <a:pt x="0" y="0"/>
                </a:moveTo>
                <a:lnTo>
                  <a:pt x="12052555" y="0"/>
                </a:lnTo>
                <a:lnTo>
                  <a:pt x="12052555" y="5586156"/>
                </a:lnTo>
                <a:lnTo>
                  <a:pt x="0" y="5586156"/>
                </a:lnTo>
                <a:lnTo>
                  <a:pt x="0" y="0"/>
                </a:lnTo>
                <a:close/>
              </a:path>
            </a:pathLst>
          </a:custGeom>
          <a:blipFill>
            <a:blip r:embed="rId2"/>
            <a:stretch>
              <a:fillRect l="0" t="0" r="0" b="0"/>
            </a:stretch>
          </a:blipFill>
        </p:spPr>
      </p:sp>
      <p:sp>
        <p:nvSpPr>
          <p:cNvPr name="TextBox 3" id="3"/>
          <p:cNvSpPr txBox="true"/>
          <p:nvPr/>
        </p:nvSpPr>
        <p:spPr>
          <a:xfrm rot="0">
            <a:off x="769707" y="2562202"/>
            <a:ext cx="4827529" cy="7181215"/>
          </a:xfrm>
          <a:prstGeom prst="rect">
            <a:avLst/>
          </a:prstGeom>
        </p:spPr>
        <p:txBody>
          <a:bodyPr anchor="t" rtlCol="false" tIns="0" lIns="0" bIns="0" rIns="0">
            <a:spAutoFit/>
          </a:bodyPr>
          <a:lstStyle/>
          <a:p>
            <a:pPr algn="just">
              <a:lnSpc>
                <a:spcPts val="4759"/>
              </a:lnSpc>
            </a:pPr>
            <a:r>
              <a:rPr lang="en-US" sz="3399">
                <a:solidFill>
                  <a:srgbClr val="000000"/>
                </a:solidFill>
                <a:latin typeface="Varela Round"/>
                <a:ea typeface="Varela Round"/>
                <a:cs typeface="Varela Round"/>
                <a:sym typeface="Varela Round"/>
              </a:rPr>
              <a:t>Ringing artifacts are unwanted oscillations that appear near edges or sharp transitions in an image. They are a common byproduct of using frequency domain filters, especially those with sharp cutoffs like Ideal Filters.</a:t>
            </a:r>
          </a:p>
          <a:p>
            <a:pPr algn="just">
              <a:lnSpc>
                <a:spcPts val="4759"/>
              </a:lnSpc>
            </a:pPr>
          </a:p>
        </p:txBody>
      </p:sp>
      <p:sp>
        <p:nvSpPr>
          <p:cNvPr name="TextBox 4" id="4"/>
          <p:cNvSpPr txBox="true"/>
          <p:nvPr/>
        </p:nvSpPr>
        <p:spPr>
          <a:xfrm rot="0">
            <a:off x="3183472" y="125413"/>
            <a:ext cx="13372609" cy="1625599"/>
          </a:xfrm>
          <a:prstGeom prst="rect">
            <a:avLst/>
          </a:prstGeom>
        </p:spPr>
        <p:txBody>
          <a:bodyPr anchor="t" rtlCol="false" tIns="0" lIns="0" bIns="0" rIns="0">
            <a:spAutoFit/>
          </a:bodyPr>
          <a:lstStyle/>
          <a:p>
            <a:pPr algn="ctr">
              <a:lnSpc>
                <a:spcPts val="13300"/>
              </a:lnSpc>
            </a:pPr>
            <a:r>
              <a:rPr lang="en-US" sz="9500">
                <a:solidFill>
                  <a:srgbClr val="000000"/>
                </a:solidFill>
                <a:latin typeface="Varela Round"/>
                <a:ea typeface="Varela Round"/>
                <a:cs typeface="Varela Round"/>
                <a:sym typeface="Varela Round"/>
              </a:rPr>
              <a:t>RINGING ARTIFACTS</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920697" y="-62879"/>
            <a:ext cx="14446606" cy="2797165"/>
          </a:xfrm>
          <a:prstGeom prst="rect">
            <a:avLst/>
          </a:prstGeom>
        </p:spPr>
        <p:txBody>
          <a:bodyPr anchor="t" rtlCol="false" tIns="0" lIns="0" bIns="0" rIns="0">
            <a:spAutoFit/>
          </a:bodyPr>
          <a:lstStyle/>
          <a:p>
            <a:pPr algn="ctr">
              <a:lnSpc>
                <a:spcPts val="11200"/>
              </a:lnSpc>
            </a:pPr>
            <a:r>
              <a:rPr lang="en-US" sz="8000">
                <a:solidFill>
                  <a:srgbClr val="000000"/>
                </a:solidFill>
                <a:latin typeface="Varela Round"/>
                <a:ea typeface="Varela Round"/>
                <a:cs typeface="Varela Round"/>
                <a:sym typeface="Varela Round"/>
              </a:rPr>
              <a:t>SAMPLING AND ALIASING IN IMAGE PROCESSING</a:t>
            </a:r>
          </a:p>
        </p:txBody>
      </p:sp>
      <p:grpSp>
        <p:nvGrpSpPr>
          <p:cNvPr name="Group 3" id="3"/>
          <p:cNvGrpSpPr/>
          <p:nvPr/>
        </p:nvGrpSpPr>
        <p:grpSpPr>
          <a:xfrm rot="-5400000">
            <a:off x="2113208" y="1496654"/>
            <a:ext cx="364252" cy="1376224"/>
            <a:chOff x="0" y="0"/>
            <a:chExt cx="485670" cy="1834966"/>
          </a:xfrm>
        </p:grpSpPr>
        <p:grpSp>
          <p:nvGrpSpPr>
            <p:cNvPr name="Group 4" id="4"/>
            <p:cNvGrpSpPr/>
            <p:nvPr/>
          </p:nvGrpSpPr>
          <p:grpSpPr>
            <a:xfrm rot="0">
              <a:off x="0" y="1349296"/>
              <a:ext cx="485670" cy="48567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37373"/>
              </a:solidFill>
            </p:spPr>
          </p:sp>
          <p:sp>
            <p:nvSpPr>
              <p:cNvPr name="TextBox 6" id="6"/>
              <p:cNvSpPr txBox="true"/>
              <p:nvPr/>
            </p:nvSpPr>
            <p:spPr>
              <a:xfrm>
                <a:off x="76200" y="47625"/>
                <a:ext cx="660400" cy="688975"/>
              </a:xfrm>
              <a:prstGeom prst="rect">
                <a:avLst/>
              </a:prstGeom>
            </p:spPr>
            <p:txBody>
              <a:bodyPr anchor="ctr" rtlCol="false" tIns="50800" lIns="50800" bIns="50800" rIns="50800"/>
              <a:lstStyle/>
              <a:p>
                <a:pPr algn="ctr">
                  <a:lnSpc>
                    <a:spcPts val="2660"/>
                  </a:lnSpc>
                </a:pPr>
              </a:p>
            </p:txBody>
          </p:sp>
        </p:grpSp>
        <p:grpSp>
          <p:nvGrpSpPr>
            <p:cNvPr name="Group 7" id="7"/>
            <p:cNvGrpSpPr/>
            <p:nvPr/>
          </p:nvGrpSpPr>
          <p:grpSpPr>
            <a:xfrm rot="0">
              <a:off x="0" y="674648"/>
              <a:ext cx="485670" cy="48567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37373"/>
              </a:solidFill>
            </p:spPr>
          </p:sp>
          <p:sp>
            <p:nvSpPr>
              <p:cNvPr name="TextBox 9" id="9"/>
              <p:cNvSpPr txBox="true"/>
              <p:nvPr/>
            </p:nvSpPr>
            <p:spPr>
              <a:xfrm>
                <a:off x="76200" y="47625"/>
                <a:ext cx="660400" cy="688975"/>
              </a:xfrm>
              <a:prstGeom prst="rect">
                <a:avLst/>
              </a:prstGeom>
            </p:spPr>
            <p:txBody>
              <a:bodyPr anchor="ctr" rtlCol="false" tIns="50800" lIns="50800" bIns="50800" rIns="50800"/>
              <a:lstStyle/>
              <a:p>
                <a:pPr algn="ctr">
                  <a:lnSpc>
                    <a:spcPts val="2660"/>
                  </a:lnSpc>
                </a:pPr>
              </a:p>
            </p:txBody>
          </p:sp>
        </p:grpSp>
        <p:grpSp>
          <p:nvGrpSpPr>
            <p:cNvPr name="Group 10" id="10"/>
            <p:cNvGrpSpPr/>
            <p:nvPr/>
          </p:nvGrpSpPr>
          <p:grpSpPr>
            <a:xfrm rot="0">
              <a:off x="0" y="0"/>
              <a:ext cx="485670" cy="48567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37373"/>
              </a:solidFill>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2660"/>
                  </a:lnSpc>
                </a:pPr>
              </a:p>
            </p:txBody>
          </p:sp>
        </p:grpSp>
      </p:grpSp>
      <p:sp>
        <p:nvSpPr>
          <p:cNvPr name="TextBox 13" id="13"/>
          <p:cNvSpPr txBox="true"/>
          <p:nvPr/>
        </p:nvSpPr>
        <p:spPr>
          <a:xfrm rot="0">
            <a:off x="581256" y="3619817"/>
            <a:ext cx="5990628" cy="5981065"/>
          </a:xfrm>
          <a:prstGeom prst="rect">
            <a:avLst/>
          </a:prstGeom>
        </p:spPr>
        <p:txBody>
          <a:bodyPr anchor="t" rtlCol="false" tIns="0" lIns="0" bIns="0" rIns="0">
            <a:spAutoFit/>
          </a:bodyPr>
          <a:lstStyle/>
          <a:p>
            <a:pPr algn="l">
              <a:lnSpc>
                <a:spcPts val="4759"/>
              </a:lnSpc>
            </a:pPr>
            <a:r>
              <a:rPr lang="en-US" sz="3399">
                <a:solidFill>
                  <a:srgbClr val="000000"/>
                </a:solidFill>
                <a:latin typeface="Varela Round"/>
                <a:ea typeface="Varela Round"/>
                <a:cs typeface="Varela Round"/>
                <a:sym typeface="Varela Round"/>
              </a:rPr>
              <a:t>Sampling </a:t>
            </a:r>
          </a:p>
          <a:p>
            <a:pPr algn="just">
              <a:lnSpc>
                <a:spcPts val="4759"/>
              </a:lnSpc>
            </a:pPr>
            <a:r>
              <a:rPr lang="en-US" sz="3399">
                <a:solidFill>
                  <a:srgbClr val="000000"/>
                </a:solidFill>
                <a:latin typeface="Varela Round"/>
                <a:ea typeface="Varela Round"/>
                <a:cs typeface="Varela Round"/>
                <a:sym typeface="Varela Round"/>
              </a:rPr>
              <a:t>Sampling is the process of converting a continuous image into a discrete form by measuring its intensity values at specific intervals (pixels). It is a fundamental step in digital image processing.</a:t>
            </a:r>
          </a:p>
          <a:p>
            <a:pPr algn="just">
              <a:lnSpc>
                <a:spcPts val="4759"/>
              </a:lnSpc>
            </a:pPr>
          </a:p>
        </p:txBody>
      </p:sp>
      <p:sp>
        <p:nvSpPr>
          <p:cNvPr name="TextBox 14" id="14"/>
          <p:cNvSpPr txBox="true"/>
          <p:nvPr/>
        </p:nvSpPr>
        <p:spPr>
          <a:xfrm rot="0">
            <a:off x="6571884" y="3619817"/>
            <a:ext cx="5990628" cy="6581140"/>
          </a:xfrm>
          <a:prstGeom prst="rect">
            <a:avLst/>
          </a:prstGeom>
        </p:spPr>
        <p:txBody>
          <a:bodyPr anchor="t" rtlCol="false" tIns="0" lIns="0" bIns="0" rIns="0">
            <a:spAutoFit/>
          </a:bodyPr>
          <a:lstStyle/>
          <a:p>
            <a:pPr algn="l">
              <a:lnSpc>
                <a:spcPts val="4759"/>
              </a:lnSpc>
            </a:pPr>
            <a:r>
              <a:rPr lang="en-US" sz="3399">
                <a:solidFill>
                  <a:srgbClr val="000000"/>
                </a:solidFill>
                <a:latin typeface="Varela Round"/>
                <a:ea typeface="Varela Round"/>
                <a:cs typeface="Varela Round"/>
                <a:sym typeface="Varela Round"/>
              </a:rPr>
              <a:t>Aliasing:</a:t>
            </a:r>
          </a:p>
          <a:p>
            <a:pPr algn="l" marL="734059" indent="-367030" lvl="1">
              <a:lnSpc>
                <a:spcPts val="4759"/>
              </a:lnSpc>
              <a:buFont typeface="Arial"/>
              <a:buChar char="•"/>
            </a:pPr>
            <a:r>
              <a:rPr lang="en-US" sz="3399">
                <a:solidFill>
                  <a:srgbClr val="000000"/>
                </a:solidFill>
                <a:latin typeface="Varela Round"/>
                <a:ea typeface="Varela Round"/>
                <a:cs typeface="Varela Round"/>
                <a:sym typeface="Varela Round"/>
              </a:rPr>
              <a:t>Aliasing occurs when the image is undersampled, causing high-frequency components to appear as lower frequencies.</a:t>
            </a:r>
          </a:p>
          <a:p>
            <a:pPr algn="l" marL="734059" indent="-367030" lvl="1">
              <a:lnSpc>
                <a:spcPts val="4759"/>
              </a:lnSpc>
              <a:buFont typeface="Arial"/>
              <a:buChar char="•"/>
            </a:pPr>
            <a:r>
              <a:rPr lang="en-US" sz="3399">
                <a:solidFill>
                  <a:srgbClr val="000000"/>
                </a:solidFill>
                <a:latin typeface="Varela Round"/>
                <a:ea typeface="Varela Round"/>
                <a:cs typeface="Varela Round"/>
                <a:sym typeface="Varela Round"/>
              </a:rPr>
              <a:t>This results in visual distortions, such as moiré patterns or jagged edges.</a:t>
            </a:r>
          </a:p>
          <a:p>
            <a:pPr algn="l">
              <a:lnSpc>
                <a:spcPts val="4759"/>
              </a:lnSpc>
            </a:pPr>
          </a:p>
        </p:txBody>
      </p:sp>
      <p:sp>
        <p:nvSpPr>
          <p:cNvPr name="TextBox 15" id="15"/>
          <p:cNvSpPr txBox="true"/>
          <p:nvPr/>
        </p:nvSpPr>
        <p:spPr>
          <a:xfrm rot="0">
            <a:off x="12562512" y="3619817"/>
            <a:ext cx="5725488" cy="6866332"/>
          </a:xfrm>
          <a:prstGeom prst="rect">
            <a:avLst/>
          </a:prstGeom>
        </p:spPr>
        <p:txBody>
          <a:bodyPr anchor="t" rtlCol="false" tIns="0" lIns="0" bIns="0" rIns="0">
            <a:spAutoFit/>
          </a:bodyPr>
          <a:lstStyle/>
          <a:p>
            <a:pPr algn="l">
              <a:lnSpc>
                <a:spcPts val="4549"/>
              </a:lnSpc>
            </a:pPr>
            <a:r>
              <a:rPr lang="en-US" sz="3249">
                <a:solidFill>
                  <a:srgbClr val="000000"/>
                </a:solidFill>
                <a:latin typeface="Varela Round"/>
                <a:ea typeface="Varela Round"/>
                <a:cs typeface="Varela Round"/>
                <a:sym typeface="Varela Round"/>
              </a:rPr>
              <a:t>Causes of Aliasing</a:t>
            </a:r>
          </a:p>
          <a:p>
            <a:pPr algn="l" marL="701571" indent="-350785" lvl="1">
              <a:lnSpc>
                <a:spcPts val="4549"/>
              </a:lnSpc>
              <a:buFont typeface="Arial"/>
              <a:buChar char="•"/>
            </a:pPr>
            <a:r>
              <a:rPr lang="en-US" sz="3249">
                <a:solidFill>
                  <a:srgbClr val="000000"/>
                </a:solidFill>
                <a:latin typeface="Varela Round"/>
                <a:ea typeface="Varela Round"/>
                <a:cs typeface="Varela Round"/>
                <a:sym typeface="Varela Round"/>
              </a:rPr>
              <a:t>Undersampling: Sampling at intervals larger than required for the given image frequency.</a:t>
            </a:r>
          </a:p>
          <a:p>
            <a:pPr algn="l" marL="701571" indent="-350785" lvl="1">
              <a:lnSpc>
                <a:spcPts val="4549"/>
              </a:lnSpc>
              <a:buFont typeface="Arial"/>
              <a:buChar char="•"/>
            </a:pPr>
            <a:r>
              <a:rPr lang="en-US" sz="3249">
                <a:solidFill>
                  <a:srgbClr val="000000"/>
                </a:solidFill>
                <a:latin typeface="Varela Round"/>
                <a:ea typeface="Varela Round"/>
                <a:cs typeface="Varela Round"/>
                <a:sym typeface="Varela Round"/>
              </a:rPr>
              <a:t>Improper Filtering: Failure to apply a low-pass (anti-aliasing) filter before sampling to remove high frequencies.</a:t>
            </a:r>
          </a:p>
          <a:p>
            <a:pPr algn="l">
              <a:lnSpc>
                <a:spcPts val="454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DAGY8uf_570</dc:identifier>
  <dcterms:modified xsi:type="dcterms:W3CDTF">2011-08-01T06:04:30Z</dcterms:modified>
  <cp:revision>1</cp:revision>
  <dc:title>Image Smoothening and Sharpening using Frequency Domain Filtering Technique; sampling and aliasing</dc:title>
</cp:coreProperties>
</file>