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774" r:id="rId2"/>
    <p:sldMasterId id="2147483730" r:id="rId3"/>
    <p:sldMasterId id="21474837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319" r:id="rId7"/>
    <p:sldId id="328" r:id="rId8"/>
    <p:sldId id="323" r:id="rId9"/>
    <p:sldId id="292" r:id="rId10"/>
    <p:sldId id="327" r:id="rId11"/>
    <p:sldId id="334" r:id="rId12"/>
    <p:sldId id="333" r:id="rId13"/>
    <p:sldId id="302" r:id="rId14"/>
    <p:sldId id="260" r:id="rId15"/>
  </p:sldIdLst>
  <p:sldSz cx="9144000" cy="6858000" type="screen4x3"/>
  <p:notesSz cx="7104063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12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2BE"/>
    <a:srgbClr val="346C83"/>
    <a:srgbClr val="FFFFFF"/>
    <a:srgbClr val="035B7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0" autoAdjust="0"/>
    <p:restoredTop sz="95226" autoAdjust="0"/>
  </p:normalViewPr>
  <p:slideViewPr>
    <p:cSldViewPr>
      <p:cViewPr varScale="1">
        <p:scale>
          <a:sx n="130" d="100"/>
          <a:sy n="130" d="100"/>
        </p:scale>
        <p:origin x="75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0" d="100"/>
          <a:sy n="110" d="100"/>
        </p:scale>
        <p:origin x="4543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E5E308D-2364-4F8F-8CE6-CE0D7378F5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E5C7BD-A400-441F-B4D9-F6675644BC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716A09C-9715-4357-B383-7981C1C1C830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B8A939-DCFA-48C8-B789-893AC09939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84FCD26-56E1-44D9-B16F-CC0C66534A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A75A11F-B7BB-40B5-92C6-4AEA1B352E2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79460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D7EBAE6-3B65-4DEA-8A89-31EB207EBF4E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10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10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2E5E248-15B8-4A9C-8C84-7EABF7E084C2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372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811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337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352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309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7026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2257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18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650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2162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E5E248-15B8-4A9C-8C84-7EABF7E084C2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7368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9248AA-76C4-41CC-A59A-3BBE716AD7DD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63724B-C692-4BB5-935C-C2D20D737FD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828CB5-0548-4C25-AB61-EC9C14AAB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1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6176F3-6713-4A42-82B9-B3B99174E2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6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BDE234D6-77DA-4C61-8AC4-898A26461B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38BE38-B0E6-46E3-BF00-4FC3E00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09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A75FC2-368E-449D-9CF4-3D3B08749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61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11B96A4B-4344-4F54-9CCF-454D92F6A7B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3D095-46AF-4F9C-A1E0-94CFB62729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51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E6A42-702A-44E9-8989-85ECEB455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25134B38-90EE-4098-A000-C051D93881A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BFC9-4F7C-4DAA-85EE-2882035686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B8F8B-C710-4E67-A9C0-B901D6445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519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5A6F253-5C83-4DC2-B6A7-62823C8AE54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434BE-CD81-45B1-AB23-C732DBE86C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5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184CE-D1D1-430F-89B1-7F87C1B78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23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F561437-3E6C-4A1B-A8F4-A4E70B60179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7A43-6B2D-425B-8F81-E4C32AB205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C1E2-9E68-4BEC-9066-3F1EE46D4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916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756ED-007C-4A90-9893-DA6139AFD8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8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7B7FAE14-AFA3-4651-A95A-5F17343864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EF36-3DA5-4D84-903A-C160C1775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29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0D36-C9F0-4FF8-A930-6AB2C0FFF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B160-BEEB-4C39-9212-599C9B30EF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74513-FEE9-4B9E-95BF-430198D1E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7C512-5786-4AEF-B0D3-A885B7BF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103CB-49D7-4A00-8641-A1CD07ADC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45FFACEC-7B8B-4294-A300-6ED46BF240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135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DDA2-31F8-41AF-9C3E-6D2DE746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BC70-663C-4114-95F9-1698F864B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2D48F-4C1D-4068-B4BB-7E9D0671FF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0895-D77A-42FB-8890-381FEDF4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AB744-0187-4618-9E80-C6BD8F90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167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B05E-EFBA-4431-8257-CCD856DB2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FB356-4BB6-496E-9DE1-1CFA3E86B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F728-AB11-4577-A38F-157A6B7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91A63-0F62-497C-BC93-77B127AF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263-ECB5-4C25-B8C0-118830E5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22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6120-F0D2-4FD1-BA80-ECEB0AA66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6DD-3FF3-47B8-83E2-A032D1EB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EF73-E7D3-4964-B19D-C54D516F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84E3-26BB-4D49-AFD1-89A613A7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FAE15-553F-4427-AC3B-0DA8FF5C3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A82E7-874E-466A-A90C-60FC1F33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911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E9D7-034A-4C73-96E8-8091C7B0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4C27C-75A0-4584-A636-861CF804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93B64-20D0-49E9-842E-1E2439C08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35715-0D53-4014-9A3B-1DF54B46D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6026F-C743-433B-B603-A31F4629B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B19E7-5209-421F-A1FA-503C6002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638A2-D6BE-4EE7-8980-A79182E1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BBBD1-56E7-4D68-B6C4-9D661E94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0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7F1B-797A-498F-992A-E1CAA03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B636D-B9C8-4635-8947-14B8C6BE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5ACA6-9BB0-41D2-8709-DE782A70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43773-8FD9-4F55-B512-A44A8A56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6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A0513-979C-434C-AEE7-F7B9010A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959F-4BE0-4E48-92C3-5C0A9F86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24E92-7100-41DF-90CF-B0671C7F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25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3BE3-86F6-46FC-A0AB-A10FCBA2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42FD-70AF-4E54-9E51-DEE4CD898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F6EF2-7006-419F-85E8-00FF571F3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C215-62C8-4B62-BDD4-AF048DB6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8336D-A757-4F15-85D4-93111BBB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68B52-1EFC-4CB4-A5E9-1FFB30A4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EF964A4A-C9E8-4120-A2D8-21809F8149A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15970-EE6E-4A61-AB98-7ADE8EC8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5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82B-C9CC-48C4-B98B-8453DFE6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29F42-3ACD-406A-A905-928E7630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B1AF-3998-4C5B-903F-B7975EC06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34693-1446-4F4B-A1CC-26A11C321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36DFE-E316-41AE-8D87-DE702949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DFA37-EB74-4F4E-8B2F-7CC63D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26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F458-A2D7-421D-9EBC-4CECA4F1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76DD0-496F-43F1-B3C4-B4D72BCB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58957-2023-4F43-A3BC-1C23C26A8A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7B2F-4CFD-45BF-9A99-12A407F6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AABE5-E51B-498A-AD76-F7A96EDB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45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4BD93-C37C-4FEF-969E-BFA71A4A4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EDA8E-3094-4507-BD74-E9FCFCC9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FD8A2-F4CE-4907-B623-F35A7AB1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07392-B36F-45AB-B760-66697E60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7796-89C8-42B2-90D7-AD5896A7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056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DE0B149-F595-425C-88F7-9661EC3CF6D4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6223F87-E748-48AD-9278-940AC6CF1F7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569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92380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5B1F6B11-1350-4EAE-9550-7BB583ED9128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16394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88268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97E0B63-901D-488B-AEAD-B7E9C105B89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56461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96462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FE0E9581-9E37-425C-B883-E4E50BC1B02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39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96E9-2BF7-4747-9854-CCA80BFA74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706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77810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1FF3E9EC-07C7-4E39-BB15-A92CA0510F09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74219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5531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D186376-561E-423B-B82F-A86E3D99836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59007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71320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1">
            <a:extLst>
              <a:ext uri="{FF2B5EF4-FFF2-40B4-BE49-F238E27FC236}">
                <a16:creationId xmlns:a16="http://schemas.microsoft.com/office/drawing/2014/main" id="{7E2E6F13-E583-45E0-8F18-840F76A240D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3554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567282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038CA1AA-7E18-4D49-8E13-C8F9B26D405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31560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635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38942738-D66E-40B8-AF22-F9DF357909A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369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12C75923-0E97-4441-BFEA-5FE381E6DC90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3D812-663F-45DE-97A3-CB4597ED02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764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119730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1AAD676-B608-4990-887A-27A910F123D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16186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01108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E617511A-9989-4BFC-B545-C75A8391A9BC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61743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468313" y="-315913"/>
            <a:ext cx="9793288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/>
          </a:p>
        </p:txBody>
      </p:sp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457200" y="6597650"/>
            <a:ext cx="977423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1BD09B-E5F4-4CA1-9D3F-8F90E71F1373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300000"/>
            <a:ext cx="1259840" cy="3206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9533A2A-46D0-41EE-8473-A94407558E8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000" y="180000"/>
            <a:ext cx="1818000" cy="5168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0134A-E8A3-4C96-9FCD-20D04394D0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268563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A1800321-644F-4F12-82B7-81D471427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743498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3F0C4FFF-CE76-41CF-99B6-BE9BC05F7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498611F6-9707-436F-B324-BB367B8531D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6870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9F467E37-1CE3-4E10-9C2B-F84A1DCE9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558938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66DE7F12-92EC-48FD-88C0-CEE4F606D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5AA8DC45-ACE0-499C-A694-AB2B989B7B3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45259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7F37BEAE-9D73-4896-8008-16D6CCDCB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1268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7E1348-309D-4DAF-95A8-D341ECC0B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777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F3CA295A-6ACF-4A40-9125-D6CFA4ABB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C2DBB188-745B-4F42-8892-760019BE6A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978451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EDC9FEEF-816F-4BE1-9CBC-D033FC894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1415063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8" name="Foliennummernplatzhalter 2">
            <a:extLst>
              <a:ext uri="{FF2B5EF4-FFF2-40B4-BE49-F238E27FC236}">
                <a16:creationId xmlns:a16="http://schemas.microsoft.com/office/drawing/2014/main" id="{786024CE-6726-40C4-865D-80CDC6462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C37311E0-8A08-4738-86A3-F4BD04B4B816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71827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E71873E-98A6-4519-B6DE-CEB8FD2AE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325797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0EA895F5-18C0-4182-B480-FD5A60024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5" name="Bild 1">
            <a:extLst>
              <a:ext uri="{FF2B5EF4-FFF2-40B4-BE49-F238E27FC236}">
                <a16:creationId xmlns:a16="http://schemas.microsoft.com/office/drawing/2014/main" id="{ACF86DE1-DF47-4897-8622-243E19D7927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0196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>
            <a:extLst>
              <a:ext uri="{FF2B5EF4-FFF2-40B4-BE49-F238E27FC236}">
                <a16:creationId xmlns:a16="http://schemas.microsoft.com/office/drawing/2014/main" id="{8EBA22D9-E6B5-41EF-AAB8-A389CFCBD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6045434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59E13E1-DED5-469C-86F7-A2EF2F49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4" name="Bild 1">
            <a:extLst>
              <a:ext uri="{FF2B5EF4-FFF2-40B4-BE49-F238E27FC236}">
                <a16:creationId xmlns:a16="http://schemas.microsoft.com/office/drawing/2014/main" id="{4AFEBA46-F769-42EC-99B6-79E7B2B59F8B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7526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F77FA3-714D-49B1-851E-137C4D6BF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700629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Foliennummernplatzhalter 2">
            <a:extLst>
              <a:ext uri="{FF2B5EF4-FFF2-40B4-BE49-F238E27FC236}">
                <a16:creationId xmlns:a16="http://schemas.microsoft.com/office/drawing/2014/main" id="{947F75D6-A6D7-4006-8477-7D06332D0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8" name="Bild 1">
            <a:extLst>
              <a:ext uri="{FF2B5EF4-FFF2-40B4-BE49-F238E27FC236}">
                <a16:creationId xmlns:a16="http://schemas.microsoft.com/office/drawing/2014/main" id="{500C6DAC-B6CB-4F01-93CA-CC113DF2AB1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6669745" y="334693"/>
            <a:ext cx="1804655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876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8FF0-C909-4BF3-90F6-D234DAFA5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32456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858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743200"/>
            <a:ext cx="381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57CDD3D4-714E-45EA-A984-A70A130A9FF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63DE6-5CD6-4ED1-8881-A8536D094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93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7" name="Bild 1">
            <a:extLst>
              <a:ext uri="{FF2B5EF4-FFF2-40B4-BE49-F238E27FC236}">
                <a16:creationId xmlns:a16="http://schemas.microsoft.com/office/drawing/2014/main" id="{A77815BB-0721-4146-890F-B92C3F3FC547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51AA5-8D10-41C4-B0EE-2260395EB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563141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F061C1C6-6390-481E-89B1-9DF2E8E34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7285208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005D42CA-0B49-4584-85FA-0E9B5E5AE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B4A92043-7569-4AAF-A265-6AB3635FF01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0028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Foliennummernplatzhalter 2">
            <a:extLst>
              <a:ext uri="{FF2B5EF4-FFF2-40B4-BE49-F238E27FC236}">
                <a16:creationId xmlns:a16="http://schemas.microsoft.com/office/drawing/2014/main" id="{8C6BF006-FB85-4086-B08D-4AEEF3580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457795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15100" y="1295400"/>
            <a:ext cx="19431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85800" y="1295400"/>
            <a:ext cx="56769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Foliennummernplatzhalter 2">
            <a:extLst>
              <a:ext uri="{FF2B5EF4-FFF2-40B4-BE49-F238E27FC236}">
                <a16:creationId xmlns:a16="http://schemas.microsoft.com/office/drawing/2014/main" id="{C26E4340-D84F-4999-8C2B-D5F92226D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6216" y="6669360"/>
            <a:ext cx="2627784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6" name="Bild 1">
            <a:extLst>
              <a:ext uri="{FF2B5EF4-FFF2-40B4-BE49-F238E27FC236}">
                <a16:creationId xmlns:a16="http://schemas.microsoft.com/office/drawing/2014/main" id="{F46E7229-622D-4A3A-B5FC-F2AC16968413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85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A9AD7-CA90-414F-BA2C-E9171F81F4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9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9" name="Bild 1">
            <a:extLst>
              <a:ext uri="{FF2B5EF4-FFF2-40B4-BE49-F238E27FC236}">
                <a16:creationId xmlns:a16="http://schemas.microsoft.com/office/drawing/2014/main" id="{AB6AA8E5-A900-4932-8899-B09B890FF01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7092280" y="180000"/>
            <a:ext cx="1800000" cy="5156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73EF9-C984-4D23-B2D8-879AADEC9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05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323528" y="339216"/>
            <a:ext cx="8784976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3FC1C27-5AC3-4E51-A354-6CDDFC4A824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D54D15-EEC0-4A6E-B300-DA9C588B5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1347" y="65943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4FF6-DF29-4EAB-AA18-DE473EE4C8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20" r:id="rId3"/>
    <p:sldLayoutId id="2147483710" r:id="rId4"/>
    <p:sldLayoutId id="2147483721" r:id="rId5"/>
    <p:sldLayoutId id="2147483711" r:id="rId6"/>
    <p:sldLayoutId id="2147483722" r:id="rId7"/>
    <p:sldLayoutId id="2147483712" r:id="rId8"/>
    <p:sldLayoutId id="2147483723" r:id="rId9"/>
    <p:sldLayoutId id="2147483713" r:id="rId10"/>
    <p:sldLayoutId id="2147483724" r:id="rId11"/>
    <p:sldLayoutId id="2147483714" r:id="rId12"/>
    <p:sldLayoutId id="2147483725" r:id="rId13"/>
    <p:sldLayoutId id="2147483715" r:id="rId14"/>
    <p:sldLayoutId id="2147483726" r:id="rId15"/>
    <p:sldLayoutId id="2147483716" r:id="rId16"/>
    <p:sldLayoutId id="2147483727" r:id="rId17"/>
    <p:sldLayoutId id="2147483717" r:id="rId18"/>
    <p:sldLayoutId id="2147483728" r:id="rId19"/>
    <p:sldLayoutId id="2147483718" r:id="rId20"/>
    <p:sldLayoutId id="2147483729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AEC6E-0071-4FD9-8B63-AB231B92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660232" y="63093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ACEC-7B8B-4294-A300-6ED46BF24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9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35496" y="44624"/>
            <a:ext cx="9073008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63AE4C5-C363-4B8A-8B46-C43BBE7E4349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33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UNI_KLU_powerpoints-2"/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62238"/>
            <a:ext cx="9144000" cy="2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2954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43200"/>
            <a:ext cx="7772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FD58902-9AD7-443E-8B4A-B83D3A9A0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52320" y="6669360"/>
            <a:ext cx="169168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fld id="{64E0E62F-04AA-4A21-A416-6415BB2465AA}" type="slidenum">
              <a:rPr lang="de-AT" smtClean="0"/>
              <a:pPr/>
              <a:t>‹#›</a:t>
            </a:fld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45F81F-CEEF-4E48-A043-761DF73C071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000" y="6298543"/>
            <a:ext cx="1260000" cy="3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  <p:sldLayoutId id="2147483770" r:id="rId18"/>
    <p:sldLayoutId id="2147483771" r:id="rId19"/>
    <p:sldLayoutId id="2147483772" r:id="rId20"/>
    <p:sldLayoutId id="2147483773" r:id="rId2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584" y="2286000"/>
            <a:ext cx="7488832" cy="1143000"/>
          </a:xfr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 Worrying Reproducibility Study of Intent-Aware Recommendation Models</a:t>
            </a:r>
            <a:b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</a:br>
            <a:endParaRPr lang="de-DE" sz="2800" b="1" dirty="0">
              <a:solidFill>
                <a:schemeClr val="bg1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994147-EA0F-413B-9840-6B173B1139AF}"/>
              </a:ext>
            </a:extLst>
          </p:cNvPr>
          <p:cNvSpPr txBox="1"/>
          <p:nvPr/>
        </p:nvSpPr>
        <p:spPr>
          <a:xfrm>
            <a:off x="827584" y="3459345"/>
            <a:ext cx="77768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4560"/>
            <a:r>
              <a:rPr lang="en-US" sz="1600" b="1" i="0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Faisal Shehzad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, </a:t>
            </a:r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Maurizio Ferrari Dacrema, </a:t>
            </a:r>
            <a:r>
              <a:rPr lang="en-US" sz="1600" i="0" u="none" strike="noStrike" baseline="0" dirty="0">
                <a:solidFill>
                  <a:schemeClr val="bg1"/>
                </a:solidFill>
                <a:latin typeface="Candara" panose="020E0502030303020204" pitchFamily="34" charset="0"/>
              </a:rPr>
              <a:t>Dietmar Jannach</a:t>
            </a:r>
          </a:p>
          <a:p>
            <a:pPr marR="54560"/>
            <a:r>
              <a:rPr lang="en-US" sz="1600" dirty="0">
                <a:solidFill>
                  <a:srgbClr val="FFFFFF"/>
                </a:solidFill>
                <a:latin typeface="Candara" panose="020E0502030303020204" pitchFamily="34" charset="0"/>
              </a:rPr>
              <a:t>Emails: Faisal.Shehzad@aau.at, Maurizio.Ferrari@polimi.it,  Dietmar.Jannach@aau.at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04CFE52C-7545-4AA5-9C37-40FAB7C9053F}"/>
              </a:ext>
            </a:extLst>
          </p:cNvPr>
          <p:cNvSpPr txBox="1"/>
          <p:nvPr/>
        </p:nvSpPr>
        <p:spPr>
          <a:xfrm>
            <a:off x="827584" y="1484784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000000"/>
                </a:solidFill>
                <a:effectLst/>
                <a:latin typeface="Candara" panose="020E0502030303020204" pitchFamily="34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5" name="Foliennummernplatzhalter 1">
            <a:extLst>
              <a:ext uri="{FF2B5EF4-FFF2-40B4-BE49-F238E27FC236}">
                <a16:creationId xmlns:a16="http://schemas.microsoft.com/office/drawing/2014/main" id="{CCF205CF-053B-47C7-B19D-D4B383C5659C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1D8312-1812-425F-A6D5-207F283328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860" y="2348880"/>
            <a:ext cx="2520280" cy="3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4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A1DD18-CB1D-46CB-84C9-5FE2ED48A7EE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+mn-lt"/>
              </a:rPr>
              <a:t>References </a:t>
            </a:r>
            <a:endParaRPr lang="en-US" sz="2800" b="0" i="0" u="none" strike="noStrike" baseline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9E030-ACB0-496A-9572-D5C901DD930F}"/>
              </a:ext>
            </a:extLst>
          </p:cNvPr>
          <p:cNvSpPr txBox="1"/>
          <p:nvPr/>
        </p:nvSpPr>
        <p:spPr>
          <a:xfrm>
            <a:off x="827584" y="1564625"/>
            <a:ext cx="7488832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Jannach, Dietmar, and Markus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Zanker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“A Survey on Intent-aware Recommender Systems.” ACM Transactions on Recommender Systems 3.2 (2024): 1-32.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“Disentangled Graph Collaborative Filtering.”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Jin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Di, et al. “Dual Intent Enhanced Graph Neural Network for Session-based New Item Recommendation.” Proceedings of the ACM Web Conference 2023.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Loepp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Benedikt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. “Multi-list Interfaces for Recommender Systems: Survey and Future Directions.” Frontiers in Big Data 6 (2023): 1239705.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Anelli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Vito Walter, et al. “Top-N Recommendation Algorithms: A Quest for the State-of-the-art.” Proceedings of the 30th ACM Conference on User Modeling, Adaptation and Personalization. 2022.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Dacrema, Maurizio Ferrari, Michael Benigni, and Nicola Ferro. “Reproducibility and Artifact Consistency of the SIGIR 2022 Recommender Systems Papers based on Message Passing.” 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arXiv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preprint arXiv:2503.07823 (2025).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“Performance Comparison of Session-based Recommendation Algorithms based on GNNs.” European Conference on Information Retrieval. Cham: Springer Nature Switzerland, 2024.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Shehzad, Faisal, and Dietmar Jannach. “Everyone’s a Winner! on Hyperparameter Tuning of Recommendation Models.” Proceedings of the 17th ACM Conference on Recommender Systems.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"Disentangled Graph Collaborative Filtering." Proceedings of the 43rd International ACM SIGIR Conference on Research and Development in Information Retrieval. 2020.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Wang, Xiang, et al. “Learning Intents behind Interactions with Knowledge Graph for Recommendation.” Proceedings of the Web Conference 2021.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Qian,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Tieyun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“Intent Disentanglement and Feature Self-supervision for Novel Recommendation.” IEEE Transactions on Knowledge and Data Engineering 35.10 (2022): 9864-9877.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Ren,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Xubin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, et al. “Disentangled Contrastive Collaborative Filtering.” Proceedings of the 46th International ACM SIGIR Conference on Research and Development in Information Retrieval. 2023.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Zhang, Yi, Lei Sang, and </a:t>
            </a:r>
            <a:r>
              <a:rPr lang="en-US" sz="1100" dirty="0" err="1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Yiwen</a:t>
            </a:r>
            <a:r>
              <a:rPr lang="en-US" sz="1100" dirty="0">
                <a:solidFill>
                  <a:srgbClr val="222222"/>
                </a:solidFill>
                <a:latin typeface="+mj-lt"/>
                <a:cs typeface="Times New Roman" panose="02020603050405020304" pitchFamily="18" charset="0"/>
              </a:rPr>
              <a:t> Zhang. “Exploring the Individuality and Collectivity of Intents behind Interactions for Graph Collaborative Filtering.” Proceedings of the 47th International ACM SIGIR Conference on Research and Development in Information Retrieval. 2024.</a:t>
            </a:r>
          </a:p>
        </p:txBody>
      </p:sp>
      <p:sp>
        <p:nvSpPr>
          <p:cNvPr id="8" name="Foliennummernplatzhalter 1">
            <a:extLst>
              <a:ext uri="{FF2B5EF4-FFF2-40B4-BE49-F238E27FC236}">
                <a16:creationId xmlns:a16="http://schemas.microsoft.com/office/drawing/2014/main" id="{8FA1451C-88D8-45D1-86C6-1FACC8AB5598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514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895E5C-03AA-47FE-BE0C-EBCF794BF665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Introduction </a:t>
            </a:r>
            <a:r>
              <a:rPr lang="en-US" sz="2800" b="1" dirty="0">
                <a:latin typeface="Candara" panose="020E0502030303020204" pitchFamily="34" charset="0"/>
              </a:rPr>
              <a:t>and </a:t>
            </a:r>
            <a:r>
              <a:rPr lang="en-US" sz="2800" b="1" i="0" u="none" strike="noStrike" baseline="0" dirty="0">
                <a:latin typeface="Candara" panose="020E0502030303020204" pitchFamily="34" charset="0"/>
              </a:rPr>
              <a:t>Motivation 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85A03B-2312-46AE-9E9C-D52D82441B63}"/>
              </a:ext>
            </a:extLst>
          </p:cNvPr>
          <p:cNvCxnSpPr>
            <a:cxnSpLocks/>
          </p:cNvCxnSpPr>
          <p:nvPr/>
        </p:nvCxnSpPr>
        <p:spPr bwMode="auto">
          <a:xfrm>
            <a:off x="2699792" y="1916832"/>
            <a:ext cx="374441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F0D27D1-89BA-4EC7-AB21-AE65B142E10C}"/>
              </a:ext>
            </a:extLst>
          </p:cNvPr>
          <p:cNvSpPr txBox="1"/>
          <p:nvPr/>
        </p:nvSpPr>
        <p:spPr>
          <a:xfrm>
            <a:off x="1691680" y="1484784"/>
            <a:ext cx="56886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Candara" panose="020E0502030303020204" pitchFamily="34" charset="0"/>
              </a:rPr>
              <a:t>Recommender systems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4B9EC01-C00F-48AF-BEDE-BB92FEB67A27}"/>
              </a:ext>
            </a:extLst>
          </p:cNvPr>
          <p:cNvCxnSpPr/>
          <p:nvPr/>
        </p:nvCxnSpPr>
        <p:spPr bwMode="auto">
          <a:xfrm>
            <a:off x="2710326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D1F402-9D7E-44A1-B95F-AF2C39EAD5E0}"/>
              </a:ext>
            </a:extLst>
          </p:cNvPr>
          <p:cNvCxnSpPr>
            <a:cxnSpLocks/>
          </p:cNvCxnSpPr>
          <p:nvPr/>
        </p:nvCxnSpPr>
        <p:spPr bwMode="auto">
          <a:xfrm>
            <a:off x="6444208" y="1916832"/>
            <a:ext cx="0" cy="27432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5E4557-5F2F-4A99-B3FF-DE1CB9C7FF00}"/>
              </a:ext>
            </a:extLst>
          </p:cNvPr>
          <p:cNvCxnSpPr>
            <a:cxnSpLocks/>
          </p:cNvCxnSpPr>
          <p:nvPr/>
        </p:nvCxnSpPr>
        <p:spPr bwMode="auto">
          <a:xfrm>
            <a:off x="4594249" y="1733952"/>
            <a:ext cx="0" cy="1828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55E0E-AB05-47EC-8263-9BF5EB172456}"/>
              </a:ext>
            </a:extLst>
          </p:cNvPr>
          <p:cNvSpPr txBox="1"/>
          <p:nvPr/>
        </p:nvSpPr>
        <p:spPr>
          <a:xfrm>
            <a:off x="827581" y="2154342"/>
            <a:ext cx="3722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Traditional recommender systems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17855D-1824-41F8-8125-F3BCFC4F3266}"/>
              </a:ext>
            </a:extLst>
          </p:cNvPr>
          <p:cNvSpPr txBox="1"/>
          <p:nvPr/>
        </p:nvSpPr>
        <p:spPr>
          <a:xfrm>
            <a:off x="4594250" y="2132856"/>
            <a:ext cx="37221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  <a:latin typeface="Candara" panose="020E0502030303020204" pitchFamily="34" charset="0"/>
              </a:rPr>
              <a:t>Intent aware recommender systems (IARS)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D0B828-6BCB-41A3-9902-C8B07DD0BDCB}"/>
              </a:ext>
            </a:extLst>
          </p:cNvPr>
          <p:cNvSpPr txBox="1"/>
          <p:nvPr/>
        </p:nvSpPr>
        <p:spPr>
          <a:xfrm>
            <a:off x="827581" y="4725144"/>
            <a:ext cx="7488835" cy="1531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From a technical point of view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Most IARS are based on neural models [1]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Key neural architectures: Graph neural networks (GNN), Graph contrastive learning, Attention mechanism, etc.</a:t>
            </a:r>
          </a:p>
        </p:txBody>
      </p:sp>
      <p:sp>
        <p:nvSpPr>
          <p:cNvPr id="30" name="Foliennummernplatzhalter 1">
            <a:extLst>
              <a:ext uri="{FF2B5EF4-FFF2-40B4-BE49-F238E27FC236}">
                <a16:creationId xmlns:a16="http://schemas.microsoft.com/office/drawing/2014/main" id="{C5D34359-DAE2-4702-9050-597E30528045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4D5EDA-61F6-4026-A2A6-9AD27DCBBD30}"/>
              </a:ext>
            </a:extLst>
          </p:cNvPr>
          <p:cNvSpPr txBox="1"/>
          <p:nvPr/>
        </p:nvSpPr>
        <p:spPr>
          <a:xfrm>
            <a:off x="827581" y="2492896"/>
            <a:ext cx="7488835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Intent aware recommender systems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Analyze the user's current needs or situational context to provide more relevant recommendations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Developed for both sequential and top-N recommender systems [1, 2, 3]</a:t>
            </a:r>
            <a:endParaRPr lang="en-US" sz="1050" dirty="0">
              <a:latin typeface="Candara" panose="020E0502030303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Examples: browsing vs. ready to buy on e-commerce site, exploring destinations vs. ready to book, etc., [4]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sz="1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2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82311-145D-473C-A828-E14C10A80EB0}"/>
              </a:ext>
            </a:extLst>
          </p:cNvPr>
          <p:cNvSpPr txBox="1"/>
          <p:nvPr/>
        </p:nvSpPr>
        <p:spPr>
          <a:xfrm>
            <a:off x="827580" y="620688"/>
            <a:ext cx="7488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i="0" u="none" strike="noStrike" baseline="0" dirty="0">
                <a:latin typeface="Candara" panose="020E0502030303020204" pitchFamily="34" charset="0"/>
              </a:rPr>
              <a:t>Introduction </a:t>
            </a:r>
            <a:r>
              <a:rPr lang="en-US" sz="2800" b="1" dirty="0">
                <a:latin typeface="Candara" panose="020E0502030303020204" pitchFamily="34" charset="0"/>
              </a:rPr>
              <a:t>and </a:t>
            </a:r>
            <a:r>
              <a:rPr lang="en-US" sz="2800" b="1" i="0" u="none" strike="noStrike" baseline="0" dirty="0">
                <a:latin typeface="Candara" panose="020E0502030303020204" pitchFamily="34" charset="0"/>
              </a:rPr>
              <a:t>Motivation </a:t>
            </a:r>
            <a:endParaRPr lang="en-US" sz="2800" b="0" i="0" u="none" strike="noStrike" baseline="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EC5AC-A1BF-4013-9BA5-E369DA2620E7}"/>
              </a:ext>
            </a:extLst>
          </p:cNvPr>
          <p:cNvSpPr txBox="1"/>
          <p:nvPr/>
        </p:nvSpPr>
        <p:spPr>
          <a:xfrm>
            <a:off x="827580" y="1556792"/>
            <a:ext cx="7488835" cy="4260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Due to substantial computational complexity and carbon footprint, one can imagine the superiority  of such complex models over simpler models 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However, the literature work presents a different picture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Studies [5, 6] demonstrate the superiority of simpler models over state-of-the-art top-N recommenders like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NeuMF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and ConvMF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recent study [7] shows similar results for GNN-based session-based recommender systems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Another study [8] shows shared artifacts are insufficient to reproduce reported results in a paper</a:t>
            </a:r>
          </a:p>
          <a:p>
            <a:pPr marL="800100" lvl="3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06D53-ECA9-4015-B0E0-F9613CDA9922}"/>
              </a:ext>
            </a:extLst>
          </p:cNvPr>
          <p:cNvSpPr txBox="1"/>
          <p:nvPr/>
        </p:nvSpPr>
        <p:spPr>
          <a:xfrm>
            <a:off x="827580" y="5301208"/>
            <a:ext cx="7488834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Various factors [5, 7] contribute to this “virtual progress”, such as comparing only one family of algorithms (neural models), poorly tuned baseline models, etc.</a:t>
            </a:r>
          </a:p>
        </p:txBody>
      </p:sp>
    </p:spTree>
    <p:extLst>
      <p:ext uri="{BB962C8B-B14F-4D97-AF65-F5344CB8AC3E}">
        <p14:creationId xmlns:p14="http://schemas.microsoft.com/office/powerpoint/2010/main" val="13742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D667C9AE-FE74-4683-8A22-57528FAD534B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Questions</a:t>
            </a:r>
          </a:p>
        </p:txBody>
      </p:sp>
      <p:sp>
        <p:nvSpPr>
          <p:cNvPr id="40" name="Foliennummernplatzhalter 1">
            <a:extLst>
              <a:ext uri="{FF2B5EF4-FFF2-40B4-BE49-F238E27FC236}">
                <a16:creationId xmlns:a16="http://schemas.microsoft.com/office/drawing/2014/main" id="{F9CBB8F4-DE86-497D-AC4A-70E0FFA2843E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64898-CE90-4435-8277-A8156BD5BBCB}"/>
              </a:ext>
            </a:extLst>
          </p:cNvPr>
          <p:cNvSpPr txBox="1"/>
          <p:nvPr/>
        </p:nvSpPr>
        <p:spPr>
          <a:xfrm>
            <a:off x="827584" y="1569647"/>
            <a:ext cx="7488832" cy="321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Although we do not expect this pattern to reoccur in the emerging and promising area of IARS, we are still proposing two questions to thoroughly evaluate it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Is it possible to reproduce the reported results of published papers using the provided artifacts, such as the source code, datasets, shared hyperparameter values, and so on?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Could simple models, such as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kNN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, outperform IARS under the same configuration used in a published paper?</a:t>
            </a:r>
          </a:p>
        </p:txBody>
      </p:sp>
    </p:spTree>
    <p:extLst>
      <p:ext uri="{BB962C8B-B14F-4D97-AF65-F5344CB8AC3E}">
        <p14:creationId xmlns:p14="http://schemas.microsoft.com/office/powerpoint/2010/main" val="91956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127FB1-7D1B-48EF-9DCB-BD7EFDFEBE9B}"/>
              </a:ext>
            </a:extLst>
          </p:cNvPr>
          <p:cNvSpPr txBox="1"/>
          <p:nvPr/>
        </p:nvSpPr>
        <p:spPr>
          <a:xfrm>
            <a:off x="827581" y="620688"/>
            <a:ext cx="74888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Research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B91F92-6C0E-45CE-9229-623F0E32E298}"/>
              </a:ext>
            </a:extLst>
          </p:cNvPr>
          <p:cNvSpPr txBox="1"/>
          <p:nvPr/>
        </p:nvSpPr>
        <p:spPr>
          <a:xfrm>
            <a:off x="827581" y="1556792"/>
            <a:ext cx="7488833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Identification of papers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Queried Google Scholar and IEEE Xplore for papers containing the terms ‘intent’ or ‘intent awareness’ along with the keywords ‘recommend’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Identified 88 papers and retained those proposing a top-N model, published in the last four years in A* venues or top journals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</a:rPr>
              <a:t>Thirteen papers met this criteria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Baselines: </a:t>
            </a:r>
            <a:r>
              <a:rPr lang="en-US" sz="1600" dirty="0">
                <a:latin typeface="Candara" panose="020E0502030303020204" pitchFamily="34" charset="0"/>
              </a:rPr>
              <a:t>Chose six baseline models, which showed good performance in the previous reproducibility studies [6, 7, 8]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ndara" panose="020E0502030303020204" pitchFamily="34" charset="0"/>
              </a:rPr>
              <a:t>Evaluation methodology: </a:t>
            </a:r>
            <a:r>
              <a:rPr lang="en-US" sz="1600" dirty="0">
                <a:latin typeface="Candara" panose="020E0502030303020204" pitchFamily="34" charset="0"/>
              </a:rPr>
              <a:t>Simpler models are compared with IARS under the same configuration used in the published papers [6]</a:t>
            </a:r>
          </a:p>
        </p:txBody>
      </p:sp>
      <p:sp>
        <p:nvSpPr>
          <p:cNvPr id="11" name="Foliennummernplatzhalter 1">
            <a:extLst>
              <a:ext uri="{FF2B5EF4-FFF2-40B4-BE49-F238E27FC236}">
                <a16:creationId xmlns:a16="http://schemas.microsoft.com/office/drawing/2014/main" id="{3C100C40-19CE-420C-9427-D97AC16D29B1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50B64-B7BA-4AC9-9321-191E3FCF909F}"/>
              </a:ext>
            </a:extLst>
          </p:cNvPr>
          <p:cNvSpPr txBox="1"/>
          <p:nvPr/>
        </p:nvSpPr>
        <p:spPr>
          <a:xfrm>
            <a:off x="827580" y="4099818"/>
            <a:ext cx="7488831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8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(1/3)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3650B-41F7-4E0A-93B8-94C950B29439}"/>
              </a:ext>
            </a:extLst>
          </p:cNvPr>
          <p:cNvSpPr txBox="1"/>
          <p:nvPr/>
        </p:nvSpPr>
        <p:spPr>
          <a:xfrm>
            <a:off x="827584" y="1559694"/>
            <a:ext cx="7488835" cy="399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RQ1: Is it possible to reproduce the reported results of published papers using the provided artifacts, such as the source code, datasets, shared hyperparameter values, and so 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</a:rPr>
              <a:t>Here are the findings our study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</a:rPr>
              <a:t>Practice of sharing reproducibility packages:  7  out of 13 (~53%)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</a:rPr>
              <a:t>Reproducibility packages in working condition: 5 out of 13 (~38%)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</a:rPr>
              <a:t>Reproducibility packages with reproducible results: 2 out of 13 (~15%)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17" name="Foliennummernplatzhalter 1">
            <a:extLst>
              <a:ext uri="{FF2B5EF4-FFF2-40B4-BE49-F238E27FC236}">
                <a16:creationId xmlns:a16="http://schemas.microsoft.com/office/drawing/2014/main" id="{E7DDF239-6E83-4862-A2EA-00E6F8E45903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7410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(2/3)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7488835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RQ2: Could simple models, such as </a:t>
            </a:r>
            <a:r>
              <a:rPr lang="en-US" sz="1600" dirty="0" err="1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kNN</a:t>
            </a: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, outperform IARS under the same configuration used in a published paper?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Here are the key findings of the experiments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On all accuracy measures, the simpler models outperform all IARS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In one case, the KGIN model outperforms the simpler models on Recall@20 for the Last.fm dataset. However, in this case, we observe a severe data leakage issue in the shared train-test splits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For the DCCF and BIGCF models, the authors used an unusual recommendation list length, such as 40, without providing a valid reason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We found no single winner among the simpler models. However, </a:t>
            </a:r>
            <a:r>
              <a:rPr lang="en-US" sz="16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 and RP</a:t>
            </a:r>
            <a:r>
              <a:rPr lang="en-US" sz="1600" baseline="30000" dirty="0">
                <a:latin typeface="Candara" panose="020E0502030303020204" pitchFamily="34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β demonstrate competitive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12369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493A7D-AE58-47CB-B3A1-8514981EFFF8}"/>
              </a:ext>
            </a:extLst>
          </p:cNvPr>
          <p:cNvSpPr txBox="1"/>
          <p:nvPr/>
        </p:nvSpPr>
        <p:spPr>
          <a:xfrm>
            <a:off x="827584" y="620688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63250" algn="ctr"/>
            <a:r>
              <a:rPr lang="en-US" sz="2800" b="1" dirty="0">
                <a:latin typeface="Candara" panose="020E0502030303020204" pitchFamily="34" charset="0"/>
              </a:rPr>
              <a:t>Results (3/3)</a:t>
            </a:r>
          </a:p>
        </p:txBody>
      </p:sp>
      <p:sp>
        <p:nvSpPr>
          <p:cNvPr id="10" name="Foliennummernplatzhalter 1">
            <a:extLst>
              <a:ext uri="{FF2B5EF4-FFF2-40B4-BE49-F238E27FC236}">
                <a16:creationId xmlns:a16="http://schemas.microsoft.com/office/drawing/2014/main" id="{66928CFC-8F66-490D-8C3F-995908CC6CEB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C82723-4939-466A-B956-0FAAE6D05E48}"/>
              </a:ext>
            </a:extLst>
          </p:cNvPr>
          <p:cNvSpPr txBox="1"/>
          <p:nvPr/>
        </p:nvSpPr>
        <p:spPr>
          <a:xfrm>
            <a:off x="827581" y="1556792"/>
            <a:ext cx="7488835" cy="4763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accent2"/>
                </a:solidFill>
                <a:latin typeface="Candara" panose="020E0502030303020204" pitchFamily="34" charset="0"/>
                <a:cs typeface="Times New Roman" panose="02020603050405020304" pitchFamily="18" charset="0"/>
              </a:rPr>
              <a:t>Additional observations regarding the training time (T-time) and prediction time (P-time) of the IARS and simpler models?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accent2"/>
              </a:solidFill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The T-time and P-time of KGIN and the simpler models are measured using the largest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KGIN takes 1 day and 8 hours per iteration, with several iterations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       required </a:t>
            </a:r>
            <a:r>
              <a:rPr lang="en-US" sz="1100" dirty="0"/>
              <a:t>for 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hyperparameter tuning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The Alibaba </a:t>
            </a: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iFashion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 dataset is significantly smaller than the 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        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Netflix Prize dataset (100M), which was released 15 years ago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 err="1">
                <a:latin typeface="Candara" panose="020E0502030303020204" pitchFamily="34" charset="0"/>
                <a:cs typeface="Times New Roman" panose="02020603050405020304" pitchFamily="18" charset="0"/>
              </a:rPr>
              <a:t>ItemKNN</a:t>
            </a: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, which performs best on this dataset, requires only 2 minutes to build the lookup tables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Candara" panose="020E0502030303020204" pitchFamily="34" charset="0"/>
                <a:cs typeface="Times New Roman" panose="02020603050405020304" pitchFamily="18" charset="0"/>
              </a:rPr>
              <a:t>In terms of P-time, KGIN model is also 50% slower than ItemkNN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Candara" panose="020E0502030303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6CE08CA-D3A0-44E6-8C8F-0E4A68480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78810"/>
              </p:ext>
            </p:extLst>
          </p:nvPr>
        </p:nvGraphicFramePr>
        <p:xfrm>
          <a:off x="6516216" y="3212976"/>
          <a:ext cx="1800200" cy="1296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164072789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32049704"/>
                    </a:ext>
                  </a:extLst>
                </a:gridCol>
              </a:tblGrid>
              <a:tr h="32403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Alibaba </a:t>
                      </a:r>
                      <a:r>
                        <a:rPr lang="en-US" sz="1100" b="1" kern="1200" dirty="0" err="1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iFashion</a:t>
                      </a:r>
                      <a:r>
                        <a:rPr lang="en-US" sz="1100" b="1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 dataset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18069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114, 000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26052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92749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Interactions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ＭＳ Ｐゴシック" pitchFamily="-112" charset="-128"/>
                          <a:cs typeface="Times New Roman" panose="02020603050405020304" pitchFamily="18" charset="0"/>
                        </a:rPr>
                        <a:t>1.7M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4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80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C079D3-E566-4E61-9CB4-5E4C87F9F4A6}"/>
              </a:ext>
            </a:extLst>
          </p:cNvPr>
          <p:cNvSpPr txBox="1"/>
          <p:nvPr/>
        </p:nvSpPr>
        <p:spPr>
          <a:xfrm>
            <a:off x="827584" y="1556792"/>
            <a:ext cx="7488832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Reproducibility challenges in recommender systems keep returning, even after fifteen years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Many existing studies show that general level of reproducibility is low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None of examined papers share the code of baselines, data preprocessing, etc., to ensure full reproducibility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Sometimes, authors are unresponsive when approached for guidance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Worryingly, the state of reproducibility is alarming in top-ranked venues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ndara" panose="020E0502030303020204" pitchFamily="34" charset="0"/>
                <a:cs typeface="Times New Roman" panose="02020603050405020304" pitchFamily="18" charset="0"/>
              </a:rPr>
              <a:t>Lastly, we are not against research on complex algorithms. Many studies have demonstrated their effectiveness in recommender systems, computer vision, and natural language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A6875-9F4B-4A03-9816-255AF520B8CF}"/>
              </a:ext>
            </a:extLst>
          </p:cNvPr>
          <p:cNvSpPr txBox="1"/>
          <p:nvPr/>
        </p:nvSpPr>
        <p:spPr>
          <a:xfrm>
            <a:off x="827584" y="622429"/>
            <a:ext cx="7488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ndara" panose="020E0502030303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b="1" i="0" strike="noStrike" baseline="0" dirty="0">
                <a:latin typeface="Candara" panose="020E0502030303020204" pitchFamily="34" charset="0"/>
                <a:cs typeface="Times New Roman" panose="02020603050405020304" pitchFamily="18" charset="0"/>
              </a:rPr>
              <a:t>onclusions</a:t>
            </a:r>
            <a:endParaRPr lang="en-US" sz="2800" b="1" dirty="0">
              <a:latin typeface="Candara" panose="020E05020303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Foliennummernplatzhalter 1">
            <a:extLst>
              <a:ext uri="{FF2B5EF4-FFF2-40B4-BE49-F238E27FC236}">
                <a16:creationId xmlns:a16="http://schemas.microsoft.com/office/drawing/2014/main" id="{F384EDD2-4D6D-4BF4-867A-35D504862117}"/>
              </a:ext>
            </a:extLst>
          </p:cNvPr>
          <p:cNvSpPr txBox="1">
            <a:spLocks/>
          </p:cNvSpPr>
          <p:nvPr/>
        </p:nvSpPr>
        <p:spPr>
          <a:xfrm>
            <a:off x="8820472" y="6669360"/>
            <a:ext cx="323528" cy="188640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-112" charset="-128"/>
                <a:cs typeface="+mn-cs"/>
              </a:defRPr>
            </a:lvl9pPr>
          </a:lstStyle>
          <a:p>
            <a:r>
              <a:rPr lang="de-AT" sz="1000" dirty="0">
                <a:latin typeface="Candara" panose="020E0502030303020204" pitchFamily="34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5987535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AU Haupteingang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Solo mit Logo und Keyvisual">
  <a:themeElements>
    <a:clrScheme name="AAU Corporate Desig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04799C"/>
      </a:accent1>
      <a:accent2>
        <a:srgbClr val="336B81"/>
      </a:accent2>
      <a:accent3>
        <a:srgbClr val="88C73C"/>
      </a:accent3>
      <a:accent4>
        <a:srgbClr val="7A8C8E"/>
      </a:accent4>
      <a:accent5>
        <a:srgbClr val="E8E8E8"/>
      </a:accent5>
      <a:accent6>
        <a:srgbClr val="3494BA"/>
      </a:accent6>
      <a:hlink>
        <a:srgbClr val="04799C"/>
      </a:hlink>
      <a:folHlink>
        <a:srgbClr val="336B8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2012_Powerpoint_Vorlage_AAU</Template>
  <TotalTime>0</TotalTime>
  <Words>1320</Words>
  <Application>Microsoft Office PowerPoint</Application>
  <PresentationFormat>On-screen Show (4:3)</PresentationFormat>
  <Paragraphs>107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Candara</vt:lpstr>
      <vt:lpstr>Times New Roman</vt:lpstr>
      <vt:lpstr>Trebuchet MS</vt:lpstr>
      <vt:lpstr>Wingdings</vt:lpstr>
      <vt:lpstr>AAU Brücke Mittelgang</vt:lpstr>
      <vt:lpstr>Custom Design</vt:lpstr>
      <vt:lpstr>AAU Haupteingang</vt:lpstr>
      <vt:lpstr>Solo mit Logo und Keyvisual</vt:lpstr>
      <vt:lpstr>A Worrying Reproducibility Study of Intent-Aware Recommendation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Ich bin eine Headline</dc:title>
  <dc:creator>Windows-Benutzer</dc:creator>
  <cp:lastModifiedBy>Shehzad, Faisal</cp:lastModifiedBy>
  <cp:revision>2036</cp:revision>
  <cp:lastPrinted>2021-05-27T12:54:09Z</cp:lastPrinted>
  <dcterms:created xsi:type="dcterms:W3CDTF">2012-12-10T11:09:19Z</dcterms:created>
  <dcterms:modified xsi:type="dcterms:W3CDTF">2025-06-05T07:51:46Z</dcterms:modified>
</cp:coreProperties>
</file>