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4" r:id="rId2"/>
    <p:sldMasterId id="2147483730" r:id="rId3"/>
    <p:sldMasterId id="21474837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19" r:id="rId7"/>
    <p:sldId id="328" r:id="rId8"/>
    <p:sldId id="336" r:id="rId9"/>
    <p:sldId id="337" r:id="rId10"/>
    <p:sldId id="339" r:id="rId11"/>
    <p:sldId id="292" r:id="rId12"/>
    <p:sldId id="338" r:id="rId13"/>
    <p:sldId id="333" r:id="rId14"/>
    <p:sldId id="260" r:id="rId15"/>
  </p:sldIdLst>
  <p:sldSz cx="9144000" cy="6858000" type="screen4x3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hzad, Faisal" initials="SF" lastIdx="2" clrIdx="0">
    <p:extLst>
      <p:ext uri="{19B8F6BF-5375-455C-9EA6-DF929625EA0E}">
        <p15:presenceInfo xmlns:p15="http://schemas.microsoft.com/office/powerpoint/2012/main" userId="S::faisal.shehzad@aau.at::48981a76-9f52-468d-bd20-0e66c9754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2BE"/>
    <a:srgbClr val="346C83"/>
    <a:srgbClr val="FFFFFF"/>
    <a:srgbClr val="035B7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0" autoAdjust="0"/>
    <p:restoredTop sz="83522" autoAdjust="0"/>
  </p:normalViewPr>
  <p:slideViewPr>
    <p:cSldViewPr>
      <p:cViewPr varScale="1">
        <p:scale>
          <a:sx n="71" d="100"/>
          <a:sy n="71" d="100"/>
        </p:scale>
        <p:origin x="152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4543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E5E308D-2364-4F8F-8CE6-CE0D7378F5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E5C7BD-A400-441F-B4D9-F6675644B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16A09C-9715-4357-B383-7981C1C1C830}" type="datetimeFigureOut">
              <a:rPr lang="de-AT" smtClean="0"/>
              <a:t>07.07.2025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B8A939-DCFA-48C8-B789-893AC0993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FCD26-56E1-44D9-B16F-CC0C66534A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75A11F-B7BB-40B5-92C6-4AEA1B352E2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946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D7EBAE6-3B65-4DEA-8A89-31EB207EBF4E}" type="datetimeFigureOut">
              <a:rPr lang="de-AT" smtClean="0"/>
              <a:t>07.07.2025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E5E248-15B8-4A9C-8C84-7EABF7E084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372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1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33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52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features: </a:t>
            </a:r>
          </a:p>
          <a:p>
            <a:r>
              <a:rPr lang="en-US" dirty="0"/>
              <a:t>Authors id, category, Playtime, Like count, User Action type, timestamp info, play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0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features: </a:t>
            </a:r>
          </a:p>
          <a:p>
            <a:r>
              <a:rPr lang="en-US" dirty="0"/>
              <a:t>Authors id, category, Playtime, Like count, User Action type, timestamp info, play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features: </a:t>
            </a:r>
          </a:p>
          <a:p>
            <a:r>
              <a:rPr lang="en-US" dirty="0"/>
              <a:t>Authors id, category, Playtime, Like count, User Action type, timestamp info, play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23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974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225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2104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162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9248AA-76C4-41CC-A59A-3BBE716AD7DD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63724B-C692-4BB5-935C-C2D20D737F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28CB5-0548-4C25-AB61-EC9C14AAB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176F3-6713-4A42-82B9-B3B99174E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BDE234D6-77DA-4C61-8AC4-898A26461BA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8BE38-B0E6-46E3-BF00-4FC3E008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75FC2-368E-449D-9CF4-3D3B08749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11B96A4B-4344-4F54-9CCF-454D92F6A7B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D095-46AF-4F9C-A1E0-94CFB6272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E6A42-702A-44E9-8989-85ECEB455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25134B38-90EE-4098-A000-C051D93881A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BFC9-4F7C-4DAA-85EE-288203568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B8F8B-C710-4E67-A9C0-B901D644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55A6F253-5C83-4DC2-B6A7-62823C8AE54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434BE-CD81-45B1-AB23-C732DBE86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184CE-D1D1-430F-89B1-7F87C1B78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3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F561437-3E6C-4A1B-A8F4-A4E70B60179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7A43-6B2D-425B-8F81-E4C32AB20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C1E2-9E68-4BEC-9066-3F1EE46D4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6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756ED-007C-4A90-9893-DA6139AFD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7B7FAE14-AFA3-4651-A95A-5F173438648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EF36-3DA5-4D84-903A-C160C1775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0D36-C9F0-4FF8-A930-6AB2C0FFF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60-BEEB-4C39-9212-599C9B30E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4513-FEE9-4B9E-95BF-430198D1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7C512-5786-4AEF-B0D3-A885B7B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03CB-49D7-4A00-8641-A1CD07A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45FFACEC-7B8B-4294-A300-6ED46BF240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3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DDA2-31F8-41AF-9C3E-6D2DE746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C70-663C-4114-95F9-1698F864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D48F-4C1D-4068-B4BB-7E9D0671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0895-D77A-42FB-8890-381FEDF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B744-0187-4618-9E80-C6BD8F90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05E-EFBA-4431-8257-CCD856D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B356-4BB6-496E-9DE1-1CFA3E86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F728-AB11-4577-A38F-157A6B77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1A63-0F62-497C-BC93-77B127AF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C263-ECB5-4C25-B8C0-118830E5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2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6120-F0D2-4FD1-BA80-ECEB0AA6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6DD-3FF3-47B8-83E2-A032D1EB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EF73-E7D3-4964-B19D-C54D516F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84E3-26BB-4D49-AFD1-89A613A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FAE15-553F-4427-AC3B-0DA8FF5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A82E7-874E-466A-A90C-60FC1F3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1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9D7-034A-4C73-96E8-8091C7B0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C27C-75A0-4584-A636-861CF804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93B64-20D0-49E9-842E-1E2439C08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5715-0D53-4014-9A3B-1DF54B46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6026F-C743-433B-B603-A31F4629B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B19E7-5209-421F-A1FA-503C6002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638A2-D6BE-4EE7-8980-A79182E1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BBBD1-56E7-4D68-B6C4-9D661E94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0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7F1B-797A-498F-992A-E1CAA032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B636D-B9C8-4635-8947-14B8C6B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ACA6-9BB0-41D2-8709-DE782A70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43773-8FD9-4F55-B512-A44A8A56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A0513-979C-434C-AEE7-F7B9010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959F-4BE0-4E48-92C3-5C0A9F86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4E92-7100-41DF-90CF-B0671C7F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5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E3-86F6-46FC-A0AB-A10FCBA2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42FD-70AF-4E54-9E51-DEE4CD89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F6EF2-7006-419F-85E8-00FF571F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2C215-62C8-4B62-BDD4-AF048DB6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8336D-A757-4F15-85D4-93111BBB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68B52-1EFC-4CB4-A5E9-1FFB30A4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EF964A4A-C9E8-4120-A2D8-21809F8149A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5970-EE6E-4A61-AB98-7ADE8EC81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5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782B-C9CC-48C4-B98B-8453DFE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9F42-3ACD-406A-A905-928E7630B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B1AF-3998-4C5B-903F-B7975EC0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4693-1446-4F4B-A1CC-26A11C32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6DFE-E316-41AE-8D87-DE702949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FA37-EB74-4F4E-8B2F-7CC63D7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6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F458-A2D7-421D-9EBC-4CECA4F1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76DD0-496F-43F1-B3C4-B4D72BCB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8957-2023-4F43-A3BC-1C23C26A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7B2F-4CFD-45BF-9A99-12A407F6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ABE5-E51B-498A-AD76-F7A96EDB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5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4BD93-C37C-4FEF-969E-BFA71A4A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EDA8E-3094-4507-BD74-E9FCFCC9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D8A2-F4CE-4907-B623-F35A7AB1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7392-B36F-45AB-B760-66697E60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7796-89C8-42B2-90D7-AD5896A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5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E0B149-F595-425C-88F7-9661EC3CF6D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223F87-E748-48AD-9278-940AC6CF1F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6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238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5B1F6B11-1350-4EAE-9550-7BB583ED912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639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8268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97E0B63-901D-488B-AEAD-B7E9C105B89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646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646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FE0E9581-9E37-425C-B883-E4E50BC1B02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3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96E9-2BF7-4747-9854-CCA80BFA7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06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7810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1FF3E9EC-07C7-4E39-BB15-A92CA0510F0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421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5531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1D186376-561E-423B-B82F-A86E3D99836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9007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320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E2E6F13-E583-45E0-8F18-840F76A240D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355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567282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038CA1AA-7E18-4D49-8E13-C8F9B26D405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1560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635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38942738-D66E-40B8-AF22-F9DF357909A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12C75923-0E97-4441-BFEA-5FE381E6DC9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3D812-663F-45DE-97A3-CB4597ED0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7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11973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F1AAD676-B608-4990-887A-27A910F123D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6186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110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E617511A-9989-4BFC-B545-C75A8391A9B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743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1BD09B-E5F4-4CA1-9D3F-8F90E71F1373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9533A2A-46D0-41EE-8473-A94407558E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0134A-E8A3-4C96-9FCD-20D04394D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6856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A1800321-644F-4F12-82B7-81D471427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7434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F0C4FFF-CE76-41CF-99B6-BE9BC05F7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498611F6-9707-436F-B324-BB367B8531D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87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F467E37-1CE3-4E10-9C2B-F84A1DCE9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58938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66DE7F12-92EC-48FD-88C0-CEE4F606D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5AA8DC45-ACE0-499C-A694-AB2B989B7B3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5259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F37BEAE-9D73-4896-8008-16D6CCDC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68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E1348-309D-4DAF-95A8-D341ECC0B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77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F3CA295A-6ACF-4A40-9125-D6CFA4AB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C2DBB188-745B-4F42-8892-760019BE6A4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845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EDC9FEEF-816F-4BE1-9CBC-D033FC894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41506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786024CE-6726-40C4-865D-80CDC6462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C37311E0-8A08-4738-86A3-F4BD04B4B81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182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71873E-98A6-4519-B6DE-CEB8FD2AE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25797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0EA895F5-18C0-4182-B480-FD5A6002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ACF86DE1-DF47-4897-8622-243E19D7927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01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8EBA22D9-E6B5-41EF-AAB8-A389CFCB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04543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9E13E1-DED5-469C-86F7-A2EF2F49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4" name="Bild 1">
            <a:extLst>
              <a:ext uri="{FF2B5EF4-FFF2-40B4-BE49-F238E27FC236}">
                <a16:creationId xmlns:a16="http://schemas.microsoft.com/office/drawing/2014/main" id="{4AFEBA46-F769-42EC-99B6-79E7B2B59F8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7526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2F77FA3-714D-49B1-851E-137C4D6B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0062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947F75D6-A6D7-4006-8477-7D06332D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500C6DAC-B6CB-4F01-93CA-CC113DF2AB1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6669745" y="334693"/>
            <a:ext cx="1804655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6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8FF0-C909-4BF3-90F6-D234DAFA5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245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57CDD3D4-714E-45EA-A984-A70A130A9FF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63DE6-5CD6-4ED1-8881-A8536D094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93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A77815BB-0721-4146-890F-B92C3F3FC54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51AA5-8D10-41C4-B0EE-2260395EB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56314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F061C1C6-6390-481E-89B1-9DF2E8E3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28520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005D42CA-0B49-4584-85FA-0E9B5E5AE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4A92043-7569-4AAF-A265-6AB3635FF01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2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C6BF006-FB85-4086-B08D-4AEEF3580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5779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26E4340-D84F-4999-8C2B-D5F92226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F46E7229-622D-4A3A-B5FC-F2AC1696841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8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AD7-CA90-414F-BA2C-E9171F81F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AB6AA8E5-A900-4932-8899-B09B890FF01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3EF9-C984-4D23-B2D8-879AADEC9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image" Target="../media/image8.jpe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"/>
          <a:stretch/>
        </p:blipFill>
        <p:spPr>
          <a:xfrm>
            <a:off x="323528" y="339216"/>
            <a:ext cx="8784976" cy="6360368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FC1C27-5AC3-4E51-A354-6CDDFC4A8240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54D15-EEC0-4A6E-B300-DA9C588B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1347" y="65943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20" r:id="rId3"/>
    <p:sldLayoutId id="2147483710" r:id="rId4"/>
    <p:sldLayoutId id="2147483721" r:id="rId5"/>
    <p:sldLayoutId id="2147483711" r:id="rId6"/>
    <p:sldLayoutId id="2147483722" r:id="rId7"/>
    <p:sldLayoutId id="2147483712" r:id="rId8"/>
    <p:sldLayoutId id="2147483723" r:id="rId9"/>
    <p:sldLayoutId id="2147483713" r:id="rId10"/>
    <p:sldLayoutId id="2147483724" r:id="rId11"/>
    <p:sldLayoutId id="2147483714" r:id="rId12"/>
    <p:sldLayoutId id="2147483725" r:id="rId13"/>
    <p:sldLayoutId id="2147483715" r:id="rId14"/>
    <p:sldLayoutId id="2147483726" r:id="rId15"/>
    <p:sldLayoutId id="2147483716" r:id="rId16"/>
    <p:sldLayoutId id="2147483727" r:id="rId17"/>
    <p:sldLayoutId id="2147483717" r:id="rId18"/>
    <p:sldLayoutId id="2147483728" r:id="rId19"/>
    <p:sldLayoutId id="2147483718" r:id="rId20"/>
    <p:sldLayoutId id="214748372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EC6E-0071-4FD9-8B63-AB231B929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60232" y="63093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1075" r="1417" b="1"/>
          <a:stretch/>
        </p:blipFill>
        <p:spPr>
          <a:xfrm>
            <a:off x="35496" y="44624"/>
            <a:ext cx="9073008" cy="6624736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3AE4C5-C363-4B8A-8B46-C43BBE7E4349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NI_KLU_powerpoints-2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62238"/>
            <a:ext cx="9144000" cy="2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D58902-9AD7-443E-8B4A-B83D3A9A0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52320" y="6669360"/>
            <a:ext cx="169168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45F81F-CEEF-4E48-A043-761DF73C071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2286000"/>
            <a:ext cx="7488832" cy="11430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Pyramid Mixer: Multi-dimensional Multi-period Interest Modeling for Sequential Recommendation</a:t>
            </a:r>
            <a:b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</a:br>
            <a:endParaRPr lang="de-DE" sz="2800" b="1" dirty="0">
              <a:solidFill>
                <a:schemeClr val="bg1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94147-EA0F-413B-9840-6B173B1139AF}"/>
              </a:ext>
            </a:extLst>
          </p:cNvPr>
          <p:cNvSpPr txBox="1"/>
          <p:nvPr/>
        </p:nvSpPr>
        <p:spPr>
          <a:xfrm>
            <a:off x="827584" y="3459345"/>
            <a:ext cx="74888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560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Zhen</a:t>
            </a:r>
            <a:r>
              <a:rPr lang="en-US" sz="1200" dirty="0"/>
              <a:t>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Gong, 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Faisal</a:t>
            </a:r>
            <a:r>
              <a:rPr lang="en-US" sz="1600" i="0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Shehzad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(Proxy presenter)</a:t>
            </a:r>
            <a:endParaRPr lang="en-US" sz="1600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R="54560"/>
            <a:r>
              <a:rPr lang="en-US" sz="1400" dirty="0">
                <a:solidFill>
                  <a:srgbClr val="FFFFFF"/>
                </a:solidFill>
                <a:latin typeface="Candara" panose="020E0502030303020204" pitchFamily="34" charset="0"/>
              </a:rPr>
              <a:t>Emails: Gongzhen.666@bytedance.com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BA6875-9F4B-4A03-9816-255AF520B8CF}"/>
              </a:ext>
            </a:extLst>
          </p:cNvPr>
          <p:cNvSpPr txBox="1"/>
          <p:nvPr/>
        </p:nvSpPr>
        <p:spPr>
          <a:xfrm>
            <a:off x="827584" y="622429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ndara" panose="020E050203030302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i="0" strike="noStrike" baseline="0" dirty="0">
                <a:latin typeface="Candara" panose="020E0502030303020204" pitchFamily="34" charset="0"/>
                <a:cs typeface="Times New Roman" panose="02020603050405020304" pitchFamily="18" charset="0"/>
              </a:rPr>
              <a:t>onclusions / Future work</a:t>
            </a:r>
            <a:endParaRPr lang="en-US" sz="28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F384EDD2-4D6D-4BF4-867A-35D504862117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D9D2C-8F55-461E-9244-C5C6CA5B3EE2}"/>
              </a:ext>
            </a:extLst>
          </p:cNvPr>
          <p:cNvSpPr txBox="1"/>
          <p:nvPr/>
        </p:nvSpPr>
        <p:spPr>
          <a:xfrm>
            <a:off x="827584" y="1556792"/>
            <a:ext cx="7488832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 this study, we introduce the Pyramid Mixer model for sequential recommendation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In the future, we will test its performance in top-n collaborative filtering and session-based recommendation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We plan to conduct further experiments using additional side information such as location and other contextual features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Combine the MLP mixer with an attention mechanism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Evaluate the performance of the MLP-mixer using embeddings from LLMs models</a:t>
            </a:r>
          </a:p>
        </p:txBody>
      </p:sp>
    </p:spTree>
    <p:extLst>
      <p:ext uri="{BB962C8B-B14F-4D97-AF65-F5344CB8AC3E}">
        <p14:creationId xmlns:p14="http://schemas.microsoft.com/office/powerpoint/2010/main" val="179598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1DD18-CB1D-46CB-84C9-5FE2ED48A7EE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+mn-lt"/>
              </a:rPr>
              <a:t>References </a:t>
            </a:r>
            <a:endParaRPr lang="en-US" sz="2800" b="0" i="0" u="none" strike="noStrike" baseline="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E030-ACB0-496A-9572-D5C901DD930F}"/>
              </a:ext>
            </a:extLst>
          </p:cNvPr>
          <p:cNvSpPr txBox="1"/>
          <p:nvPr/>
        </p:nvSpPr>
        <p:spPr>
          <a:xfrm>
            <a:off x="827584" y="1564625"/>
            <a:ext cx="74888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+mn-lt"/>
              </a:rPr>
              <a:t>Fan,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+mn-lt"/>
              </a:rPr>
              <a:t>Xinyan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n-lt"/>
              </a:rPr>
              <a:t>, et al. "Lighter and Better: Low-rank 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n-lt"/>
              </a:rPr>
              <a:t>ecomposed 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n-lt"/>
              </a:rPr>
              <a:t>elf-attention 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n-lt"/>
              </a:rPr>
              <a:t>etworks for Next-item Recommendation."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n-lt"/>
              </a:rPr>
              <a:t>Proceedings of the 44th International ACM SIGIR Conference on Research and Development in Information Retrieval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n-lt"/>
              </a:rPr>
              <a:t>. 2021.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+mn-lt"/>
              </a:rPr>
              <a:t>Kang, Wang-Cheng, and Julian McAuley. "Self-attentive Sequential Recommendation." 2018 IEEE International Conference on Data Mining (ICDM). IEEE, 2018.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+mn-lt"/>
              </a:rPr>
              <a:t>Wu, 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Chuhan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, et al. "Neural News Recommendation with Multi-head Self-attention." Proceedings of the 2019 Conference on Empirical Methods in Natural Language Processing and the 9th International Joint Conference on Natural Language Processing (EMNLP-IJCNLP). 2019.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solidFill>
                  <a:srgbClr val="222222"/>
                </a:solidFill>
                <a:latin typeface="+mn-lt"/>
              </a:rPr>
              <a:t>Rendle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, Steffen, et al. "BPR: Bayesian Personalized Ranking from Implicit Feedback." 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arXiv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 preprint arXiv:1205.2618 (2012).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solidFill>
                  <a:srgbClr val="222222"/>
                </a:solidFill>
                <a:latin typeface="+mn-lt"/>
              </a:rPr>
              <a:t>Rendle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, Steffen, Christoph 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Freudenthaler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, and Lars Schmidt-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Thieme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. "Factorizing Personalized Markov Chains for Next-basket Recommendation." Proceedings of the 19th International Conference on World Wide Web. 2010.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solidFill>
                  <a:srgbClr val="222222"/>
                </a:solidFill>
                <a:latin typeface="+mn-lt"/>
              </a:rPr>
              <a:t>Hidasi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Balázs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, et al. "Session-based Recommendations with Recurrent Neural Networks." 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arXiv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 preprint arXiv:1511.06939 (2015).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+mn-lt"/>
              </a:rPr>
              <a:t>Kang, Wang-Cheng, and Julian McAuley. "Self-attentive Sequential Recommendation." 2018 IEEE International Conference on Data Mining (ICDM). IEEE, 2018.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+mn-lt"/>
              </a:rPr>
              <a:t>Sun, Fei, et al. "BERT4Rec: Sequential Recommendation with Bidirectional Encoder Representations From Transformer." Proceedings of the 28th ACM International Conference on Information and Knowledge Management. 2019.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>
                <a:solidFill>
                  <a:srgbClr val="222222"/>
                </a:solidFill>
                <a:latin typeface="+mn-lt"/>
              </a:rPr>
              <a:t>Tolstikhin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, Ilya O., et al. "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Mlp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-mixer: An all-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mlp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 Architecture for Vision." Advances in Neural Information Processing Systems 34 (2021): 24261-24272.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+mn-lt"/>
              </a:rPr>
              <a:t>Li, 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Muyang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, et al. "MLP4Rec: A Pure MLP Architecture for Sequential Recommendations." </a:t>
            </a:r>
            <a:r>
              <a:rPr lang="en-US" sz="1200" dirty="0" err="1">
                <a:solidFill>
                  <a:srgbClr val="222222"/>
                </a:solidFill>
                <a:latin typeface="+mn-lt"/>
              </a:rPr>
              <a:t>arXiv</a:t>
            </a:r>
            <a:r>
              <a:rPr lang="en-US" sz="1200" dirty="0">
                <a:solidFill>
                  <a:srgbClr val="222222"/>
                </a:solidFill>
                <a:latin typeface="+mn-lt"/>
              </a:rPr>
              <a:t> preprint arXiv:2204.11510 (2022).</a:t>
            </a:r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8FA1451C-88D8-45D1-86C6-1FACC8AB5598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1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95E5C-03AA-47FE-BE0C-EBCF794BF665}"/>
              </a:ext>
            </a:extLst>
          </p:cNvPr>
          <p:cNvSpPr txBox="1"/>
          <p:nvPr/>
        </p:nvSpPr>
        <p:spPr>
          <a:xfrm>
            <a:off x="827580" y="620688"/>
            <a:ext cx="748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Candara" panose="020E0502030303020204" pitchFamily="34" charset="0"/>
              </a:rPr>
              <a:t>Introduction</a:t>
            </a:r>
            <a:endParaRPr lang="en-US" sz="2800" b="0" i="0" u="none" strike="noStrike" baseline="0" dirty="0"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D27D1-89BA-4EC7-AB21-AE65B142E10C}"/>
              </a:ext>
            </a:extLst>
          </p:cNvPr>
          <p:cNvSpPr txBox="1"/>
          <p:nvPr/>
        </p:nvSpPr>
        <p:spPr>
          <a:xfrm>
            <a:off x="831136" y="1556792"/>
            <a:ext cx="7485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Recommender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A recommender system is software that suggests items (such as videos, songs, or other content) to users based on their preferences</a:t>
            </a:r>
          </a:p>
        </p:txBody>
      </p:sp>
      <p:sp>
        <p:nvSpPr>
          <p:cNvPr id="30" name="Foliennummernplatzhalter 1">
            <a:extLst>
              <a:ext uri="{FF2B5EF4-FFF2-40B4-BE49-F238E27FC236}">
                <a16:creationId xmlns:a16="http://schemas.microsoft.com/office/drawing/2014/main" id="{C5D34359-DAE2-4702-9050-597E30528045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6EA56-B00A-4EF9-BCAA-4EB439DD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47" y="2455254"/>
            <a:ext cx="2147396" cy="17658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BDC7E4-71D4-4398-B876-6DBA21C5B5AA}"/>
              </a:ext>
            </a:extLst>
          </p:cNvPr>
          <p:cNvSpPr txBox="1"/>
          <p:nvPr/>
        </p:nvSpPr>
        <p:spPr>
          <a:xfrm>
            <a:off x="827579" y="4437112"/>
            <a:ext cx="7485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Sequential Recommender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</a:rPr>
              <a:t>Makes suggestions by analyzing the </a:t>
            </a:r>
            <a:r>
              <a:rPr lang="en-US" sz="1600" b="1" i="1" dirty="0">
                <a:latin typeface="Candara" panose="020E0502030303020204" pitchFamily="34" charset="0"/>
              </a:rPr>
              <a:t>order</a:t>
            </a:r>
            <a:r>
              <a:rPr lang="en-US" sz="1600" dirty="0">
                <a:latin typeface="Candara" panose="020E0502030303020204" pitchFamily="34" charset="0"/>
              </a:rPr>
              <a:t> in which a user interacts with items over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89762-849F-4332-ADA8-DB8694918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00" y="5168440"/>
            <a:ext cx="3156433" cy="10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82311-145D-473C-A828-E14C10A80EB0}"/>
              </a:ext>
            </a:extLst>
          </p:cNvPr>
          <p:cNvSpPr txBox="1"/>
          <p:nvPr/>
        </p:nvSpPr>
        <p:spPr>
          <a:xfrm>
            <a:off x="827580" y="620688"/>
            <a:ext cx="748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Motivation and 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C4ED1-3EDF-4D90-9EDA-BD9285FC28D5}"/>
              </a:ext>
            </a:extLst>
          </p:cNvPr>
          <p:cNvSpPr txBox="1"/>
          <p:nvPr/>
        </p:nvSpPr>
        <p:spPr>
          <a:xfrm>
            <a:off x="827580" y="1556792"/>
            <a:ext cx="74888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Existing studies use attention mechanisms to capture hidden patterns in a user behavior [1, 2, 3], but neglect relationship among and within: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Behaviors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Features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Short and long interests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Secondly, the computational complexity of the self-attention mechanism makes difficult to apply them  in large-scale industrial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However, MLP architectures could be a potential solution for this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MLP architectures demonstrate competitive performance in both academia and industry due to their efficiency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13742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667C9AE-FE74-4683-8A22-57528FAD534B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Proposed model (1 / 2)</a:t>
            </a:r>
          </a:p>
        </p:txBody>
      </p:sp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5F4AD-05B0-4035-80D6-173C277CFC25}"/>
              </a:ext>
            </a:extLst>
          </p:cNvPr>
          <p:cNvSpPr txBox="1"/>
          <p:nvPr/>
        </p:nvSpPr>
        <p:spPr>
          <a:xfrm>
            <a:off x="827584" y="1556792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In this study, we propose a Pyramid Mixer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BD67C-788E-49DC-ADB5-6678377E9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2065188"/>
            <a:ext cx="5688632" cy="1867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68A93-E4B8-47B2-8D40-8FF31012A4E0}"/>
              </a:ext>
            </a:extLst>
          </p:cNvPr>
          <p:cNvSpPr txBox="1"/>
          <p:nvPr/>
        </p:nvSpPr>
        <p:spPr>
          <a:xfrm>
            <a:off x="827584" y="4075962"/>
            <a:ext cx="748883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Contains mixer layers, which process user-embedding sequence at multiple scales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Within each mixer layer, cross-behavior and cross feature mixer modules are employed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Both cross-behavior and cross feature  modules integrate user behaviors and item features, respectively</a:t>
            </a:r>
          </a:p>
        </p:txBody>
      </p:sp>
    </p:spTree>
    <p:extLst>
      <p:ext uri="{BB962C8B-B14F-4D97-AF65-F5344CB8AC3E}">
        <p14:creationId xmlns:p14="http://schemas.microsoft.com/office/powerpoint/2010/main" val="9195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667C9AE-FE74-4683-8A22-57528FAD534B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Proposed model (2 / 2)</a:t>
            </a:r>
          </a:p>
        </p:txBody>
      </p:sp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68A93-E4B8-47B2-8D40-8FF31012A4E0}"/>
              </a:ext>
            </a:extLst>
          </p:cNvPr>
          <p:cNvSpPr txBox="1"/>
          <p:nvPr/>
        </p:nvSpPr>
        <p:spPr>
          <a:xfrm>
            <a:off x="827584" y="3717032"/>
            <a:ext cx="748883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Adaptive Fusion module:  used to combine output of both modules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Pyramid network helps to retrieve short, middle and long period interest of a user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Low rank decomposition used to overcome over-parameterization problem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Multi-scale cross period module used to learn temporal patterns within and among different time periods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512A8-4E72-45F9-863C-FDCC5A54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1556792"/>
            <a:ext cx="5688632" cy="18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8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667C9AE-FE74-4683-8A22-57528FAD534B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Experiment settings</a:t>
            </a:r>
          </a:p>
        </p:txBody>
      </p:sp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68A93-E4B8-47B2-8D40-8FF31012A4E0}"/>
              </a:ext>
            </a:extLst>
          </p:cNvPr>
          <p:cNvSpPr txBox="1"/>
          <p:nvPr/>
        </p:nvSpPr>
        <p:spPr>
          <a:xfrm>
            <a:off x="827584" y="1556792"/>
            <a:ext cx="7488832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Datasets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MovieLens-100k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MovieLens-1M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Beauty dataset from Amazon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One private dataset from </a:t>
            </a:r>
            <a:r>
              <a:rPr lang="en-US" sz="16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Douyin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 app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Metrics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HR@10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MRR@20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NDCG@10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AUC and UAUC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Baselines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Pop, BPR [4], FPMC [5], GRU4Rec [6], </a:t>
            </a:r>
            <a:r>
              <a:rPr lang="en-US" sz="16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SeSRec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 [7], BERT4Rec [8], FMLP [9], MLP-Mixer [10] and MLP4Rec [11] </a:t>
            </a:r>
          </a:p>
        </p:txBody>
      </p:sp>
    </p:spTree>
    <p:extLst>
      <p:ext uri="{BB962C8B-B14F-4D97-AF65-F5344CB8AC3E}">
        <p14:creationId xmlns:p14="http://schemas.microsoft.com/office/powerpoint/2010/main" val="285207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(1/3)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3650B-41F7-4E0A-93B8-94C950B29439}"/>
              </a:ext>
            </a:extLst>
          </p:cNvPr>
          <p:cNvSpPr txBox="1"/>
          <p:nvPr/>
        </p:nvSpPr>
        <p:spPr>
          <a:xfrm>
            <a:off x="827584" y="1559694"/>
            <a:ext cx="7488835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RQ1: Can our proposed model outperform the state-of-the-art baselines in sequential recommendation tasks?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2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7DDF239-6E83-4862-A2EA-00E6F8E45903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51ADB2-712D-4511-809C-F9833134114B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2492896"/>
          <a:ext cx="6912768" cy="1368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3">
                  <a:extLst>
                    <a:ext uri="{9D8B030D-6E8A-4147-A177-3AD203B41FA5}">
                      <a16:colId xmlns:a16="http://schemas.microsoft.com/office/drawing/2014/main" val="389001916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94679632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92196887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2665150080"/>
                    </a:ext>
                  </a:extLst>
                </a:gridCol>
              </a:tblGrid>
              <a:tr h="344322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Datasets /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HR@10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NDCG@10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MRR@20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45466"/>
                  </a:ext>
                </a:extLst>
              </a:tr>
              <a:tr h="325515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MovieLens-100k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24200"/>
                  </a:ext>
                </a:extLst>
              </a:tr>
              <a:tr h="344322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MovieLens-1M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05134"/>
                  </a:ext>
                </a:extLst>
              </a:tr>
              <a:tr h="344322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Pyramid Mixer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45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C284DF-1C2D-44EB-94E4-3E609B91EEE4}"/>
              </a:ext>
            </a:extLst>
          </p:cNvPr>
          <p:cNvSpPr txBox="1"/>
          <p:nvPr/>
        </p:nvSpPr>
        <p:spPr>
          <a:xfrm>
            <a:off x="827581" y="4221088"/>
            <a:ext cx="7488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Findings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Pyramid Mixer outperforms all baseline models on accuracy measures for all three datasets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On larger dataset, such as Beauty, the model performs even better that demonstrates its scalability</a:t>
            </a:r>
          </a:p>
        </p:txBody>
      </p:sp>
    </p:spTree>
    <p:extLst>
      <p:ext uri="{BB962C8B-B14F-4D97-AF65-F5344CB8AC3E}">
        <p14:creationId xmlns:p14="http://schemas.microsoft.com/office/powerpoint/2010/main" val="391283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(2/3)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3650B-41F7-4E0A-93B8-94C950B29439}"/>
              </a:ext>
            </a:extLst>
          </p:cNvPr>
          <p:cNvSpPr txBox="1"/>
          <p:nvPr/>
        </p:nvSpPr>
        <p:spPr>
          <a:xfrm>
            <a:off x="827584" y="1559694"/>
            <a:ext cx="7488835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RQ2: What are the effects of key components of Pyramid Mixer?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7DDF239-6E83-4862-A2EA-00E6F8E45903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63C89-B842-4D4E-B44B-DCAD2B68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1995487"/>
            <a:ext cx="3526082" cy="2521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16CFC3-E34A-48C8-9C60-244F66B8D83A}"/>
              </a:ext>
            </a:extLst>
          </p:cNvPr>
          <p:cNvSpPr txBox="1"/>
          <p:nvPr/>
        </p:nvSpPr>
        <p:spPr>
          <a:xfrm>
            <a:off x="827581" y="4409817"/>
            <a:ext cx="7488835" cy="177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Findings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Measure the performance of Pyramid Mixer on a industrial dataset using AUC and UAUC measures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Complete Pyramid mixer shows competitive, which demonstrates the effectiveness of each module/component </a:t>
            </a:r>
          </a:p>
        </p:txBody>
      </p:sp>
    </p:spTree>
    <p:extLst>
      <p:ext uri="{BB962C8B-B14F-4D97-AF65-F5344CB8AC3E}">
        <p14:creationId xmlns:p14="http://schemas.microsoft.com/office/powerpoint/2010/main" val="337410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(3/3)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3650B-41F7-4E0A-93B8-94C950B29439}"/>
              </a:ext>
            </a:extLst>
          </p:cNvPr>
          <p:cNvSpPr txBox="1"/>
          <p:nvPr/>
        </p:nvSpPr>
        <p:spPr>
          <a:xfrm>
            <a:off x="827584" y="1559694"/>
            <a:ext cx="7488835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RQ3: How does the Pyramid Mixer perform in the online settings?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2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7DDF239-6E83-4862-A2EA-00E6F8E45903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8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112A45-4511-43A1-8A05-62991CA9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92070"/>
              </p:ext>
            </p:extLst>
          </p:nvPr>
        </p:nvGraphicFramePr>
        <p:xfrm>
          <a:off x="1403648" y="2356200"/>
          <a:ext cx="6096000" cy="107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95907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43986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18114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8247707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Online experiment core metric 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ＭＳ Ｐゴシック" pitchFamily="-112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ＭＳ Ｐゴシック" pitchFamily="-112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ＭＳ Ｐゴシック" pitchFamily="-112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ＭＳ Ｐゴシック" pitchFamily="-112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Active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Active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Stay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Playtime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12994"/>
                  </a:ext>
                </a:extLst>
              </a:tr>
              <a:tr h="3311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A/B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+0.0403%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+0.0476%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+0.0853%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+0.1106%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4716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B5AF3F-A812-4CDD-BC9D-CCA723A10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7426"/>
              </p:ext>
            </p:extLst>
          </p:nvPr>
        </p:nvGraphicFramePr>
        <p:xfrm>
          <a:off x="1403648" y="378904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69745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437754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46767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092860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75108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Online experiments interactions 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Finish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A/B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+0.093%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0.0538%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+0.1801%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+0.1761%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7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Dislike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4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A/B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-0.0145%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+0.2074%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+0.2284%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Times New Roman" panose="02020603050405020304" pitchFamily="18" charset="0"/>
                        </a:rPr>
                        <a:t>+0.4876%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6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07049"/>
      </p:ext>
    </p:extLst>
  </p:cSld>
  <p:clrMapOvr>
    <a:masterClrMapping/>
  </p:clrMapOvr>
</p:sld>
</file>

<file path=ppt/theme/theme1.xml><?xml version="1.0" encoding="utf-8"?>
<a:theme xmlns:a="http://schemas.openxmlformats.org/drawingml/2006/main" name="AAU Brücke Mittelgang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AU Haupteingang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olo mit Logo und Keyvisual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2012_Powerpoint_Vorlage_AAU</Template>
  <TotalTime>0</TotalTime>
  <Words>1015</Words>
  <Application>Microsoft Office PowerPoint</Application>
  <PresentationFormat>On-screen Show (4:3)</PresentationFormat>
  <Paragraphs>146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Times New Roman</vt:lpstr>
      <vt:lpstr>Trebuchet MS</vt:lpstr>
      <vt:lpstr>Wingdings</vt:lpstr>
      <vt:lpstr>AAU Brücke Mittelgang</vt:lpstr>
      <vt:lpstr>Custom Design</vt:lpstr>
      <vt:lpstr>AAU Haupteingang</vt:lpstr>
      <vt:lpstr>Solo mit Logo und Keyvisual</vt:lpstr>
      <vt:lpstr>Pyramid Mixer: Multi-dimensional Multi-period Interest Modeling for Sequential Recommendation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bin eine Headline</dc:title>
  <dc:creator>Windows-Benutzer</dc:creator>
  <cp:lastModifiedBy>Shehzad, Faisal</cp:lastModifiedBy>
  <cp:revision>2142</cp:revision>
  <cp:lastPrinted>2021-05-27T12:54:09Z</cp:lastPrinted>
  <dcterms:created xsi:type="dcterms:W3CDTF">2012-12-10T11:09:19Z</dcterms:created>
  <dcterms:modified xsi:type="dcterms:W3CDTF">2025-07-07T11:42:38Z</dcterms:modified>
</cp:coreProperties>
</file>