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Poppins Bold" charset="0"/>
      <p:regular r:id="rId11"/>
    </p:embeddedFont>
    <p:embeddedFont>
      <p:font typeface="Roboto Bold" charset="0"/>
      <p:regular r:id="rId12"/>
    </p:embeddedFont>
    <p:embeddedFont>
      <p:font typeface="League Spartan" charset="0"/>
      <p:regular r:id="rId13"/>
    </p:embeddedFont>
    <p:embeddedFont>
      <p:font typeface="Poppins" charset="0"/>
      <p:regular r:id="rId14"/>
    </p:embeddedFont>
    <p:embeddedFont>
      <p:font typeface="Calibri" pitchFamily="34" charset="0"/>
      <p:regular r:id="rId15"/>
      <p:bold r:id="rId16"/>
      <p:italic r:id="rId17"/>
      <p:boldItalic r:id="rId18"/>
    </p:embeddedFont>
    <p:embeddedFont>
      <p:font typeface="Roboto"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696"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5.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2"/>
            <a:stretch>
              <a:fillRect t="-9148" b="-9148"/>
            </a:stretch>
          </a:blipFill>
        </p:spPr>
      </p:sp>
      <p:grpSp>
        <p:nvGrpSpPr>
          <p:cNvPr id="3" name="Group 3"/>
          <p:cNvGrpSpPr/>
          <p:nvPr/>
        </p:nvGrpSpPr>
        <p:grpSpPr>
          <a:xfrm>
            <a:off x="1717675" y="0"/>
            <a:ext cx="805519" cy="2673350"/>
            <a:chOff x="0" y="0"/>
            <a:chExt cx="212153" cy="704092"/>
          </a:xfrm>
        </p:grpSpPr>
        <p:sp>
          <p:nvSpPr>
            <p:cNvPr id="4" name="Freeform 4"/>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sp>
        <p:sp>
          <p:nvSpPr>
            <p:cNvPr id="5" name="TextBox 5"/>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6" name="Group 6"/>
          <p:cNvGrpSpPr/>
          <p:nvPr/>
        </p:nvGrpSpPr>
        <p:grpSpPr>
          <a:xfrm>
            <a:off x="1717675" y="7613650"/>
            <a:ext cx="805519" cy="2673350"/>
            <a:chOff x="0" y="0"/>
            <a:chExt cx="212153" cy="704092"/>
          </a:xfrm>
        </p:grpSpPr>
        <p:sp>
          <p:nvSpPr>
            <p:cNvPr id="7" name="Freeform 7"/>
            <p:cNvSpPr/>
            <p:nvPr/>
          </p:nvSpPr>
          <p:spPr>
            <a:xfrm>
              <a:off x="0" y="0"/>
              <a:ext cx="212153" cy="704092"/>
            </a:xfrm>
            <a:custGeom>
              <a:avLst/>
              <a:gdLst/>
              <a:ahLst/>
              <a:cxnLst/>
              <a:rect l="l" t="t" r="r" b="b"/>
              <a:pathLst>
                <a:path w="212153" h="704092">
                  <a:moveTo>
                    <a:pt x="0" y="0"/>
                  </a:moveTo>
                  <a:lnTo>
                    <a:pt x="212153" y="0"/>
                  </a:lnTo>
                  <a:lnTo>
                    <a:pt x="212153" y="704092"/>
                  </a:lnTo>
                  <a:lnTo>
                    <a:pt x="0" y="704092"/>
                  </a:lnTo>
                  <a:close/>
                </a:path>
              </a:pathLst>
            </a:custGeom>
            <a:solidFill>
              <a:srgbClr val="EDC254"/>
            </a:solidFill>
          </p:spPr>
        </p:sp>
        <p:sp>
          <p:nvSpPr>
            <p:cNvPr id="8" name="TextBox 8"/>
            <p:cNvSpPr txBox="1"/>
            <p:nvPr/>
          </p:nvSpPr>
          <p:spPr>
            <a:xfrm>
              <a:off x="0" y="-47625"/>
              <a:ext cx="212153" cy="751717"/>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4300200" y="3190875"/>
            <a:ext cx="2546350" cy="7410450"/>
            <a:chOff x="0" y="0"/>
            <a:chExt cx="670644" cy="1951723"/>
          </a:xfrm>
        </p:grpSpPr>
        <p:sp>
          <p:nvSpPr>
            <p:cNvPr id="10" name="Freeform 10"/>
            <p:cNvSpPr/>
            <p:nvPr/>
          </p:nvSpPr>
          <p:spPr>
            <a:xfrm>
              <a:off x="0" y="0"/>
              <a:ext cx="670644" cy="1951724"/>
            </a:xfrm>
            <a:custGeom>
              <a:avLst/>
              <a:gdLst/>
              <a:ahLst/>
              <a:cxnLst/>
              <a:rect l="l" t="t" r="r" b="b"/>
              <a:pathLst>
                <a:path w="670644" h="1951724">
                  <a:moveTo>
                    <a:pt x="155060" y="0"/>
                  </a:moveTo>
                  <a:lnTo>
                    <a:pt x="515583" y="0"/>
                  </a:lnTo>
                  <a:cubicBezTo>
                    <a:pt x="601221" y="0"/>
                    <a:pt x="670644" y="69423"/>
                    <a:pt x="670644" y="155060"/>
                  </a:cubicBezTo>
                  <a:lnTo>
                    <a:pt x="670644" y="1796663"/>
                  </a:lnTo>
                  <a:cubicBezTo>
                    <a:pt x="670644" y="1882301"/>
                    <a:pt x="601221" y="1951724"/>
                    <a:pt x="515583" y="1951724"/>
                  </a:cubicBezTo>
                  <a:lnTo>
                    <a:pt x="155060" y="1951724"/>
                  </a:lnTo>
                  <a:cubicBezTo>
                    <a:pt x="113936" y="1951724"/>
                    <a:pt x="74496" y="1935387"/>
                    <a:pt x="45416" y="1906307"/>
                  </a:cubicBezTo>
                  <a:cubicBezTo>
                    <a:pt x="16337" y="1877228"/>
                    <a:pt x="0" y="1837788"/>
                    <a:pt x="0" y="1796663"/>
                  </a:cubicBezTo>
                  <a:lnTo>
                    <a:pt x="0" y="155060"/>
                  </a:lnTo>
                  <a:cubicBezTo>
                    <a:pt x="0" y="69423"/>
                    <a:pt x="69423" y="0"/>
                    <a:pt x="155060" y="0"/>
                  </a:cubicBezTo>
                  <a:close/>
                </a:path>
              </a:pathLst>
            </a:custGeom>
            <a:solidFill>
              <a:srgbClr val="EDC254"/>
            </a:solidFill>
          </p:spPr>
        </p:sp>
        <p:sp>
          <p:nvSpPr>
            <p:cNvPr id="11" name="TextBox 11"/>
            <p:cNvSpPr txBox="1"/>
            <p:nvPr/>
          </p:nvSpPr>
          <p:spPr>
            <a:xfrm>
              <a:off x="0" y="-47625"/>
              <a:ext cx="670644" cy="1999348"/>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17675" y="3238271"/>
            <a:ext cx="5118304" cy="980101"/>
          </a:xfrm>
          <a:prstGeom prst="rect">
            <a:avLst/>
          </a:prstGeom>
        </p:spPr>
        <p:txBody>
          <a:bodyPr lIns="0" tIns="0" rIns="0" bIns="0" rtlCol="0" anchor="t">
            <a:spAutoFit/>
          </a:bodyPr>
          <a:lstStyle/>
          <a:p>
            <a:pPr algn="l">
              <a:lnSpc>
                <a:spcPts val="7928"/>
              </a:lnSpc>
              <a:spcBef>
                <a:spcPct val="0"/>
              </a:spcBef>
            </a:pPr>
            <a:r>
              <a:rPr lang="en-US" sz="5663" b="1">
                <a:solidFill>
                  <a:srgbClr val="000000"/>
                </a:solidFill>
                <a:latin typeface="Roboto Bold"/>
                <a:ea typeface="Roboto Bold"/>
                <a:cs typeface="Roboto Bold"/>
                <a:sym typeface="Roboto Bold"/>
              </a:rPr>
              <a:t>UBER FARES </a:t>
            </a:r>
          </a:p>
        </p:txBody>
      </p:sp>
      <p:sp>
        <p:nvSpPr>
          <p:cNvPr id="13" name="TextBox 13"/>
          <p:cNvSpPr txBox="1"/>
          <p:nvPr/>
        </p:nvSpPr>
        <p:spPr>
          <a:xfrm>
            <a:off x="1717675" y="4121134"/>
            <a:ext cx="10236607" cy="1077926"/>
          </a:xfrm>
          <a:prstGeom prst="rect">
            <a:avLst/>
          </a:prstGeom>
        </p:spPr>
        <p:txBody>
          <a:bodyPr lIns="0" tIns="0" rIns="0" bIns="0" rtlCol="0" anchor="t">
            <a:spAutoFit/>
          </a:bodyPr>
          <a:lstStyle/>
          <a:p>
            <a:pPr algn="l">
              <a:lnSpc>
                <a:spcPts val="8836"/>
              </a:lnSpc>
              <a:spcBef>
                <a:spcPct val="0"/>
              </a:spcBef>
            </a:pPr>
            <a:r>
              <a:rPr lang="en-US" sz="6311">
                <a:solidFill>
                  <a:srgbClr val="000000"/>
                </a:solidFill>
                <a:latin typeface="League Spartan"/>
                <a:ea typeface="League Spartan"/>
                <a:cs typeface="League Spartan"/>
                <a:sym typeface="League Spartan"/>
              </a:rPr>
              <a:t>DATASET ANALYSIS</a:t>
            </a:r>
          </a:p>
        </p:txBody>
      </p:sp>
      <p:sp>
        <p:nvSpPr>
          <p:cNvPr id="14" name="TextBox 14"/>
          <p:cNvSpPr txBox="1"/>
          <p:nvPr/>
        </p:nvSpPr>
        <p:spPr>
          <a:xfrm>
            <a:off x="1717675" y="5356976"/>
            <a:ext cx="9204044" cy="1147334"/>
          </a:xfrm>
          <a:prstGeom prst="rect">
            <a:avLst/>
          </a:prstGeom>
        </p:spPr>
        <p:txBody>
          <a:bodyPr lIns="0" tIns="0" rIns="0" bIns="0" rtlCol="0" anchor="t">
            <a:spAutoFit/>
          </a:bodyPr>
          <a:lstStyle/>
          <a:p>
            <a:pPr algn="l">
              <a:lnSpc>
                <a:spcPts val="4836"/>
              </a:lnSpc>
            </a:pPr>
            <a:r>
              <a:rPr lang="en-US" sz="3454">
                <a:solidFill>
                  <a:srgbClr val="2A0947"/>
                </a:solidFill>
                <a:latin typeface="Poppins"/>
                <a:ea typeface="Poppins"/>
                <a:cs typeface="Poppins"/>
                <a:sym typeface="Poppins"/>
              </a:rPr>
              <a:t>Final Project Report | July 2025</a:t>
            </a:r>
          </a:p>
          <a:p>
            <a:pPr algn="l">
              <a:lnSpc>
                <a:spcPts val="4136"/>
              </a:lnSpc>
              <a:spcBef>
                <a:spcPct val="0"/>
              </a:spcBef>
            </a:pPr>
            <a:endParaRPr lang="en-US" sz="3454">
              <a:solidFill>
                <a:srgbClr val="2A0947"/>
              </a:solidFill>
              <a:latin typeface="Poppins"/>
              <a:ea typeface="Poppins"/>
              <a:cs typeface="Poppins"/>
              <a:sym typeface="Poppi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10555605" y="1028700"/>
            <a:ext cx="6290310" cy="8453217"/>
            <a:chOff x="0" y="0"/>
            <a:chExt cx="3663950" cy="4923790"/>
          </a:xfrm>
        </p:grpSpPr>
        <p:sp>
          <p:nvSpPr>
            <p:cNvPr id="3" name="Freeform 3"/>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51216" r="-51216"/>
              </a:stretch>
            </a:blipFill>
          </p:spPr>
        </p:sp>
        <p:sp>
          <p:nvSpPr>
            <p:cNvPr id="4" name="Freeform 4"/>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EDC254"/>
            </a:solidFill>
          </p:spPr>
        </p:sp>
      </p:grpSp>
      <p:grpSp>
        <p:nvGrpSpPr>
          <p:cNvPr id="5" name="Group 5"/>
          <p:cNvGrpSpPr/>
          <p:nvPr/>
        </p:nvGrpSpPr>
        <p:grpSpPr>
          <a:xfrm>
            <a:off x="17259300" y="-2057400"/>
            <a:ext cx="3086100" cy="3086100"/>
            <a:chOff x="0" y="0"/>
            <a:chExt cx="812800" cy="812800"/>
          </a:xfrm>
        </p:grpSpPr>
        <p:sp>
          <p:nvSpPr>
            <p:cNvPr id="6" name="Freeform 6"/>
            <p:cNvSpPr/>
            <p:nvPr/>
          </p:nvSpPr>
          <p:spPr>
            <a:xfrm>
              <a:off x="0" y="0"/>
              <a:ext cx="812800" cy="812800"/>
            </a:xfrm>
            <a:custGeom>
              <a:avLst/>
              <a:gdLst/>
              <a:ahLst/>
              <a:cxnLst/>
              <a:rect l="l" t="t" r="r" b="b"/>
              <a:pathLst>
                <a:path w="812800" h="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EDC254"/>
            </a:solidFill>
          </p:spPr>
        </p:sp>
        <p:sp>
          <p:nvSpPr>
            <p:cNvPr id="7" name="TextBox 7"/>
            <p:cNvSpPr txBox="1"/>
            <p:nvPr/>
          </p:nvSpPr>
          <p:spPr>
            <a:xfrm>
              <a:off x="0" y="-47625"/>
              <a:ext cx="812800" cy="86042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028700" y="9791700"/>
            <a:ext cx="6959600" cy="990600"/>
            <a:chOff x="0" y="0"/>
            <a:chExt cx="1832981" cy="260899"/>
          </a:xfrm>
        </p:grpSpPr>
        <p:sp>
          <p:nvSpPr>
            <p:cNvPr id="9" name="Freeform 9"/>
            <p:cNvSpPr/>
            <p:nvPr/>
          </p:nvSpPr>
          <p:spPr>
            <a:xfrm>
              <a:off x="0" y="0"/>
              <a:ext cx="1832981" cy="260899"/>
            </a:xfrm>
            <a:custGeom>
              <a:avLst/>
              <a:gdLst/>
              <a:ahLst/>
              <a:cxnLst/>
              <a:rect l="l" t="t" r="r" b="b"/>
              <a:pathLst>
                <a:path w="1832981" h="260899">
                  <a:moveTo>
                    <a:pt x="0" y="0"/>
                  </a:moveTo>
                  <a:lnTo>
                    <a:pt x="1832981" y="0"/>
                  </a:lnTo>
                  <a:lnTo>
                    <a:pt x="1832981" y="260899"/>
                  </a:lnTo>
                  <a:lnTo>
                    <a:pt x="0" y="260899"/>
                  </a:lnTo>
                  <a:close/>
                </a:path>
              </a:pathLst>
            </a:custGeom>
            <a:solidFill>
              <a:srgbClr val="EDC254"/>
            </a:solidFill>
          </p:spPr>
        </p:sp>
        <p:sp>
          <p:nvSpPr>
            <p:cNvPr id="10" name="TextBox 10"/>
            <p:cNvSpPr txBox="1"/>
            <p:nvPr/>
          </p:nvSpPr>
          <p:spPr>
            <a:xfrm>
              <a:off x="0" y="-47625"/>
              <a:ext cx="1832981" cy="30852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5549900" y="-2353537"/>
            <a:ext cx="3086100" cy="308610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DC254"/>
            </a:solidFill>
          </p:spPr>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1028700" y="1573938"/>
            <a:ext cx="5330825" cy="853761"/>
          </a:xfrm>
          <a:prstGeom prst="rect">
            <a:avLst/>
          </a:prstGeom>
        </p:spPr>
        <p:txBody>
          <a:bodyPr lIns="0" tIns="0" rIns="0" bIns="0" rtlCol="0" anchor="t">
            <a:spAutoFit/>
          </a:bodyPr>
          <a:lstStyle/>
          <a:p>
            <a:pPr algn="l">
              <a:lnSpc>
                <a:spcPts val="7017"/>
              </a:lnSpc>
              <a:spcBef>
                <a:spcPct val="0"/>
              </a:spcBef>
            </a:pPr>
            <a:r>
              <a:rPr lang="en-US" sz="5012">
                <a:solidFill>
                  <a:srgbClr val="000000"/>
                </a:solidFill>
                <a:latin typeface="League Spartan"/>
                <a:ea typeface="League Spartan"/>
                <a:cs typeface="League Spartan"/>
                <a:sym typeface="League Spartan"/>
              </a:rPr>
              <a:t>INTRODUCTION</a:t>
            </a:r>
          </a:p>
        </p:txBody>
      </p:sp>
      <p:sp>
        <p:nvSpPr>
          <p:cNvPr id="15" name="TextBox 15"/>
          <p:cNvSpPr txBox="1"/>
          <p:nvPr/>
        </p:nvSpPr>
        <p:spPr>
          <a:xfrm>
            <a:off x="1028700" y="2990965"/>
            <a:ext cx="8235694" cy="2778823"/>
          </a:xfrm>
          <a:prstGeom prst="rect">
            <a:avLst/>
          </a:prstGeom>
        </p:spPr>
        <p:txBody>
          <a:bodyPr lIns="0" tIns="0" rIns="0" bIns="0" rtlCol="0" anchor="t">
            <a:spAutoFit/>
          </a:bodyPr>
          <a:lstStyle/>
          <a:p>
            <a:pPr algn="l">
              <a:lnSpc>
                <a:spcPts val="3700"/>
              </a:lnSpc>
            </a:pPr>
            <a:r>
              <a:rPr lang="en-US" sz="2643">
                <a:solidFill>
                  <a:srgbClr val="2A0947"/>
                </a:solidFill>
                <a:latin typeface="Poppins"/>
                <a:ea typeface="Poppins"/>
                <a:cs typeface="Poppins"/>
                <a:sym typeface="Poppins"/>
              </a:rPr>
              <a:t>This project analyzes Uber Fares data to understand ride behavior, fare patterns, and spatial-temporal insights. The goal is to generate business recommendations based on trends.</a:t>
            </a:r>
          </a:p>
          <a:p>
            <a:pPr algn="l">
              <a:lnSpc>
                <a:spcPts val="3700"/>
              </a:lnSpc>
              <a:spcBef>
                <a:spcPct val="0"/>
              </a:spcBef>
            </a:pPr>
            <a:endParaRPr lang="en-US" sz="2643">
              <a:solidFill>
                <a:srgbClr val="2A0947"/>
              </a:solidFill>
              <a:latin typeface="Poppins"/>
              <a:ea typeface="Poppins"/>
              <a:cs typeface="Poppins"/>
              <a:sym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7355706" y="2520315"/>
            <a:ext cx="3903992" cy="5246370"/>
            <a:chOff x="0" y="0"/>
            <a:chExt cx="3663950" cy="4923790"/>
          </a:xfrm>
        </p:grpSpPr>
        <p:sp>
          <p:nvSpPr>
            <p:cNvPr id="3" name="Freeform 3"/>
            <p:cNvSpPr/>
            <p:nvPr/>
          </p:nvSpPr>
          <p:spPr>
            <a:xfrm>
              <a:off x="31750" y="31750"/>
              <a:ext cx="3600450" cy="4859020"/>
            </a:xfrm>
            <a:custGeom>
              <a:avLst/>
              <a:gdLst/>
              <a:ahLst/>
              <a:cxnLst/>
              <a:rect l="l" t="t" r="r" b="b"/>
              <a:pathLst>
                <a:path w="3600450" h="485902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2"/>
              <a:stretch>
                <a:fillRect l="-62679" r="-62679"/>
              </a:stretch>
            </a:blipFill>
          </p:spPr>
        </p:sp>
        <p:sp>
          <p:nvSpPr>
            <p:cNvPr id="4" name="Freeform 4"/>
            <p:cNvSpPr/>
            <p:nvPr/>
          </p:nvSpPr>
          <p:spPr>
            <a:xfrm>
              <a:off x="0" y="0"/>
              <a:ext cx="3663950" cy="4923790"/>
            </a:xfrm>
            <a:custGeom>
              <a:avLst/>
              <a:gdLst/>
              <a:ahLst/>
              <a:cxnLst/>
              <a:rect l="l" t="t" r="r" b="b"/>
              <a:pathLst>
                <a:path w="3663950" h="492379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EDC254"/>
            </a:solidFill>
          </p:spPr>
        </p:sp>
      </p:grpSp>
      <p:grpSp>
        <p:nvGrpSpPr>
          <p:cNvPr id="5" name="Group 5"/>
          <p:cNvGrpSpPr>
            <a:grpSpLocks noChangeAspect="1"/>
          </p:cNvGrpSpPr>
          <p:nvPr/>
        </p:nvGrpSpPr>
        <p:grpSpPr>
          <a:xfrm>
            <a:off x="11541760" y="-300550"/>
            <a:ext cx="7258734" cy="10888101"/>
            <a:chOff x="0" y="0"/>
            <a:chExt cx="6350000" cy="9525000"/>
          </a:xfrm>
        </p:grpSpPr>
        <p:sp>
          <p:nvSpPr>
            <p:cNvPr id="6" name="Freeform 6"/>
            <p:cNvSpPr/>
            <p:nvPr/>
          </p:nvSpPr>
          <p:spPr>
            <a:xfrm>
              <a:off x="0" y="0"/>
              <a:ext cx="6350000" cy="9525000"/>
            </a:xfrm>
            <a:custGeom>
              <a:avLst/>
              <a:gdLst/>
              <a:ahLst/>
              <a:cxnLst/>
              <a:rect l="l" t="t" r="r" b="b"/>
              <a:pathLst>
                <a:path w="6350000" h="9525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3"/>
              <a:stretch>
                <a:fillRect l="-75040" r="-75039"/>
              </a:stretch>
            </a:blipFill>
          </p:spPr>
        </p:sp>
      </p:grpSp>
      <p:grpSp>
        <p:nvGrpSpPr>
          <p:cNvPr id="7" name="Group 7"/>
          <p:cNvGrpSpPr/>
          <p:nvPr/>
        </p:nvGrpSpPr>
        <p:grpSpPr>
          <a:xfrm>
            <a:off x="1028700" y="8870950"/>
            <a:ext cx="3086100" cy="387350"/>
            <a:chOff x="0" y="0"/>
            <a:chExt cx="812800" cy="102018"/>
          </a:xfrm>
        </p:grpSpPr>
        <p:sp>
          <p:nvSpPr>
            <p:cNvPr id="8" name="Freeform 8"/>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9" name="TextBox 9"/>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8780652" y="-978996"/>
            <a:ext cx="1054100" cy="3086100"/>
            <a:chOff x="0" y="0"/>
            <a:chExt cx="277623" cy="812800"/>
          </a:xfrm>
        </p:grpSpPr>
        <p:sp>
          <p:nvSpPr>
            <p:cNvPr id="11" name="Freeform 11"/>
            <p:cNvSpPr/>
            <p:nvPr/>
          </p:nvSpPr>
          <p:spPr>
            <a:xfrm>
              <a:off x="0" y="0"/>
              <a:ext cx="277623" cy="812800"/>
            </a:xfrm>
            <a:custGeom>
              <a:avLst/>
              <a:gdLst/>
              <a:ahLst/>
              <a:cxnLst/>
              <a:rect l="l" t="t" r="r" b="b"/>
              <a:pathLst>
                <a:path w="277623" h="812800">
                  <a:moveTo>
                    <a:pt x="0" y="0"/>
                  </a:moveTo>
                  <a:lnTo>
                    <a:pt x="277623" y="0"/>
                  </a:lnTo>
                  <a:lnTo>
                    <a:pt x="277623" y="812800"/>
                  </a:lnTo>
                  <a:lnTo>
                    <a:pt x="0" y="812800"/>
                  </a:lnTo>
                  <a:close/>
                </a:path>
              </a:pathLst>
            </a:custGeom>
            <a:solidFill>
              <a:srgbClr val="EDC254"/>
            </a:solidFill>
          </p:spPr>
        </p:sp>
        <p:sp>
          <p:nvSpPr>
            <p:cNvPr id="12" name="TextBox 12"/>
            <p:cNvSpPr txBox="1"/>
            <p:nvPr/>
          </p:nvSpPr>
          <p:spPr>
            <a:xfrm>
              <a:off x="0" y="-47625"/>
              <a:ext cx="277623" cy="860425"/>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8780652" y="8176260"/>
            <a:ext cx="1054100" cy="3086100"/>
            <a:chOff x="0" y="0"/>
            <a:chExt cx="277623" cy="812800"/>
          </a:xfrm>
        </p:grpSpPr>
        <p:sp>
          <p:nvSpPr>
            <p:cNvPr id="14" name="Freeform 14"/>
            <p:cNvSpPr/>
            <p:nvPr/>
          </p:nvSpPr>
          <p:spPr>
            <a:xfrm>
              <a:off x="0" y="0"/>
              <a:ext cx="277623" cy="812800"/>
            </a:xfrm>
            <a:custGeom>
              <a:avLst/>
              <a:gdLst/>
              <a:ahLst/>
              <a:cxnLst/>
              <a:rect l="l" t="t" r="r" b="b"/>
              <a:pathLst>
                <a:path w="277623" h="812800">
                  <a:moveTo>
                    <a:pt x="0" y="0"/>
                  </a:moveTo>
                  <a:lnTo>
                    <a:pt x="277623" y="0"/>
                  </a:lnTo>
                  <a:lnTo>
                    <a:pt x="277623" y="812800"/>
                  </a:lnTo>
                  <a:lnTo>
                    <a:pt x="0" y="812800"/>
                  </a:lnTo>
                  <a:close/>
                </a:path>
              </a:pathLst>
            </a:custGeom>
            <a:solidFill>
              <a:srgbClr val="EDC254"/>
            </a:solidFill>
          </p:spPr>
        </p:sp>
        <p:sp>
          <p:nvSpPr>
            <p:cNvPr id="15" name="TextBox 15"/>
            <p:cNvSpPr txBox="1"/>
            <p:nvPr/>
          </p:nvSpPr>
          <p:spPr>
            <a:xfrm>
              <a:off x="0" y="-47625"/>
              <a:ext cx="277623" cy="860425"/>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028700" y="1573938"/>
            <a:ext cx="5330825" cy="780736"/>
          </a:xfrm>
          <a:prstGeom prst="rect">
            <a:avLst/>
          </a:prstGeom>
        </p:spPr>
        <p:txBody>
          <a:bodyPr lIns="0" tIns="0" rIns="0" bIns="0" rtlCol="0" anchor="t">
            <a:spAutoFit/>
          </a:bodyPr>
          <a:lstStyle/>
          <a:p>
            <a:pPr algn="l">
              <a:lnSpc>
                <a:spcPts val="6317"/>
              </a:lnSpc>
              <a:spcBef>
                <a:spcPct val="0"/>
              </a:spcBef>
            </a:pPr>
            <a:r>
              <a:rPr lang="en-US" sz="4512">
                <a:solidFill>
                  <a:srgbClr val="000000"/>
                </a:solidFill>
                <a:latin typeface="League Spartan"/>
                <a:ea typeface="League Spartan"/>
                <a:cs typeface="League Spartan"/>
                <a:sym typeface="League Spartan"/>
              </a:rPr>
              <a:t>METHODOLOGY</a:t>
            </a:r>
          </a:p>
        </p:txBody>
      </p:sp>
      <p:sp>
        <p:nvSpPr>
          <p:cNvPr id="17" name="TextBox 17"/>
          <p:cNvSpPr txBox="1"/>
          <p:nvPr/>
        </p:nvSpPr>
        <p:spPr>
          <a:xfrm>
            <a:off x="1028700" y="2962390"/>
            <a:ext cx="6140194" cy="5549429"/>
          </a:xfrm>
          <a:prstGeom prst="rect">
            <a:avLst/>
          </a:prstGeom>
        </p:spPr>
        <p:txBody>
          <a:bodyPr lIns="0" tIns="0" rIns="0" bIns="0" rtlCol="0" anchor="t">
            <a:spAutoFit/>
          </a:bodyPr>
          <a:lstStyle/>
          <a:p>
            <a:pPr algn="l">
              <a:lnSpc>
                <a:spcPts val="4400"/>
              </a:lnSpc>
            </a:pPr>
            <a:r>
              <a:rPr lang="en-US" sz="3143">
                <a:solidFill>
                  <a:srgbClr val="2A0947"/>
                </a:solidFill>
                <a:latin typeface="Poppins"/>
                <a:ea typeface="Poppins"/>
                <a:cs typeface="Poppins"/>
                <a:sym typeface="Poppins"/>
              </a:rPr>
              <a:t>1. Data collection from Kaggle Uber dataset</a:t>
            </a:r>
          </a:p>
          <a:p>
            <a:pPr algn="l">
              <a:lnSpc>
                <a:spcPts val="4400"/>
              </a:lnSpc>
            </a:pPr>
            <a:r>
              <a:rPr lang="en-US" sz="3143">
                <a:solidFill>
                  <a:srgbClr val="2A0947"/>
                </a:solidFill>
                <a:latin typeface="Poppins"/>
                <a:ea typeface="Poppins"/>
                <a:cs typeface="Poppins"/>
                <a:sym typeface="Poppins"/>
              </a:rPr>
              <a:t>2. Cleaning and preprocessing using Python (Pandas, NumPy)</a:t>
            </a:r>
          </a:p>
          <a:p>
            <a:pPr algn="l">
              <a:lnSpc>
                <a:spcPts val="4400"/>
              </a:lnSpc>
            </a:pPr>
            <a:r>
              <a:rPr lang="en-US" sz="3143">
                <a:solidFill>
                  <a:srgbClr val="2A0947"/>
                </a:solidFill>
                <a:latin typeface="Poppins"/>
                <a:ea typeface="Poppins"/>
                <a:cs typeface="Poppins"/>
                <a:sym typeface="Poppins"/>
              </a:rPr>
              <a:t>3. Feature engineering (hour, day, month extraction)</a:t>
            </a:r>
          </a:p>
          <a:p>
            <a:pPr algn="l">
              <a:lnSpc>
                <a:spcPts val="4400"/>
              </a:lnSpc>
            </a:pPr>
            <a:r>
              <a:rPr lang="en-US" sz="3143">
                <a:solidFill>
                  <a:srgbClr val="2A0947"/>
                </a:solidFill>
                <a:latin typeface="Poppins"/>
                <a:ea typeface="Poppins"/>
                <a:cs typeface="Poppins"/>
                <a:sym typeface="Poppins"/>
              </a:rPr>
              <a:t>4. Visualization in Power BI</a:t>
            </a:r>
          </a:p>
          <a:p>
            <a:pPr algn="l">
              <a:lnSpc>
                <a:spcPts val="4400"/>
              </a:lnSpc>
            </a:pPr>
            <a:r>
              <a:rPr lang="en-US" sz="3143">
                <a:solidFill>
                  <a:srgbClr val="2A0947"/>
                </a:solidFill>
                <a:latin typeface="Poppins"/>
                <a:ea typeface="Poppins"/>
                <a:cs typeface="Poppins"/>
                <a:sym typeface="Poppins"/>
              </a:rPr>
              <a:t>5. Dashboard and report creation</a:t>
            </a:r>
          </a:p>
          <a:p>
            <a:pPr algn="l">
              <a:lnSpc>
                <a:spcPts val="4400"/>
              </a:lnSpc>
              <a:spcBef>
                <a:spcPct val="0"/>
              </a:spcBef>
            </a:pPr>
            <a:endParaRPr lang="en-US" sz="3143">
              <a:solidFill>
                <a:srgbClr val="2A0947"/>
              </a:solidFill>
              <a:latin typeface="Poppins"/>
              <a:ea typeface="Poppins"/>
              <a:cs typeface="Poppins"/>
              <a:sym typeface="Poppi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6850" y="1028700"/>
            <a:ext cx="4514850" cy="714793"/>
            <a:chOff x="0" y="0"/>
            <a:chExt cx="1189096" cy="188258"/>
          </a:xfrm>
        </p:grpSpPr>
        <p:sp>
          <p:nvSpPr>
            <p:cNvPr id="3" name="Freeform 3"/>
            <p:cNvSpPr/>
            <p:nvPr/>
          </p:nvSpPr>
          <p:spPr>
            <a:xfrm>
              <a:off x="0" y="0"/>
              <a:ext cx="1189096" cy="188258"/>
            </a:xfrm>
            <a:custGeom>
              <a:avLst/>
              <a:gdLst/>
              <a:ahLst/>
              <a:cxnLst/>
              <a:rect l="l" t="t" r="r" b="b"/>
              <a:pathLst>
                <a:path w="1189096" h="188258">
                  <a:moveTo>
                    <a:pt x="0" y="0"/>
                  </a:moveTo>
                  <a:lnTo>
                    <a:pt x="1189096" y="0"/>
                  </a:lnTo>
                  <a:lnTo>
                    <a:pt x="1189096" y="188258"/>
                  </a:lnTo>
                  <a:lnTo>
                    <a:pt x="0" y="188258"/>
                  </a:lnTo>
                  <a:close/>
                </a:path>
              </a:pathLst>
            </a:custGeom>
            <a:solidFill>
              <a:srgbClr val="EDC254"/>
            </a:solidFill>
          </p:spPr>
        </p:sp>
        <p:sp>
          <p:nvSpPr>
            <p:cNvPr id="4" name="TextBox 4"/>
            <p:cNvSpPr txBox="1"/>
            <p:nvPr/>
          </p:nvSpPr>
          <p:spPr>
            <a:xfrm>
              <a:off x="0" y="-47625"/>
              <a:ext cx="1189096" cy="235883"/>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11928475" y="1686343"/>
            <a:ext cx="5330825" cy="1099505"/>
          </a:xfrm>
          <a:prstGeom prst="rect">
            <a:avLst/>
          </a:prstGeom>
        </p:spPr>
        <p:txBody>
          <a:bodyPr lIns="0" tIns="0" rIns="0" bIns="0" rtlCol="0" anchor="t">
            <a:spAutoFit/>
          </a:bodyPr>
          <a:lstStyle/>
          <a:p>
            <a:pPr algn="r">
              <a:lnSpc>
                <a:spcPts val="4497"/>
              </a:lnSpc>
              <a:spcBef>
                <a:spcPct val="0"/>
              </a:spcBef>
            </a:pPr>
            <a:r>
              <a:rPr lang="en-US" sz="3212">
                <a:solidFill>
                  <a:srgbClr val="000000"/>
                </a:solidFill>
                <a:latin typeface="League Spartan"/>
                <a:ea typeface="League Spartan"/>
                <a:cs typeface="League Spartan"/>
                <a:sym typeface="League Spartan"/>
              </a:rPr>
              <a:t>DATA CLEANING PROCESS</a:t>
            </a:r>
          </a:p>
        </p:txBody>
      </p:sp>
      <p:sp>
        <p:nvSpPr>
          <p:cNvPr id="6" name="TextBox 6"/>
          <p:cNvSpPr txBox="1"/>
          <p:nvPr/>
        </p:nvSpPr>
        <p:spPr>
          <a:xfrm>
            <a:off x="0" y="2837914"/>
            <a:ext cx="18142623" cy="7777486"/>
          </a:xfrm>
          <a:prstGeom prst="rect">
            <a:avLst/>
          </a:prstGeom>
        </p:spPr>
        <p:txBody>
          <a:bodyPr lIns="0" tIns="0" rIns="0" bIns="0" rtlCol="0" anchor="t">
            <a:spAutoFit/>
          </a:bodyPr>
          <a:lstStyle/>
          <a:p>
            <a:pPr marL="594266" lvl="1" indent="-297133" algn="l">
              <a:lnSpc>
                <a:spcPts val="3853"/>
              </a:lnSpc>
              <a:buFont typeface="Arial"/>
              <a:buChar char="•"/>
            </a:pPr>
            <a:r>
              <a:rPr lang="en-US" sz="2752">
                <a:solidFill>
                  <a:srgbClr val="000000"/>
                </a:solidFill>
                <a:latin typeface="Roboto"/>
                <a:ea typeface="Roboto"/>
                <a:cs typeface="Roboto"/>
                <a:sym typeface="Roboto"/>
              </a:rPr>
              <a:t>1. </a:t>
            </a:r>
            <a:r>
              <a:rPr lang="en-US" sz="2752" b="1">
                <a:solidFill>
                  <a:srgbClr val="000000"/>
                </a:solidFill>
                <a:latin typeface="Roboto Bold"/>
                <a:ea typeface="Roboto Bold"/>
                <a:cs typeface="Roboto Bold"/>
                <a:sym typeface="Roboto Bold"/>
              </a:rPr>
              <a:t>Removed Null Values and Invalid Locations</a:t>
            </a:r>
            <a:r>
              <a:rPr lang="en-US" sz="2752">
                <a:solidFill>
                  <a:srgbClr val="000000"/>
                </a:solidFill>
                <a:latin typeface="Roboto"/>
                <a:ea typeface="Roboto"/>
                <a:cs typeface="Roboto"/>
                <a:sym typeface="Roboto"/>
              </a:rPr>
              <a:t>: Cleaning the dataset by removing null values ensures that your data analysis is based on complete and accurate information. Invalid location data, which could include incorrect or nonsensical geographic coordinates, has been filtered out to maintain data integrity.</a:t>
            </a:r>
          </a:p>
          <a:p>
            <a:pPr algn="l">
              <a:lnSpc>
                <a:spcPts val="3853"/>
              </a:lnSpc>
            </a:pPr>
            <a:endParaRPr lang="en-US" sz="2752">
              <a:solidFill>
                <a:srgbClr val="000000"/>
              </a:solidFill>
              <a:latin typeface="Roboto"/>
              <a:ea typeface="Roboto"/>
              <a:cs typeface="Roboto"/>
              <a:sym typeface="Roboto"/>
            </a:endParaRPr>
          </a:p>
          <a:p>
            <a:pPr marL="594266" lvl="1" indent="-297133" algn="l">
              <a:lnSpc>
                <a:spcPts val="3853"/>
              </a:lnSpc>
              <a:buFont typeface="Arial"/>
              <a:buChar char="•"/>
            </a:pPr>
            <a:r>
              <a:rPr lang="en-US" sz="2752">
                <a:solidFill>
                  <a:srgbClr val="000000"/>
                </a:solidFill>
                <a:latin typeface="Roboto"/>
                <a:ea typeface="Roboto"/>
                <a:cs typeface="Roboto"/>
                <a:sym typeface="Roboto"/>
              </a:rPr>
              <a:t>2.</a:t>
            </a:r>
            <a:r>
              <a:rPr lang="en-US" sz="2752" b="1">
                <a:solidFill>
                  <a:srgbClr val="000000"/>
                </a:solidFill>
                <a:latin typeface="Roboto Bold"/>
                <a:ea typeface="Roboto Bold"/>
                <a:cs typeface="Roboto Bold"/>
                <a:sym typeface="Roboto Bold"/>
              </a:rPr>
              <a:t> Filtered Negative/Zero Fares and Unrealistic Distances</a:t>
            </a:r>
            <a:r>
              <a:rPr lang="en-US" sz="2752">
                <a:solidFill>
                  <a:srgbClr val="000000"/>
                </a:solidFill>
                <a:latin typeface="Roboto"/>
                <a:ea typeface="Roboto"/>
                <a:cs typeface="Roboto"/>
                <a:sym typeface="Roboto"/>
              </a:rPr>
              <a:t>: By filtering out negative or zero fares and unrealistic distances, you are ensuring that the data reflects real-world scenarios. This step helps avoid skewed results or misleading insights during analysis.</a:t>
            </a:r>
          </a:p>
          <a:p>
            <a:pPr algn="l">
              <a:lnSpc>
                <a:spcPts val="3853"/>
              </a:lnSpc>
            </a:pPr>
            <a:endParaRPr lang="en-US" sz="2752">
              <a:solidFill>
                <a:srgbClr val="000000"/>
              </a:solidFill>
              <a:latin typeface="Roboto"/>
              <a:ea typeface="Roboto"/>
              <a:cs typeface="Roboto"/>
              <a:sym typeface="Roboto"/>
            </a:endParaRPr>
          </a:p>
          <a:p>
            <a:pPr marL="594266" lvl="1" indent="-297133" algn="l">
              <a:lnSpc>
                <a:spcPts val="3853"/>
              </a:lnSpc>
              <a:buFont typeface="Arial"/>
              <a:buChar char="•"/>
            </a:pPr>
            <a:r>
              <a:rPr lang="en-US" sz="2752">
                <a:solidFill>
                  <a:srgbClr val="000000"/>
                </a:solidFill>
                <a:latin typeface="Roboto"/>
                <a:ea typeface="Roboto"/>
                <a:cs typeface="Roboto"/>
                <a:sym typeface="Roboto"/>
              </a:rPr>
              <a:t>3.</a:t>
            </a:r>
            <a:r>
              <a:rPr lang="en-US" sz="2752" b="1">
                <a:solidFill>
                  <a:srgbClr val="000000"/>
                </a:solidFill>
                <a:latin typeface="Roboto Bold"/>
                <a:ea typeface="Roboto Bold"/>
                <a:cs typeface="Roboto Bold"/>
                <a:sym typeface="Roboto Bold"/>
              </a:rPr>
              <a:t> Converted Datetime Formats</a:t>
            </a:r>
            <a:r>
              <a:rPr lang="en-US" sz="2752">
                <a:solidFill>
                  <a:srgbClr val="000000"/>
                </a:solidFill>
                <a:latin typeface="Roboto"/>
                <a:ea typeface="Roboto"/>
                <a:cs typeface="Roboto"/>
                <a:sym typeface="Roboto"/>
              </a:rPr>
              <a:t>: Standardizing datetime formats is crucial for temporal analysis. It allows for consistency across the dataset, making it easier to perform time-based analyses and ensuring compatibility with Power BI’s datetime functionalities.</a:t>
            </a:r>
          </a:p>
          <a:p>
            <a:pPr algn="l">
              <a:lnSpc>
                <a:spcPts val="3853"/>
              </a:lnSpc>
            </a:pPr>
            <a:endParaRPr lang="en-US" sz="2752">
              <a:solidFill>
                <a:srgbClr val="000000"/>
              </a:solidFill>
              <a:latin typeface="Roboto"/>
              <a:ea typeface="Roboto"/>
              <a:cs typeface="Roboto"/>
              <a:sym typeface="Roboto"/>
            </a:endParaRPr>
          </a:p>
          <a:p>
            <a:pPr marL="594266" lvl="1" indent="-297133" algn="l">
              <a:lnSpc>
                <a:spcPts val="3853"/>
              </a:lnSpc>
              <a:buFont typeface="Arial"/>
              <a:buChar char="•"/>
            </a:pPr>
            <a:r>
              <a:rPr lang="en-US" sz="2752">
                <a:solidFill>
                  <a:srgbClr val="000000"/>
                </a:solidFill>
                <a:latin typeface="Roboto"/>
                <a:ea typeface="Roboto"/>
                <a:cs typeface="Roboto"/>
                <a:sym typeface="Roboto"/>
              </a:rPr>
              <a:t>4. </a:t>
            </a:r>
            <a:r>
              <a:rPr lang="en-US" sz="2752" b="1">
                <a:solidFill>
                  <a:srgbClr val="000000"/>
                </a:solidFill>
                <a:latin typeface="Roboto Bold"/>
                <a:ea typeface="Roboto Bold"/>
                <a:cs typeface="Roboto Bold"/>
                <a:sym typeface="Roboto Bold"/>
              </a:rPr>
              <a:t>Saved Cleaned Datasets as CSV for Power BI:</a:t>
            </a:r>
            <a:r>
              <a:rPr lang="en-US" sz="2752">
                <a:solidFill>
                  <a:srgbClr val="000000"/>
                </a:solidFill>
                <a:latin typeface="Roboto"/>
                <a:ea typeface="Roboto"/>
                <a:cs typeface="Roboto"/>
                <a:sym typeface="Roboto"/>
              </a:rPr>
              <a:t> Saving the cleaned dataset as a CSV file is a practical choice for importing data into Power BI. CSV files are widely supported and ensure that the data is easily accessible and ready for visualization and further analysis.</a:t>
            </a:r>
          </a:p>
          <a:p>
            <a:pPr algn="l">
              <a:lnSpc>
                <a:spcPts val="3853"/>
              </a:lnSpc>
            </a:pPr>
            <a:r>
              <a:rPr lang="en-US" sz="2752">
                <a:solidFill>
                  <a:srgbClr val="000000"/>
                </a:solidFill>
                <a:latin typeface="Roboto"/>
                <a:ea typeface="Roboto"/>
                <a:cs typeface="Roboto"/>
                <a:sym typeface="Roboto"/>
              </a:rPr>
              <a:t>.</a:t>
            </a:r>
          </a:p>
        </p:txBody>
      </p:sp>
      <p:grpSp>
        <p:nvGrpSpPr>
          <p:cNvPr id="7" name="Group 7"/>
          <p:cNvGrpSpPr/>
          <p:nvPr/>
        </p:nvGrpSpPr>
        <p:grpSpPr>
          <a:xfrm>
            <a:off x="4773756" y="1028700"/>
            <a:ext cx="800100" cy="714793"/>
            <a:chOff x="0" y="0"/>
            <a:chExt cx="210726" cy="188258"/>
          </a:xfrm>
        </p:grpSpPr>
        <p:sp>
          <p:nvSpPr>
            <p:cNvPr id="8" name="Freeform 8"/>
            <p:cNvSpPr/>
            <p:nvPr/>
          </p:nvSpPr>
          <p:spPr>
            <a:xfrm>
              <a:off x="0" y="0"/>
              <a:ext cx="210726" cy="188258"/>
            </a:xfrm>
            <a:custGeom>
              <a:avLst/>
              <a:gdLst/>
              <a:ahLst/>
              <a:cxnLst/>
              <a:rect l="l" t="t" r="r" b="b"/>
              <a:pathLst>
                <a:path w="210726" h="188258">
                  <a:moveTo>
                    <a:pt x="0" y="0"/>
                  </a:moveTo>
                  <a:lnTo>
                    <a:pt x="210726" y="0"/>
                  </a:lnTo>
                  <a:lnTo>
                    <a:pt x="210726" y="188258"/>
                  </a:lnTo>
                  <a:lnTo>
                    <a:pt x="0" y="188258"/>
                  </a:lnTo>
                  <a:close/>
                </a:path>
              </a:pathLst>
            </a:custGeom>
            <a:solidFill>
              <a:srgbClr val="EDC254"/>
            </a:solidFill>
          </p:spPr>
        </p:sp>
        <p:sp>
          <p:nvSpPr>
            <p:cNvPr id="9" name="TextBox 9"/>
            <p:cNvSpPr txBox="1"/>
            <p:nvPr/>
          </p:nvSpPr>
          <p:spPr>
            <a:xfrm>
              <a:off x="0" y="-47625"/>
              <a:ext cx="210726" cy="235883"/>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3086100" cy="826135"/>
            <a:chOff x="0" y="0"/>
            <a:chExt cx="812800" cy="217583"/>
          </a:xfrm>
        </p:grpSpPr>
        <p:sp>
          <p:nvSpPr>
            <p:cNvPr id="3" name="Freeform 3"/>
            <p:cNvSpPr/>
            <p:nvPr/>
          </p:nvSpPr>
          <p:spPr>
            <a:xfrm>
              <a:off x="0" y="0"/>
              <a:ext cx="812800" cy="217583"/>
            </a:xfrm>
            <a:custGeom>
              <a:avLst/>
              <a:gdLst/>
              <a:ahLst/>
              <a:cxnLst/>
              <a:rect l="l" t="t" r="r" b="b"/>
              <a:pathLst>
                <a:path w="812800" h="217583">
                  <a:moveTo>
                    <a:pt x="0" y="0"/>
                  </a:moveTo>
                  <a:lnTo>
                    <a:pt x="812800" y="0"/>
                  </a:lnTo>
                  <a:lnTo>
                    <a:pt x="812800" y="217583"/>
                  </a:lnTo>
                  <a:lnTo>
                    <a:pt x="0" y="217583"/>
                  </a:lnTo>
                  <a:close/>
                </a:path>
              </a:pathLst>
            </a:custGeom>
            <a:solidFill>
              <a:srgbClr val="EDC254"/>
            </a:solidFill>
          </p:spPr>
        </p:sp>
        <p:sp>
          <p:nvSpPr>
            <p:cNvPr id="4" name="TextBox 4"/>
            <p:cNvSpPr txBox="1"/>
            <p:nvPr/>
          </p:nvSpPr>
          <p:spPr>
            <a:xfrm>
              <a:off x="0" y="-47625"/>
              <a:ext cx="812800" cy="265208"/>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5201900" y="9460865"/>
            <a:ext cx="3086100" cy="826135"/>
            <a:chOff x="0" y="0"/>
            <a:chExt cx="812800" cy="217583"/>
          </a:xfrm>
        </p:grpSpPr>
        <p:sp>
          <p:nvSpPr>
            <p:cNvPr id="6" name="Freeform 6"/>
            <p:cNvSpPr/>
            <p:nvPr/>
          </p:nvSpPr>
          <p:spPr>
            <a:xfrm>
              <a:off x="0" y="0"/>
              <a:ext cx="812800" cy="217583"/>
            </a:xfrm>
            <a:custGeom>
              <a:avLst/>
              <a:gdLst/>
              <a:ahLst/>
              <a:cxnLst/>
              <a:rect l="l" t="t" r="r" b="b"/>
              <a:pathLst>
                <a:path w="812800" h="217583">
                  <a:moveTo>
                    <a:pt x="0" y="0"/>
                  </a:moveTo>
                  <a:lnTo>
                    <a:pt x="812800" y="0"/>
                  </a:lnTo>
                  <a:lnTo>
                    <a:pt x="812800" y="217583"/>
                  </a:lnTo>
                  <a:lnTo>
                    <a:pt x="0" y="217583"/>
                  </a:lnTo>
                  <a:close/>
                </a:path>
              </a:pathLst>
            </a:custGeom>
            <a:solidFill>
              <a:srgbClr val="EDC254"/>
            </a:solidFill>
          </p:spPr>
        </p:sp>
        <p:sp>
          <p:nvSpPr>
            <p:cNvPr id="7" name="TextBox 7"/>
            <p:cNvSpPr txBox="1"/>
            <p:nvPr/>
          </p:nvSpPr>
          <p:spPr>
            <a:xfrm>
              <a:off x="0" y="-47625"/>
              <a:ext cx="812800" cy="265208"/>
            </a:xfrm>
            <a:prstGeom prst="rect">
              <a:avLst/>
            </a:prstGeom>
          </p:spPr>
          <p:txBody>
            <a:bodyPr lIns="50800" tIns="50800" rIns="50800" bIns="50800" rtlCol="0" anchor="ctr"/>
            <a:lstStyle/>
            <a:p>
              <a:pPr algn="ctr">
                <a:lnSpc>
                  <a:spcPts val="2659"/>
                </a:lnSpc>
              </a:pPr>
              <a:endParaRPr/>
            </a:p>
          </p:txBody>
        </p:sp>
      </p:grpSp>
      <p:sp>
        <p:nvSpPr>
          <p:cNvPr id="8" name="Freeform 8"/>
          <p:cNvSpPr/>
          <p:nvPr/>
        </p:nvSpPr>
        <p:spPr>
          <a:xfrm>
            <a:off x="11836615" y="-15781"/>
            <a:ext cx="6451385" cy="5644962"/>
          </a:xfrm>
          <a:custGeom>
            <a:avLst/>
            <a:gdLst/>
            <a:ahLst/>
            <a:cxnLst/>
            <a:rect l="l" t="t" r="r" b="b"/>
            <a:pathLst>
              <a:path w="6451385" h="5644962">
                <a:moveTo>
                  <a:pt x="0" y="0"/>
                </a:moveTo>
                <a:lnTo>
                  <a:pt x="6451385" y="0"/>
                </a:lnTo>
                <a:lnTo>
                  <a:pt x="6451385" y="5644962"/>
                </a:lnTo>
                <a:lnTo>
                  <a:pt x="0" y="5644962"/>
                </a:lnTo>
                <a:lnTo>
                  <a:pt x="0" y="0"/>
                </a:lnTo>
                <a:close/>
              </a:path>
            </a:pathLst>
          </a:custGeom>
          <a:blipFill>
            <a:blip r:embed="rId2"/>
            <a:stretch>
              <a:fillRect/>
            </a:stretch>
          </a:blipFill>
        </p:spPr>
      </p:sp>
      <p:sp>
        <p:nvSpPr>
          <p:cNvPr id="9" name="Freeform 9"/>
          <p:cNvSpPr/>
          <p:nvPr/>
        </p:nvSpPr>
        <p:spPr>
          <a:xfrm>
            <a:off x="6327053" y="5143500"/>
            <a:ext cx="5633893" cy="4881849"/>
          </a:xfrm>
          <a:custGeom>
            <a:avLst/>
            <a:gdLst/>
            <a:ahLst/>
            <a:cxnLst/>
            <a:rect l="l" t="t" r="r" b="b"/>
            <a:pathLst>
              <a:path w="5633893" h="4881849">
                <a:moveTo>
                  <a:pt x="0" y="0"/>
                </a:moveTo>
                <a:lnTo>
                  <a:pt x="5633894" y="0"/>
                </a:lnTo>
                <a:lnTo>
                  <a:pt x="5633894" y="4881849"/>
                </a:lnTo>
                <a:lnTo>
                  <a:pt x="0" y="4881849"/>
                </a:lnTo>
                <a:lnTo>
                  <a:pt x="0" y="0"/>
                </a:lnTo>
                <a:close/>
              </a:path>
            </a:pathLst>
          </a:custGeom>
          <a:blipFill>
            <a:blip r:embed="rId3"/>
            <a:stretch>
              <a:fillRect r="-2723"/>
            </a:stretch>
          </a:blipFill>
        </p:spPr>
      </p:sp>
      <p:sp>
        <p:nvSpPr>
          <p:cNvPr id="10" name="TextBox 10"/>
          <p:cNvSpPr txBox="1"/>
          <p:nvPr/>
        </p:nvSpPr>
        <p:spPr>
          <a:xfrm>
            <a:off x="1028700" y="2266501"/>
            <a:ext cx="4592442" cy="540199"/>
          </a:xfrm>
          <a:prstGeom prst="rect">
            <a:avLst/>
          </a:prstGeom>
        </p:spPr>
        <p:txBody>
          <a:bodyPr lIns="0" tIns="0" rIns="0" bIns="0" rtlCol="0" anchor="t">
            <a:spAutoFit/>
          </a:bodyPr>
          <a:lstStyle/>
          <a:p>
            <a:pPr algn="l">
              <a:lnSpc>
                <a:spcPts val="4350"/>
              </a:lnSpc>
              <a:spcBef>
                <a:spcPct val="0"/>
              </a:spcBef>
            </a:pPr>
            <a:r>
              <a:rPr lang="en-US" sz="3107">
                <a:solidFill>
                  <a:srgbClr val="000000"/>
                </a:solidFill>
                <a:latin typeface="League Spartan"/>
                <a:ea typeface="League Spartan"/>
                <a:cs typeface="League Spartan"/>
                <a:sym typeface="League Spartan"/>
              </a:rPr>
              <a:t>KEY VISUALIZATIONS</a:t>
            </a:r>
          </a:p>
        </p:txBody>
      </p:sp>
      <p:sp>
        <p:nvSpPr>
          <p:cNvPr id="11" name="TextBox 11"/>
          <p:cNvSpPr txBox="1"/>
          <p:nvPr/>
        </p:nvSpPr>
        <p:spPr>
          <a:xfrm>
            <a:off x="346786" y="2990349"/>
            <a:ext cx="6349031" cy="5571068"/>
          </a:xfrm>
          <a:prstGeom prst="rect">
            <a:avLst/>
          </a:prstGeom>
        </p:spPr>
        <p:txBody>
          <a:bodyPr lIns="0" tIns="0" rIns="0" bIns="0" rtlCol="0" anchor="t">
            <a:spAutoFit/>
          </a:bodyPr>
          <a:lstStyle/>
          <a:p>
            <a:pPr algn="l">
              <a:lnSpc>
                <a:spcPts val="4421"/>
              </a:lnSpc>
            </a:pPr>
            <a:r>
              <a:rPr lang="en-US" sz="3158">
                <a:solidFill>
                  <a:srgbClr val="2A0947"/>
                </a:solidFill>
                <a:latin typeface="Poppins"/>
                <a:ea typeface="Poppins"/>
                <a:cs typeface="Poppins"/>
                <a:sym typeface="Poppins"/>
              </a:rPr>
              <a:t>• Fare Amount vs. Hour of Day (Box Plot)</a:t>
            </a:r>
          </a:p>
          <a:p>
            <a:pPr algn="l">
              <a:lnSpc>
                <a:spcPts val="4421"/>
              </a:lnSpc>
            </a:pPr>
            <a:r>
              <a:rPr lang="en-US" sz="3158">
                <a:solidFill>
                  <a:srgbClr val="2A0947"/>
                </a:solidFill>
                <a:latin typeface="Poppins"/>
                <a:ea typeface="Poppins"/>
                <a:cs typeface="Poppins"/>
                <a:sym typeface="Poppins"/>
              </a:rPr>
              <a:t>• Ride Volume by Day of Week (Bar Chart)</a:t>
            </a:r>
          </a:p>
          <a:p>
            <a:pPr algn="l">
              <a:lnSpc>
                <a:spcPts val="4421"/>
              </a:lnSpc>
            </a:pPr>
            <a:r>
              <a:rPr lang="en-US" sz="3158">
                <a:solidFill>
                  <a:srgbClr val="2A0947"/>
                </a:solidFill>
                <a:latin typeface="Poppins"/>
                <a:ea typeface="Poppins"/>
                <a:cs typeface="Poppins"/>
                <a:sym typeface="Poppins"/>
              </a:rPr>
              <a:t>• Ride Distribution by Month (Line Chart)</a:t>
            </a:r>
          </a:p>
          <a:p>
            <a:pPr algn="l">
              <a:lnSpc>
                <a:spcPts val="4421"/>
              </a:lnSpc>
            </a:pPr>
            <a:r>
              <a:rPr lang="en-US" sz="3158">
                <a:solidFill>
                  <a:srgbClr val="2A0947"/>
                </a:solidFill>
                <a:latin typeface="Poppins"/>
                <a:ea typeface="Poppins"/>
                <a:cs typeface="Poppins"/>
                <a:sym typeface="Poppins"/>
              </a:rPr>
              <a:t>• Pickup Locations Map</a:t>
            </a:r>
          </a:p>
          <a:p>
            <a:pPr algn="l">
              <a:lnSpc>
                <a:spcPts val="4421"/>
              </a:lnSpc>
            </a:pPr>
            <a:r>
              <a:rPr lang="en-US" sz="3158">
                <a:solidFill>
                  <a:srgbClr val="2A0947"/>
                </a:solidFill>
                <a:latin typeface="Poppins"/>
                <a:ea typeface="Poppins"/>
                <a:cs typeface="Poppins"/>
                <a:sym typeface="Poppins"/>
              </a:rPr>
              <a:t>• Time series trend lines and interactive filters</a:t>
            </a:r>
          </a:p>
          <a:p>
            <a:pPr algn="l">
              <a:lnSpc>
                <a:spcPts val="4421"/>
              </a:lnSpc>
              <a:spcBef>
                <a:spcPct val="0"/>
              </a:spcBef>
            </a:pPr>
            <a:endParaRPr lang="en-US" sz="3158">
              <a:solidFill>
                <a:srgbClr val="2A0947"/>
              </a:solidFill>
              <a:latin typeface="Poppins"/>
              <a:ea typeface="Poppins"/>
              <a:cs typeface="Poppins"/>
              <a:sym typeface="Poppins"/>
            </a:endParaRPr>
          </a:p>
        </p:txBody>
      </p:sp>
      <p:sp>
        <p:nvSpPr>
          <p:cNvPr id="12" name="Freeform 12"/>
          <p:cNvSpPr/>
          <p:nvPr/>
        </p:nvSpPr>
        <p:spPr>
          <a:xfrm>
            <a:off x="12716415" y="5546327"/>
            <a:ext cx="4970969" cy="4076195"/>
          </a:xfrm>
          <a:custGeom>
            <a:avLst/>
            <a:gdLst/>
            <a:ahLst/>
            <a:cxnLst/>
            <a:rect l="l" t="t" r="r" b="b"/>
            <a:pathLst>
              <a:path w="4970969" h="4076195">
                <a:moveTo>
                  <a:pt x="0" y="0"/>
                </a:moveTo>
                <a:lnTo>
                  <a:pt x="4970970" y="0"/>
                </a:lnTo>
                <a:lnTo>
                  <a:pt x="4970970" y="4076195"/>
                </a:lnTo>
                <a:lnTo>
                  <a:pt x="0" y="4076195"/>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673725" y="4382402"/>
            <a:ext cx="3114142" cy="1247318"/>
            <a:chOff x="0" y="0"/>
            <a:chExt cx="820186" cy="328512"/>
          </a:xfrm>
        </p:grpSpPr>
        <p:sp>
          <p:nvSpPr>
            <p:cNvPr id="3" name="Freeform 3"/>
            <p:cNvSpPr/>
            <p:nvPr/>
          </p:nvSpPr>
          <p:spPr>
            <a:xfrm>
              <a:off x="0" y="0"/>
              <a:ext cx="820186" cy="328512"/>
            </a:xfrm>
            <a:custGeom>
              <a:avLst/>
              <a:gdLst/>
              <a:ahLst/>
              <a:cxnLst/>
              <a:rect l="l" t="t" r="r" b="b"/>
              <a:pathLst>
                <a:path w="820186" h="328512">
                  <a:moveTo>
                    <a:pt x="126789" y="0"/>
                  </a:moveTo>
                  <a:lnTo>
                    <a:pt x="693397" y="0"/>
                  </a:lnTo>
                  <a:cubicBezTo>
                    <a:pt x="727023" y="0"/>
                    <a:pt x="759273" y="13358"/>
                    <a:pt x="783050" y="37136"/>
                  </a:cubicBezTo>
                  <a:cubicBezTo>
                    <a:pt x="806828" y="60913"/>
                    <a:pt x="820186" y="93162"/>
                    <a:pt x="820186" y="126789"/>
                  </a:cubicBezTo>
                  <a:lnTo>
                    <a:pt x="820186" y="201723"/>
                  </a:lnTo>
                  <a:cubicBezTo>
                    <a:pt x="820186" y="235350"/>
                    <a:pt x="806828" y="267599"/>
                    <a:pt x="783050" y="291376"/>
                  </a:cubicBezTo>
                  <a:cubicBezTo>
                    <a:pt x="759273" y="315154"/>
                    <a:pt x="727023" y="328512"/>
                    <a:pt x="693397" y="328512"/>
                  </a:cubicBezTo>
                  <a:lnTo>
                    <a:pt x="126789" y="328512"/>
                  </a:lnTo>
                  <a:cubicBezTo>
                    <a:pt x="56765" y="328512"/>
                    <a:pt x="0" y="271747"/>
                    <a:pt x="0" y="201723"/>
                  </a:cubicBezTo>
                  <a:lnTo>
                    <a:pt x="0" y="126789"/>
                  </a:lnTo>
                  <a:cubicBezTo>
                    <a:pt x="0" y="56765"/>
                    <a:pt x="56765" y="0"/>
                    <a:pt x="126789" y="0"/>
                  </a:cubicBezTo>
                  <a:close/>
                </a:path>
              </a:pathLst>
            </a:custGeom>
            <a:solidFill>
              <a:srgbClr val="EDC254"/>
            </a:solidFill>
          </p:spPr>
        </p:sp>
        <p:sp>
          <p:nvSpPr>
            <p:cNvPr id="4" name="TextBox 4"/>
            <p:cNvSpPr txBox="1"/>
            <p:nvPr/>
          </p:nvSpPr>
          <p:spPr>
            <a:xfrm>
              <a:off x="0" y="-47625"/>
              <a:ext cx="820186" cy="376137"/>
            </a:xfrm>
            <a:prstGeom prst="rect">
              <a:avLst/>
            </a:prstGeom>
          </p:spPr>
          <p:txBody>
            <a:bodyPr lIns="50800" tIns="50800" rIns="50800" bIns="50800" rtlCol="0" anchor="ctr"/>
            <a:lstStyle/>
            <a:p>
              <a:pPr algn="ctr">
                <a:lnSpc>
                  <a:spcPts val="2659"/>
                </a:lnSpc>
              </a:pPr>
              <a:endParaRPr/>
            </a:p>
          </p:txBody>
        </p:sp>
      </p:grpSp>
      <p:grpSp>
        <p:nvGrpSpPr>
          <p:cNvPr id="5" name="Group 5"/>
          <p:cNvGrpSpPr>
            <a:grpSpLocks noChangeAspect="1"/>
          </p:cNvGrpSpPr>
          <p:nvPr/>
        </p:nvGrpSpPr>
        <p:grpSpPr>
          <a:xfrm>
            <a:off x="1028700" y="1028700"/>
            <a:ext cx="7441096" cy="4185564"/>
            <a:chOff x="0" y="0"/>
            <a:chExt cx="11289030" cy="6350000"/>
          </a:xfrm>
        </p:grpSpPr>
        <p:sp>
          <p:nvSpPr>
            <p:cNvPr id="6" name="Freeform 6"/>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2"/>
              <a:stretch>
                <a:fillRect t="-14975" b="-14975"/>
              </a:stretch>
            </a:blipFill>
          </p:spPr>
        </p:sp>
      </p:grpSp>
      <p:grpSp>
        <p:nvGrpSpPr>
          <p:cNvPr id="7" name="Group 7"/>
          <p:cNvGrpSpPr/>
          <p:nvPr/>
        </p:nvGrpSpPr>
        <p:grpSpPr>
          <a:xfrm>
            <a:off x="14531975" y="8437791"/>
            <a:ext cx="3114142" cy="1247318"/>
            <a:chOff x="0" y="0"/>
            <a:chExt cx="820186" cy="328512"/>
          </a:xfrm>
        </p:grpSpPr>
        <p:sp>
          <p:nvSpPr>
            <p:cNvPr id="8" name="Freeform 8"/>
            <p:cNvSpPr/>
            <p:nvPr/>
          </p:nvSpPr>
          <p:spPr>
            <a:xfrm>
              <a:off x="0" y="0"/>
              <a:ext cx="820186" cy="328512"/>
            </a:xfrm>
            <a:custGeom>
              <a:avLst/>
              <a:gdLst/>
              <a:ahLst/>
              <a:cxnLst/>
              <a:rect l="l" t="t" r="r" b="b"/>
              <a:pathLst>
                <a:path w="820186" h="328512">
                  <a:moveTo>
                    <a:pt x="126789" y="0"/>
                  </a:moveTo>
                  <a:lnTo>
                    <a:pt x="693397" y="0"/>
                  </a:lnTo>
                  <a:cubicBezTo>
                    <a:pt x="727023" y="0"/>
                    <a:pt x="759273" y="13358"/>
                    <a:pt x="783050" y="37136"/>
                  </a:cubicBezTo>
                  <a:cubicBezTo>
                    <a:pt x="806828" y="60913"/>
                    <a:pt x="820186" y="93162"/>
                    <a:pt x="820186" y="126789"/>
                  </a:cubicBezTo>
                  <a:lnTo>
                    <a:pt x="820186" y="201723"/>
                  </a:lnTo>
                  <a:cubicBezTo>
                    <a:pt x="820186" y="235350"/>
                    <a:pt x="806828" y="267599"/>
                    <a:pt x="783050" y="291376"/>
                  </a:cubicBezTo>
                  <a:cubicBezTo>
                    <a:pt x="759273" y="315154"/>
                    <a:pt x="727023" y="328512"/>
                    <a:pt x="693397" y="328512"/>
                  </a:cubicBezTo>
                  <a:lnTo>
                    <a:pt x="126789" y="328512"/>
                  </a:lnTo>
                  <a:cubicBezTo>
                    <a:pt x="56765" y="328512"/>
                    <a:pt x="0" y="271747"/>
                    <a:pt x="0" y="201723"/>
                  </a:cubicBezTo>
                  <a:lnTo>
                    <a:pt x="0" y="126789"/>
                  </a:lnTo>
                  <a:cubicBezTo>
                    <a:pt x="0" y="56765"/>
                    <a:pt x="56765" y="0"/>
                    <a:pt x="126789" y="0"/>
                  </a:cubicBezTo>
                  <a:close/>
                </a:path>
              </a:pathLst>
            </a:custGeom>
            <a:solidFill>
              <a:srgbClr val="EDC254"/>
            </a:solidFill>
          </p:spPr>
        </p:sp>
        <p:sp>
          <p:nvSpPr>
            <p:cNvPr id="9" name="TextBox 9"/>
            <p:cNvSpPr txBox="1"/>
            <p:nvPr/>
          </p:nvSpPr>
          <p:spPr>
            <a:xfrm>
              <a:off x="0" y="-47625"/>
              <a:ext cx="820186" cy="376137"/>
            </a:xfrm>
            <a:prstGeom prst="rect">
              <a:avLst/>
            </a:prstGeom>
          </p:spPr>
          <p:txBody>
            <a:bodyPr lIns="50800" tIns="50800" rIns="50800" bIns="50800" rtlCol="0" anchor="ctr"/>
            <a:lstStyle/>
            <a:p>
              <a:pPr algn="ctr">
                <a:lnSpc>
                  <a:spcPts val="2659"/>
                </a:lnSpc>
              </a:pPr>
              <a:endParaRPr/>
            </a:p>
          </p:txBody>
        </p:sp>
      </p:grpSp>
      <p:grpSp>
        <p:nvGrpSpPr>
          <p:cNvPr id="10" name="Group 10"/>
          <p:cNvGrpSpPr>
            <a:grpSpLocks noChangeAspect="1"/>
          </p:cNvGrpSpPr>
          <p:nvPr/>
        </p:nvGrpSpPr>
        <p:grpSpPr>
          <a:xfrm>
            <a:off x="9818204" y="5072736"/>
            <a:ext cx="7441096" cy="4185564"/>
            <a:chOff x="0" y="0"/>
            <a:chExt cx="11289030" cy="6350000"/>
          </a:xfrm>
        </p:grpSpPr>
        <p:sp>
          <p:nvSpPr>
            <p:cNvPr id="11" name="Freeform 11"/>
            <p:cNvSpPr/>
            <p:nvPr/>
          </p:nvSpPr>
          <p:spPr>
            <a:xfrm>
              <a:off x="0" y="0"/>
              <a:ext cx="11287761" cy="6350000"/>
            </a:xfrm>
            <a:custGeom>
              <a:avLst/>
              <a:gdLst/>
              <a:ahLst/>
              <a:cxnLst/>
              <a:rect l="l" t="t" r="r" b="b"/>
              <a:pathLst>
                <a:path w="11287761" h="6350000">
                  <a:moveTo>
                    <a:pt x="0" y="5824220"/>
                  </a:moveTo>
                  <a:lnTo>
                    <a:pt x="0" y="525780"/>
                  </a:lnTo>
                  <a:cubicBezTo>
                    <a:pt x="0" y="234950"/>
                    <a:pt x="234950" y="0"/>
                    <a:pt x="525780" y="0"/>
                  </a:cubicBezTo>
                  <a:lnTo>
                    <a:pt x="10761980" y="0"/>
                  </a:lnTo>
                  <a:cubicBezTo>
                    <a:pt x="11052811" y="0"/>
                    <a:pt x="11287761" y="234950"/>
                    <a:pt x="11287761" y="525780"/>
                  </a:cubicBezTo>
                  <a:lnTo>
                    <a:pt x="11287761" y="5822950"/>
                  </a:lnTo>
                  <a:cubicBezTo>
                    <a:pt x="11287761" y="6113780"/>
                    <a:pt x="11052811" y="6348730"/>
                    <a:pt x="10761980" y="6348730"/>
                  </a:cubicBezTo>
                  <a:lnTo>
                    <a:pt x="525780" y="6348730"/>
                  </a:lnTo>
                  <a:cubicBezTo>
                    <a:pt x="236220" y="6350000"/>
                    <a:pt x="0" y="6115050"/>
                    <a:pt x="0" y="5824220"/>
                  </a:cubicBezTo>
                  <a:cubicBezTo>
                    <a:pt x="0" y="5824220"/>
                    <a:pt x="0" y="5824220"/>
                    <a:pt x="0" y="5824220"/>
                  </a:cubicBezTo>
                  <a:close/>
                </a:path>
              </a:pathLst>
            </a:custGeom>
            <a:blipFill>
              <a:blip r:embed="rId3"/>
              <a:stretch>
                <a:fillRect t="-9478" b="-9478"/>
              </a:stretch>
            </a:blipFill>
          </p:spPr>
        </p:sp>
      </p:grpSp>
      <p:sp>
        <p:nvSpPr>
          <p:cNvPr id="12" name="TextBox 12"/>
          <p:cNvSpPr txBox="1"/>
          <p:nvPr/>
        </p:nvSpPr>
        <p:spPr>
          <a:xfrm>
            <a:off x="1028700" y="7587419"/>
            <a:ext cx="5730538" cy="1859692"/>
          </a:xfrm>
          <a:prstGeom prst="rect">
            <a:avLst/>
          </a:prstGeom>
        </p:spPr>
        <p:txBody>
          <a:bodyPr lIns="0" tIns="0" rIns="0" bIns="0" rtlCol="0" anchor="t">
            <a:spAutoFit/>
          </a:bodyPr>
          <a:lstStyle/>
          <a:p>
            <a:pPr algn="l">
              <a:lnSpc>
                <a:spcPts val="2976"/>
              </a:lnSpc>
            </a:pPr>
            <a:r>
              <a:rPr lang="en-US" sz="2126">
                <a:solidFill>
                  <a:srgbClr val="2A0947"/>
                </a:solidFill>
                <a:latin typeface="Poppins"/>
                <a:ea typeface="Poppins"/>
                <a:cs typeface="Poppins"/>
                <a:sym typeface="Poppins"/>
              </a:rPr>
              <a:t>•• Manhattan and airports are high-fare pickup zones</a:t>
            </a:r>
          </a:p>
          <a:p>
            <a:pPr algn="l">
              <a:lnSpc>
                <a:spcPts val="2976"/>
              </a:lnSpc>
            </a:pPr>
            <a:r>
              <a:rPr lang="en-US" sz="2126">
                <a:solidFill>
                  <a:srgbClr val="2A0947"/>
                </a:solidFill>
                <a:latin typeface="Poppins"/>
                <a:ea typeface="Poppins"/>
                <a:cs typeface="Poppins"/>
                <a:sym typeface="Poppins"/>
              </a:rPr>
              <a:t>•• Summer months show increased ride frequency</a:t>
            </a:r>
          </a:p>
          <a:p>
            <a:pPr algn="l">
              <a:lnSpc>
                <a:spcPts val="2976"/>
              </a:lnSpc>
              <a:spcBef>
                <a:spcPct val="0"/>
              </a:spcBef>
            </a:pPr>
            <a:endParaRPr lang="en-US" sz="2126">
              <a:solidFill>
                <a:srgbClr val="2A0947"/>
              </a:solidFill>
              <a:latin typeface="Poppins"/>
              <a:ea typeface="Poppins"/>
              <a:cs typeface="Poppins"/>
              <a:sym typeface="Poppins"/>
            </a:endParaRPr>
          </a:p>
        </p:txBody>
      </p:sp>
      <p:sp>
        <p:nvSpPr>
          <p:cNvPr id="13" name="TextBox 13"/>
          <p:cNvSpPr txBox="1"/>
          <p:nvPr/>
        </p:nvSpPr>
        <p:spPr>
          <a:xfrm>
            <a:off x="10441530" y="971550"/>
            <a:ext cx="4090445" cy="1188467"/>
          </a:xfrm>
          <a:prstGeom prst="rect">
            <a:avLst/>
          </a:prstGeom>
        </p:spPr>
        <p:txBody>
          <a:bodyPr lIns="0" tIns="0" rIns="0" bIns="0" rtlCol="0" anchor="t">
            <a:spAutoFit/>
          </a:bodyPr>
          <a:lstStyle/>
          <a:p>
            <a:pPr algn="l">
              <a:lnSpc>
                <a:spcPts val="4843"/>
              </a:lnSpc>
              <a:spcBef>
                <a:spcPct val="0"/>
              </a:spcBef>
            </a:pPr>
            <a:r>
              <a:rPr lang="en-US" sz="3459">
                <a:solidFill>
                  <a:srgbClr val="000000"/>
                </a:solidFill>
                <a:latin typeface="League Spartan"/>
                <a:ea typeface="League Spartan"/>
                <a:cs typeface="League Spartan"/>
                <a:sym typeface="League Spartan"/>
              </a:rPr>
              <a:t>INSIGHTS AND OUTCOMES</a:t>
            </a:r>
          </a:p>
        </p:txBody>
      </p:sp>
      <p:sp>
        <p:nvSpPr>
          <p:cNvPr id="14" name="TextBox 14"/>
          <p:cNvSpPr txBox="1"/>
          <p:nvPr/>
        </p:nvSpPr>
        <p:spPr>
          <a:xfrm>
            <a:off x="9818204" y="2723319"/>
            <a:ext cx="5730538" cy="1859692"/>
          </a:xfrm>
          <a:prstGeom prst="rect">
            <a:avLst/>
          </a:prstGeom>
        </p:spPr>
        <p:txBody>
          <a:bodyPr lIns="0" tIns="0" rIns="0" bIns="0" rtlCol="0" anchor="t">
            <a:spAutoFit/>
          </a:bodyPr>
          <a:lstStyle/>
          <a:p>
            <a:pPr algn="l">
              <a:lnSpc>
                <a:spcPts val="2976"/>
              </a:lnSpc>
            </a:pPr>
            <a:r>
              <a:rPr lang="en-US" sz="2126">
                <a:solidFill>
                  <a:srgbClr val="2A0947"/>
                </a:solidFill>
                <a:latin typeface="Poppins"/>
                <a:ea typeface="Poppins"/>
                <a:cs typeface="Poppins"/>
                <a:sym typeface="Poppins"/>
              </a:rPr>
              <a:t>•• Ride demand peaks between 5 PM - 8 PM</a:t>
            </a:r>
          </a:p>
          <a:p>
            <a:pPr algn="l">
              <a:lnSpc>
                <a:spcPts val="2976"/>
              </a:lnSpc>
            </a:pPr>
            <a:r>
              <a:rPr lang="en-US" sz="2126">
                <a:solidFill>
                  <a:srgbClr val="2A0947"/>
                </a:solidFill>
                <a:latin typeface="Poppins"/>
                <a:ea typeface="Poppins"/>
                <a:cs typeface="Poppins"/>
                <a:sym typeface="Poppins"/>
              </a:rPr>
              <a:t>•• Fridays and Saturdays have highest ride counts</a:t>
            </a:r>
          </a:p>
          <a:p>
            <a:pPr algn="l">
              <a:lnSpc>
                <a:spcPts val="2976"/>
              </a:lnSpc>
              <a:spcBef>
                <a:spcPct val="0"/>
              </a:spcBef>
            </a:pPr>
            <a:endParaRPr lang="en-US" sz="2126">
              <a:solidFill>
                <a:srgbClr val="2A0947"/>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8870950"/>
            <a:ext cx="3086100" cy="387350"/>
            <a:chOff x="0" y="0"/>
            <a:chExt cx="812800" cy="102018"/>
          </a:xfrm>
        </p:grpSpPr>
        <p:sp>
          <p:nvSpPr>
            <p:cNvPr id="3" name="Freeform 3"/>
            <p:cNvSpPr/>
            <p:nvPr/>
          </p:nvSpPr>
          <p:spPr>
            <a:xfrm>
              <a:off x="0" y="0"/>
              <a:ext cx="812800" cy="102018"/>
            </a:xfrm>
            <a:custGeom>
              <a:avLst/>
              <a:gdLst/>
              <a:ahLst/>
              <a:cxnLst/>
              <a:rect l="l" t="t" r="r" b="b"/>
              <a:pathLst>
                <a:path w="812800" h="102018">
                  <a:moveTo>
                    <a:pt x="0" y="0"/>
                  </a:moveTo>
                  <a:lnTo>
                    <a:pt x="812800" y="0"/>
                  </a:lnTo>
                  <a:lnTo>
                    <a:pt x="812800" y="102018"/>
                  </a:lnTo>
                  <a:lnTo>
                    <a:pt x="0" y="102018"/>
                  </a:lnTo>
                  <a:close/>
                </a:path>
              </a:pathLst>
            </a:custGeom>
            <a:solidFill>
              <a:srgbClr val="EDC254"/>
            </a:solidFill>
          </p:spPr>
        </p:sp>
        <p:sp>
          <p:nvSpPr>
            <p:cNvPr id="4" name="TextBox 4"/>
            <p:cNvSpPr txBox="1"/>
            <p:nvPr/>
          </p:nvSpPr>
          <p:spPr>
            <a:xfrm>
              <a:off x="0" y="-47625"/>
              <a:ext cx="812800" cy="14964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858500" y="5143500"/>
            <a:ext cx="8610600" cy="861060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574874"/>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659"/>
                </a:lnSpc>
              </a:pPr>
              <a:endParaRPr/>
            </a:p>
          </p:txBody>
        </p:sp>
      </p:grpSp>
      <p:grpSp>
        <p:nvGrpSpPr>
          <p:cNvPr id="8" name="Group 8"/>
          <p:cNvGrpSpPr>
            <a:grpSpLocks noChangeAspect="1"/>
          </p:cNvGrpSpPr>
          <p:nvPr/>
        </p:nvGrpSpPr>
        <p:grpSpPr>
          <a:xfrm>
            <a:off x="9291058" y="1028700"/>
            <a:ext cx="7968242" cy="8229600"/>
            <a:chOff x="0" y="0"/>
            <a:chExt cx="6350000" cy="6558280"/>
          </a:xfrm>
        </p:grpSpPr>
        <p:sp>
          <p:nvSpPr>
            <p:cNvPr id="9" name="Freeform 9"/>
            <p:cNvSpPr/>
            <p:nvPr/>
          </p:nvSpPr>
          <p:spPr>
            <a:xfrm>
              <a:off x="74930" y="74930"/>
              <a:ext cx="6200140" cy="6408420"/>
            </a:xfrm>
            <a:custGeom>
              <a:avLst/>
              <a:gdLst/>
              <a:ahLst/>
              <a:cxnLst/>
              <a:rect l="l" t="t" r="r" b="b"/>
              <a:pathLst>
                <a:path w="6200140" h="640842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42090" r="-42090"/>
              </a:stretch>
            </a:blipFill>
          </p:spPr>
        </p:sp>
        <p:sp>
          <p:nvSpPr>
            <p:cNvPr id="10" name="Freeform 10"/>
            <p:cNvSpPr/>
            <p:nvPr/>
          </p:nvSpPr>
          <p:spPr>
            <a:xfrm>
              <a:off x="0" y="0"/>
              <a:ext cx="6350000" cy="6558280"/>
            </a:xfrm>
            <a:custGeom>
              <a:avLst/>
              <a:gdLst/>
              <a:ahLst/>
              <a:cxnLst/>
              <a:rect l="l" t="t" r="r" b="b"/>
              <a:pathLst>
                <a:path w="6350000" h="655828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EDC254"/>
            </a:solidFill>
          </p:spPr>
        </p:sp>
      </p:grpSp>
      <p:sp>
        <p:nvSpPr>
          <p:cNvPr id="11" name="TextBox 11"/>
          <p:cNvSpPr txBox="1"/>
          <p:nvPr/>
        </p:nvSpPr>
        <p:spPr>
          <a:xfrm>
            <a:off x="1128941" y="962025"/>
            <a:ext cx="5939713" cy="646115"/>
          </a:xfrm>
          <a:prstGeom prst="rect">
            <a:avLst/>
          </a:prstGeom>
        </p:spPr>
        <p:txBody>
          <a:bodyPr lIns="0" tIns="0" rIns="0" bIns="0" rtlCol="0" anchor="t">
            <a:spAutoFit/>
          </a:bodyPr>
          <a:lstStyle/>
          <a:p>
            <a:pPr algn="l">
              <a:lnSpc>
                <a:spcPts val="5337"/>
              </a:lnSpc>
              <a:spcBef>
                <a:spcPct val="0"/>
              </a:spcBef>
            </a:pPr>
            <a:r>
              <a:rPr lang="en-US" sz="3812">
                <a:solidFill>
                  <a:srgbClr val="000000"/>
                </a:solidFill>
                <a:latin typeface="League Spartan"/>
                <a:ea typeface="League Spartan"/>
                <a:cs typeface="League Spartan"/>
                <a:sym typeface="League Spartan"/>
              </a:rPr>
              <a:t>RECOMMENDATIONS</a:t>
            </a:r>
          </a:p>
        </p:txBody>
      </p:sp>
      <p:sp>
        <p:nvSpPr>
          <p:cNvPr id="12" name="TextBox 12"/>
          <p:cNvSpPr txBox="1"/>
          <p:nvPr/>
        </p:nvSpPr>
        <p:spPr>
          <a:xfrm>
            <a:off x="1028700" y="2065081"/>
            <a:ext cx="8115300" cy="5776115"/>
          </a:xfrm>
          <a:prstGeom prst="rect">
            <a:avLst/>
          </a:prstGeom>
        </p:spPr>
        <p:txBody>
          <a:bodyPr lIns="0" tIns="0" rIns="0" bIns="0" rtlCol="0" anchor="t">
            <a:spAutoFit/>
          </a:bodyPr>
          <a:lstStyle/>
          <a:p>
            <a:pPr algn="l">
              <a:lnSpc>
                <a:spcPts val="5031"/>
              </a:lnSpc>
            </a:pPr>
            <a:r>
              <a:rPr lang="en-US" sz="3593">
                <a:solidFill>
                  <a:srgbClr val="2A0947"/>
                </a:solidFill>
                <a:latin typeface="Poppins"/>
                <a:ea typeface="Poppins"/>
                <a:cs typeface="Poppins"/>
                <a:sym typeface="Poppins"/>
              </a:rPr>
              <a:t>• Deploy more drivers during peak hours and weekends</a:t>
            </a:r>
          </a:p>
          <a:p>
            <a:pPr algn="l">
              <a:lnSpc>
                <a:spcPts val="5031"/>
              </a:lnSpc>
            </a:pPr>
            <a:r>
              <a:rPr lang="en-US" sz="3593">
                <a:solidFill>
                  <a:srgbClr val="2A0947"/>
                </a:solidFill>
                <a:latin typeface="Poppins"/>
                <a:ea typeface="Poppins"/>
                <a:cs typeface="Poppins"/>
                <a:sym typeface="Poppins"/>
              </a:rPr>
              <a:t>• Consider surge pricing based on time trends</a:t>
            </a:r>
          </a:p>
          <a:p>
            <a:pPr algn="l">
              <a:lnSpc>
                <a:spcPts val="5031"/>
              </a:lnSpc>
            </a:pPr>
            <a:r>
              <a:rPr lang="en-US" sz="3593">
                <a:solidFill>
                  <a:srgbClr val="2A0947"/>
                </a:solidFill>
                <a:latin typeface="Poppins"/>
                <a:ea typeface="Poppins"/>
                <a:cs typeface="Poppins"/>
                <a:sym typeface="Poppins"/>
              </a:rPr>
              <a:t>• Target promotions for low-demand periods</a:t>
            </a:r>
          </a:p>
          <a:p>
            <a:pPr algn="l">
              <a:lnSpc>
                <a:spcPts val="5171"/>
              </a:lnSpc>
            </a:pPr>
            <a:r>
              <a:rPr lang="en-US" sz="3693">
                <a:solidFill>
                  <a:srgbClr val="2A0947"/>
                </a:solidFill>
                <a:latin typeface="Poppins"/>
                <a:ea typeface="Poppins"/>
                <a:cs typeface="Poppins"/>
                <a:sym typeface="Poppins"/>
              </a:rPr>
              <a:t>• Improve coverage in high-fare pickup zones</a:t>
            </a:r>
          </a:p>
          <a:p>
            <a:pPr algn="l">
              <a:lnSpc>
                <a:spcPts val="5031"/>
              </a:lnSpc>
              <a:spcBef>
                <a:spcPct val="0"/>
              </a:spcBef>
            </a:pPr>
            <a:endParaRPr lang="en-US" sz="3693">
              <a:solidFill>
                <a:srgbClr val="2A0947"/>
              </a:solidFill>
              <a:latin typeface="Poppins"/>
              <a:ea typeface="Poppins"/>
              <a:cs typeface="Poppins"/>
              <a:sym typeface="Poppi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5824200" y="-2940108"/>
            <a:ext cx="1435100" cy="5880217"/>
            <a:chOff x="0" y="0"/>
            <a:chExt cx="377969" cy="1548699"/>
          </a:xfrm>
        </p:grpSpPr>
        <p:sp>
          <p:nvSpPr>
            <p:cNvPr id="3" name="Freeform 3"/>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4" name="TextBox 4"/>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
        <p:nvSpPr>
          <p:cNvPr id="5" name="TextBox 5"/>
          <p:cNvSpPr txBox="1"/>
          <p:nvPr/>
        </p:nvSpPr>
        <p:spPr>
          <a:xfrm>
            <a:off x="716500" y="869538"/>
            <a:ext cx="6632575" cy="980608"/>
          </a:xfrm>
          <a:prstGeom prst="rect">
            <a:avLst/>
          </a:prstGeom>
        </p:spPr>
        <p:txBody>
          <a:bodyPr lIns="0" tIns="0" rIns="0" bIns="0" rtlCol="0" anchor="t">
            <a:spAutoFit/>
          </a:bodyPr>
          <a:lstStyle/>
          <a:p>
            <a:pPr algn="l">
              <a:lnSpc>
                <a:spcPts val="8137"/>
              </a:lnSpc>
              <a:spcBef>
                <a:spcPct val="0"/>
              </a:spcBef>
            </a:pPr>
            <a:r>
              <a:rPr lang="en-US" sz="5812">
                <a:solidFill>
                  <a:srgbClr val="000000"/>
                </a:solidFill>
                <a:latin typeface="League Spartan"/>
                <a:ea typeface="League Spartan"/>
                <a:cs typeface="League Spartan"/>
                <a:sym typeface="League Spartan"/>
              </a:rPr>
              <a:t>CONCLUSION</a:t>
            </a:r>
          </a:p>
        </p:txBody>
      </p:sp>
      <p:sp>
        <p:nvSpPr>
          <p:cNvPr id="6" name="TextBox 6"/>
          <p:cNvSpPr txBox="1"/>
          <p:nvPr/>
        </p:nvSpPr>
        <p:spPr>
          <a:xfrm>
            <a:off x="1028700" y="2127441"/>
            <a:ext cx="11819311" cy="3785611"/>
          </a:xfrm>
          <a:prstGeom prst="rect">
            <a:avLst/>
          </a:prstGeom>
        </p:spPr>
        <p:txBody>
          <a:bodyPr lIns="0" tIns="0" rIns="0" bIns="0" rtlCol="0" anchor="t">
            <a:spAutoFit/>
          </a:bodyPr>
          <a:lstStyle/>
          <a:p>
            <a:pPr algn="l">
              <a:lnSpc>
                <a:spcPts val="4292"/>
              </a:lnSpc>
              <a:spcBef>
                <a:spcPct val="0"/>
              </a:spcBef>
            </a:pPr>
            <a:r>
              <a:rPr lang="en-US" sz="3065">
                <a:solidFill>
                  <a:srgbClr val="2A0947"/>
                </a:solidFill>
                <a:latin typeface="Poppins"/>
                <a:ea typeface="Poppins"/>
                <a:cs typeface="Poppins"/>
                <a:sym typeface="Poppins"/>
              </a:rPr>
              <a:t>The Uber Fares Data Analysis project provided valuable insights into ride patterns, fare behavior, and temporal trends using both Python and Power BI. Through comprehensive data cleaning, exploratory analysis, and feature engineering, we revealed key patterns such as peak ride hours, fare variations by time of day and day of week, and spatial distributions across pickup locations.</a:t>
            </a:r>
          </a:p>
        </p:txBody>
      </p:sp>
      <p:sp>
        <p:nvSpPr>
          <p:cNvPr id="7" name="TextBox 7"/>
          <p:cNvSpPr txBox="1"/>
          <p:nvPr/>
        </p:nvSpPr>
        <p:spPr>
          <a:xfrm>
            <a:off x="1028700" y="6562038"/>
            <a:ext cx="11115925" cy="2152458"/>
          </a:xfrm>
          <a:prstGeom prst="rect">
            <a:avLst/>
          </a:prstGeom>
        </p:spPr>
        <p:txBody>
          <a:bodyPr lIns="0" tIns="0" rIns="0" bIns="0" rtlCol="0" anchor="t">
            <a:spAutoFit/>
          </a:bodyPr>
          <a:lstStyle/>
          <a:p>
            <a:pPr algn="l">
              <a:lnSpc>
                <a:spcPts val="4298"/>
              </a:lnSpc>
              <a:spcBef>
                <a:spcPct val="0"/>
              </a:spcBef>
            </a:pPr>
            <a:r>
              <a:rPr lang="en-US" sz="3070">
                <a:solidFill>
                  <a:srgbClr val="2A0947"/>
                </a:solidFill>
                <a:latin typeface="Poppins"/>
                <a:ea typeface="Poppins"/>
                <a:cs typeface="Poppins"/>
                <a:sym typeface="Poppins"/>
              </a:rPr>
              <a:t>In summary, this project demonstrates the power of data analytics in transportation services and showcases how visual storytelling tools like Power BI can turn raw data into actionable insights.</a:t>
            </a:r>
          </a:p>
        </p:txBody>
      </p:sp>
      <p:grpSp>
        <p:nvGrpSpPr>
          <p:cNvPr id="8" name="Group 8"/>
          <p:cNvGrpSpPr/>
          <p:nvPr/>
        </p:nvGrpSpPr>
        <p:grpSpPr>
          <a:xfrm>
            <a:off x="15824200" y="3409473"/>
            <a:ext cx="1435100" cy="1764780"/>
            <a:chOff x="0" y="0"/>
            <a:chExt cx="377969" cy="464798"/>
          </a:xfrm>
        </p:grpSpPr>
        <p:sp>
          <p:nvSpPr>
            <p:cNvPr id="9" name="Freeform 9"/>
            <p:cNvSpPr/>
            <p:nvPr/>
          </p:nvSpPr>
          <p:spPr>
            <a:xfrm>
              <a:off x="0" y="0"/>
              <a:ext cx="377969" cy="464798"/>
            </a:xfrm>
            <a:custGeom>
              <a:avLst/>
              <a:gdLst/>
              <a:ahLst/>
              <a:cxnLst/>
              <a:rect l="l" t="t" r="r" b="b"/>
              <a:pathLst>
                <a:path w="377969" h="464798">
                  <a:moveTo>
                    <a:pt x="188984" y="0"/>
                  </a:moveTo>
                  <a:lnTo>
                    <a:pt x="188984" y="0"/>
                  </a:lnTo>
                  <a:cubicBezTo>
                    <a:pt x="239106" y="0"/>
                    <a:pt x="287175" y="19911"/>
                    <a:pt x="322616" y="55352"/>
                  </a:cubicBezTo>
                  <a:cubicBezTo>
                    <a:pt x="358058" y="90794"/>
                    <a:pt x="377969" y="138863"/>
                    <a:pt x="377969" y="188984"/>
                  </a:cubicBezTo>
                  <a:lnTo>
                    <a:pt x="377969" y="275814"/>
                  </a:lnTo>
                  <a:cubicBezTo>
                    <a:pt x="377969" y="380187"/>
                    <a:pt x="293358" y="464798"/>
                    <a:pt x="188984" y="464798"/>
                  </a:cubicBezTo>
                  <a:lnTo>
                    <a:pt x="188984" y="464798"/>
                  </a:lnTo>
                  <a:cubicBezTo>
                    <a:pt x="138863" y="464798"/>
                    <a:pt x="90794" y="444887"/>
                    <a:pt x="55352" y="409446"/>
                  </a:cubicBezTo>
                  <a:cubicBezTo>
                    <a:pt x="19911" y="374004"/>
                    <a:pt x="0" y="325935"/>
                    <a:pt x="0" y="275814"/>
                  </a:cubicBezTo>
                  <a:lnTo>
                    <a:pt x="0" y="188984"/>
                  </a:lnTo>
                  <a:cubicBezTo>
                    <a:pt x="0" y="84611"/>
                    <a:pt x="84611" y="0"/>
                    <a:pt x="188984" y="0"/>
                  </a:cubicBezTo>
                  <a:close/>
                </a:path>
              </a:pathLst>
            </a:custGeom>
            <a:solidFill>
              <a:srgbClr val="EDC254"/>
            </a:solidFill>
          </p:spPr>
        </p:sp>
        <p:sp>
          <p:nvSpPr>
            <p:cNvPr id="10" name="TextBox 10"/>
            <p:cNvSpPr txBox="1"/>
            <p:nvPr/>
          </p:nvSpPr>
          <p:spPr>
            <a:xfrm>
              <a:off x="0" y="-47625"/>
              <a:ext cx="377969" cy="512423"/>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1108617" y="5351508"/>
            <a:ext cx="1435100" cy="5880217"/>
            <a:chOff x="0" y="0"/>
            <a:chExt cx="377969" cy="1548699"/>
          </a:xfrm>
        </p:grpSpPr>
        <p:sp>
          <p:nvSpPr>
            <p:cNvPr id="12" name="Freeform 12"/>
            <p:cNvSpPr/>
            <p:nvPr/>
          </p:nvSpPr>
          <p:spPr>
            <a:xfrm>
              <a:off x="0" y="0"/>
              <a:ext cx="377969" cy="1548699"/>
            </a:xfrm>
            <a:custGeom>
              <a:avLst/>
              <a:gdLst/>
              <a:ahLst/>
              <a:cxnLst/>
              <a:rect l="l" t="t" r="r" b="b"/>
              <a:pathLst>
                <a:path w="377969" h="1548699">
                  <a:moveTo>
                    <a:pt x="188984" y="0"/>
                  </a:moveTo>
                  <a:lnTo>
                    <a:pt x="188984" y="0"/>
                  </a:lnTo>
                  <a:cubicBezTo>
                    <a:pt x="239106" y="0"/>
                    <a:pt x="287175" y="19911"/>
                    <a:pt x="322616" y="55352"/>
                  </a:cubicBezTo>
                  <a:cubicBezTo>
                    <a:pt x="358058" y="90794"/>
                    <a:pt x="377969" y="138863"/>
                    <a:pt x="377969" y="188984"/>
                  </a:cubicBezTo>
                  <a:lnTo>
                    <a:pt x="377969" y="1359715"/>
                  </a:lnTo>
                  <a:cubicBezTo>
                    <a:pt x="377969" y="1464088"/>
                    <a:pt x="293358" y="1548699"/>
                    <a:pt x="188984" y="1548699"/>
                  </a:cubicBezTo>
                  <a:lnTo>
                    <a:pt x="188984" y="1548699"/>
                  </a:lnTo>
                  <a:cubicBezTo>
                    <a:pt x="138863" y="1548699"/>
                    <a:pt x="90794" y="1528788"/>
                    <a:pt x="55352" y="1493347"/>
                  </a:cubicBezTo>
                  <a:cubicBezTo>
                    <a:pt x="19911" y="1457905"/>
                    <a:pt x="0" y="1409836"/>
                    <a:pt x="0" y="1359715"/>
                  </a:cubicBezTo>
                  <a:lnTo>
                    <a:pt x="0" y="188984"/>
                  </a:lnTo>
                  <a:cubicBezTo>
                    <a:pt x="0" y="84611"/>
                    <a:pt x="84611" y="0"/>
                    <a:pt x="188984" y="0"/>
                  </a:cubicBezTo>
                  <a:close/>
                </a:path>
              </a:pathLst>
            </a:custGeom>
            <a:solidFill>
              <a:srgbClr val="EDC254"/>
            </a:solidFill>
          </p:spPr>
        </p:sp>
        <p:sp>
          <p:nvSpPr>
            <p:cNvPr id="13" name="TextBox 13"/>
            <p:cNvSpPr txBox="1"/>
            <p:nvPr/>
          </p:nvSpPr>
          <p:spPr>
            <a:xfrm>
              <a:off x="0" y="-47625"/>
              <a:ext cx="377969" cy="1596324"/>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077684" y="2745513"/>
            <a:ext cx="5454396" cy="1509419"/>
          </a:xfrm>
          <a:prstGeom prst="rect">
            <a:avLst/>
          </a:prstGeom>
        </p:spPr>
        <p:txBody>
          <a:bodyPr lIns="0" tIns="0" rIns="0" bIns="0" rtlCol="0" anchor="t">
            <a:spAutoFit/>
          </a:bodyPr>
          <a:lstStyle/>
          <a:p>
            <a:pPr algn="r">
              <a:lnSpc>
                <a:spcPts val="12353"/>
              </a:lnSpc>
              <a:spcBef>
                <a:spcPct val="0"/>
              </a:spcBef>
            </a:pPr>
            <a:r>
              <a:rPr lang="en-US" sz="8824">
                <a:solidFill>
                  <a:srgbClr val="000000"/>
                </a:solidFill>
                <a:latin typeface="League Spartan"/>
                <a:ea typeface="League Spartan"/>
                <a:cs typeface="League Spartan"/>
                <a:sym typeface="League Spartan"/>
              </a:rPr>
              <a:t>THANK</a:t>
            </a:r>
          </a:p>
        </p:txBody>
      </p:sp>
      <p:sp>
        <p:nvSpPr>
          <p:cNvPr id="3" name="TextBox 3"/>
          <p:cNvSpPr txBox="1"/>
          <p:nvPr/>
        </p:nvSpPr>
        <p:spPr>
          <a:xfrm>
            <a:off x="9783686" y="2745513"/>
            <a:ext cx="4688690" cy="1509419"/>
          </a:xfrm>
          <a:prstGeom prst="rect">
            <a:avLst/>
          </a:prstGeom>
        </p:spPr>
        <p:txBody>
          <a:bodyPr lIns="0" tIns="0" rIns="0" bIns="0" rtlCol="0" anchor="t">
            <a:spAutoFit/>
          </a:bodyPr>
          <a:lstStyle/>
          <a:p>
            <a:pPr algn="l">
              <a:lnSpc>
                <a:spcPts val="12353"/>
              </a:lnSpc>
              <a:spcBef>
                <a:spcPct val="0"/>
              </a:spcBef>
            </a:pPr>
            <a:r>
              <a:rPr lang="en-US" sz="8824">
                <a:solidFill>
                  <a:srgbClr val="004AAD"/>
                </a:solidFill>
                <a:latin typeface="League Spartan"/>
                <a:ea typeface="League Spartan"/>
                <a:cs typeface="League Spartan"/>
                <a:sym typeface="League Spartan"/>
              </a:rPr>
              <a:t>YOU</a:t>
            </a:r>
          </a:p>
        </p:txBody>
      </p:sp>
      <p:sp>
        <p:nvSpPr>
          <p:cNvPr id="4" name="AutoShape 4"/>
          <p:cNvSpPr/>
          <p:nvPr/>
        </p:nvSpPr>
        <p:spPr>
          <a:xfrm>
            <a:off x="5132705" y="4235516"/>
            <a:ext cx="7508240" cy="0"/>
          </a:xfrm>
          <a:prstGeom prst="line">
            <a:avLst/>
          </a:prstGeom>
          <a:ln w="38100" cap="flat">
            <a:solidFill>
              <a:srgbClr val="000000"/>
            </a:solidFill>
            <a:prstDash val="solid"/>
            <a:headEnd type="none" w="sm" len="sm"/>
            <a:tailEnd type="none" w="sm" len="sm"/>
          </a:ln>
        </p:spPr>
      </p:sp>
      <p:sp>
        <p:nvSpPr>
          <p:cNvPr id="5" name="Freeform 5"/>
          <p:cNvSpPr/>
          <p:nvPr/>
        </p:nvSpPr>
        <p:spPr>
          <a:xfrm>
            <a:off x="3238751" y="8466993"/>
            <a:ext cx="791307" cy="791307"/>
          </a:xfrm>
          <a:custGeom>
            <a:avLst/>
            <a:gdLst/>
            <a:ahLst/>
            <a:cxnLst/>
            <a:rect l="l" t="t" r="r" b="b"/>
            <a:pathLst>
              <a:path w="791307" h="791307">
                <a:moveTo>
                  <a:pt x="0" y="0"/>
                </a:moveTo>
                <a:lnTo>
                  <a:pt x="791308" y="0"/>
                </a:lnTo>
                <a:lnTo>
                  <a:pt x="791308" y="791307"/>
                </a:lnTo>
                <a:lnTo>
                  <a:pt x="0" y="791307"/>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a:off x="8129172" y="8435964"/>
            <a:ext cx="793828" cy="793828"/>
          </a:xfrm>
          <a:custGeom>
            <a:avLst/>
            <a:gdLst/>
            <a:ahLst/>
            <a:cxnLst/>
            <a:rect l="l" t="t" r="r" b="b"/>
            <a:pathLst>
              <a:path w="793828" h="793828">
                <a:moveTo>
                  <a:pt x="0" y="0"/>
                </a:moveTo>
                <a:lnTo>
                  <a:pt x="793828" y="0"/>
                </a:lnTo>
                <a:lnTo>
                  <a:pt x="793828" y="793829"/>
                </a:lnTo>
                <a:lnTo>
                  <a:pt x="0" y="7938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nvGrpSpPr>
          <p:cNvPr id="7" name="Group 7"/>
          <p:cNvGrpSpPr/>
          <p:nvPr/>
        </p:nvGrpSpPr>
        <p:grpSpPr>
          <a:xfrm>
            <a:off x="-495300" y="0"/>
            <a:ext cx="1028700" cy="4235516"/>
            <a:chOff x="0" y="0"/>
            <a:chExt cx="270933" cy="1115527"/>
          </a:xfrm>
        </p:grpSpPr>
        <p:sp>
          <p:nvSpPr>
            <p:cNvPr id="8" name="Freeform 8"/>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solidFill>
              <a:srgbClr val="EFEF89"/>
            </a:solidFill>
          </p:spPr>
        </p:sp>
        <p:sp>
          <p:nvSpPr>
            <p:cNvPr id="9" name="TextBox 9"/>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4909585" y="4654771"/>
            <a:ext cx="9199048" cy="2529462"/>
          </a:xfrm>
          <a:prstGeom prst="rect">
            <a:avLst/>
          </a:prstGeom>
        </p:spPr>
        <p:txBody>
          <a:bodyPr lIns="0" tIns="0" rIns="0" bIns="0" rtlCol="0" anchor="t">
            <a:spAutoFit/>
          </a:bodyPr>
          <a:lstStyle/>
          <a:p>
            <a:pPr algn="just">
              <a:lnSpc>
                <a:spcPts val="4976"/>
              </a:lnSpc>
            </a:pPr>
            <a:r>
              <a:rPr lang="en-US" sz="3554" b="1">
                <a:solidFill>
                  <a:srgbClr val="2A0947"/>
                </a:solidFill>
                <a:latin typeface="Poppins Bold"/>
                <a:ea typeface="Poppins Bold"/>
                <a:cs typeface="Poppins Bold"/>
                <a:sym typeface="Poppins Bold"/>
              </a:rPr>
              <a:t>•Prepared by: Faisal Shingiro</a:t>
            </a:r>
          </a:p>
          <a:p>
            <a:pPr algn="just">
              <a:lnSpc>
                <a:spcPts val="4976"/>
              </a:lnSpc>
            </a:pPr>
            <a:r>
              <a:rPr lang="en-US" sz="3554" b="1">
                <a:solidFill>
                  <a:srgbClr val="2A0947"/>
                </a:solidFill>
                <a:latin typeface="Poppins Bold"/>
                <a:ea typeface="Poppins Bold"/>
                <a:cs typeface="Poppins Bold"/>
                <a:sym typeface="Poppins Bold"/>
              </a:rPr>
              <a:t>•July 2025</a:t>
            </a:r>
          </a:p>
          <a:p>
            <a:pPr algn="just">
              <a:lnSpc>
                <a:spcPts val="4976"/>
              </a:lnSpc>
            </a:pPr>
            <a:r>
              <a:rPr lang="en-US" sz="3554" b="1">
                <a:solidFill>
                  <a:srgbClr val="2A0947"/>
                </a:solidFill>
                <a:latin typeface="Poppins Bold"/>
                <a:ea typeface="Poppins Bold"/>
                <a:cs typeface="Poppins Bold"/>
                <a:sym typeface="Poppins Bold"/>
              </a:rPr>
              <a:t>•For: Uber Fares Data Analysis Project</a:t>
            </a:r>
          </a:p>
          <a:p>
            <a:pPr algn="just">
              <a:lnSpc>
                <a:spcPts val="4976"/>
              </a:lnSpc>
              <a:spcBef>
                <a:spcPct val="0"/>
              </a:spcBef>
            </a:pPr>
            <a:endParaRPr lang="en-US" sz="3554" b="1">
              <a:solidFill>
                <a:srgbClr val="2A0947"/>
              </a:solidFill>
              <a:latin typeface="Poppins Bold"/>
              <a:ea typeface="Poppins Bold"/>
              <a:cs typeface="Poppins Bold"/>
              <a:sym typeface="Poppins Bold"/>
            </a:endParaRPr>
          </a:p>
        </p:txBody>
      </p:sp>
      <p:sp>
        <p:nvSpPr>
          <p:cNvPr id="11" name="TextBox 11"/>
          <p:cNvSpPr txBox="1"/>
          <p:nvPr/>
        </p:nvSpPr>
        <p:spPr>
          <a:xfrm>
            <a:off x="9206813" y="8499066"/>
            <a:ext cx="5842436" cy="598102"/>
          </a:xfrm>
          <a:prstGeom prst="rect">
            <a:avLst/>
          </a:prstGeom>
        </p:spPr>
        <p:txBody>
          <a:bodyPr lIns="0" tIns="0" rIns="0" bIns="0" rtlCol="0" anchor="t">
            <a:spAutoFit/>
          </a:bodyPr>
          <a:lstStyle/>
          <a:p>
            <a:pPr marL="0" lvl="0" indent="0" algn="l">
              <a:lnSpc>
                <a:spcPts val="4833"/>
              </a:lnSpc>
              <a:spcBef>
                <a:spcPct val="0"/>
              </a:spcBef>
            </a:pPr>
            <a:r>
              <a:rPr lang="en-US" sz="3452">
                <a:solidFill>
                  <a:srgbClr val="000000"/>
                </a:solidFill>
                <a:latin typeface="Roboto"/>
                <a:ea typeface="Roboto"/>
                <a:cs typeface="Roboto"/>
                <a:sym typeface="Roboto"/>
              </a:rPr>
              <a:t>faisalshingiro10@gmail</a:t>
            </a:r>
            <a:r>
              <a:rPr lang="en-US" sz="3452" u="none">
                <a:solidFill>
                  <a:srgbClr val="000000"/>
                </a:solidFill>
                <a:latin typeface="Roboto"/>
                <a:ea typeface="Roboto"/>
                <a:cs typeface="Roboto"/>
                <a:sym typeface="Roboto"/>
              </a:rPr>
              <a:t>.com</a:t>
            </a:r>
          </a:p>
        </p:txBody>
      </p:sp>
      <p:sp>
        <p:nvSpPr>
          <p:cNvPr id="12" name="TextBox 12"/>
          <p:cNvSpPr txBox="1"/>
          <p:nvPr/>
        </p:nvSpPr>
        <p:spPr>
          <a:xfrm>
            <a:off x="4397865" y="8546551"/>
            <a:ext cx="3645005" cy="598102"/>
          </a:xfrm>
          <a:prstGeom prst="rect">
            <a:avLst/>
          </a:prstGeom>
        </p:spPr>
        <p:txBody>
          <a:bodyPr lIns="0" tIns="0" rIns="0" bIns="0" rtlCol="0" anchor="t">
            <a:spAutoFit/>
          </a:bodyPr>
          <a:lstStyle/>
          <a:p>
            <a:pPr marL="0" lvl="0" indent="0" algn="l">
              <a:lnSpc>
                <a:spcPts val="4833"/>
              </a:lnSpc>
              <a:spcBef>
                <a:spcPct val="0"/>
              </a:spcBef>
            </a:pPr>
            <a:r>
              <a:rPr lang="en-US" sz="3452" u="none">
                <a:solidFill>
                  <a:srgbClr val="000000"/>
                </a:solidFill>
                <a:latin typeface="Roboto"/>
                <a:ea typeface="Roboto"/>
                <a:cs typeface="Roboto"/>
                <a:sym typeface="Roboto"/>
              </a:rPr>
              <a:t>+123-456-7890</a:t>
            </a:r>
          </a:p>
        </p:txBody>
      </p:sp>
      <p:grpSp>
        <p:nvGrpSpPr>
          <p:cNvPr id="13" name="Group 13"/>
          <p:cNvGrpSpPr/>
          <p:nvPr/>
        </p:nvGrpSpPr>
        <p:grpSpPr>
          <a:xfrm>
            <a:off x="-495300" y="4664983"/>
            <a:ext cx="1028700" cy="1048907"/>
            <a:chOff x="0" y="0"/>
            <a:chExt cx="270933" cy="276255"/>
          </a:xfrm>
        </p:grpSpPr>
        <p:sp>
          <p:nvSpPr>
            <p:cNvPr id="14" name="Freeform 14"/>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solidFill>
              <a:srgbClr val="EFEF89"/>
            </a:solidFill>
          </p:spPr>
        </p:sp>
        <p:sp>
          <p:nvSpPr>
            <p:cNvPr id="15" name="TextBox 15"/>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grpSp>
        <p:nvGrpSpPr>
          <p:cNvPr id="16" name="Group 16"/>
          <p:cNvGrpSpPr/>
          <p:nvPr/>
        </p:nvGrpSpPr>
        <p:grpSpPr>
          <a:xfrm rot="-10800000">
            <a:off x="17754349" y="6051484"/>
            <a:ext cx="1028700" cy="4235516"/>
            <a:chOff x="0" y="0"/>
            <a:chExt cx="270933" cy="1115527"/>
          </a:xfrm>
        </p:grpSpPr>
        <p:sp>
          <p:nvSpPr>
            <p:cNvPr id="17" name="Freeform 17"/>
            <p:cNvSpPr/>
            <p:nvPr/>
          </p:nvSpPr>
          <p:spPr>
            <a:xfrm>
              <a:off x="0" y="0"/>
              <a:ext cx="270933" cy="1115527"/>
            </a:xfrm>
            <a:custGeom>
              <a:avLst/>
              <a:gdLst/>
              <a:ahLst/>
              <a:cxnLst/>
              <a:rect l="l" t="t" r="r" b="b"/>
              <a:pathLst>
                <a:path w="270933" h="1115527">
                  <a:moveTo>
                    <a:pt x="0" y="0"/>
                  </a:moveTo>
                  <a:lnTo>
                    <a:pt x="270933" y="0"/>
                  </a:lnTo>
                  <a:lnTo>
                    <a:pt x="270933" y="1115527"/>
                  </a:lnTo>
                  <a:lnTo>
                    <a:pt x="0" y="1115527"/>
                  </a:lnTo>
                  <a:close/>
                </a:path>
              </a:pathLst>
            </a:custGeom>
            <a:solidFill>
              <a:srgbClr val="EFEF89"/>
            </a:solidFill>
          </p:spPr>
        </p:sp>
        <p:sp>
          <p:nvSpPr>
            <p:cNvPr id="18" name="TextBox 18"/>
            <p:cNvSpPr txBox="1"/>
            <p:nvPr/>
          </p:nvSpPr>
          <p:spPr>
            <a:xfrm>
              <a:off x="0" y="-47625"/>
              <a:ext cx="270933" cy="1163152"/>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10800000">
            <a:off x="17754349" y="4573111"/>
            <a:ext cx="1028700" cy="1048907"/>
            <a:chOff x="0" y="0"/>
            <a:chExt cx="270933" cy="276255"/>
          </a:xfrm>
        </p:grpSpPr>
        <p:sp>
          <p:nvSpPr>
            <p:cNvPr id="20" name="Freeform 20"/>
            <p:cNvSpPr/>
            <p:nvPr/>
          </p:nvSpPr>
          <p:spPr>
            <a:xfrm>
              <a:off x="0" y="0"/>
              <a:ext cx="270933" cy="276255"/>
            </a:xfrm>
            <a:custGeom>
              <a:avLst/>
              <a:gdLst/>
              <a:ahLst/>
              <a:cxnLst/>
              <a:rect l="l" t="t" r="r" b="b"/>
              <a:pathLst>
                <a:path w="270933" h="276255">
                  <a:moveTo>
                    <a:pt x="0" y="0"/>
                  </a:moveTo>
                  <a:lnTo>
                    <a:pt x="270933" y="0"/>
                  </a:lnTo>
                  <a:lnTo>
                    <a:pt x="270933" y="276255"/>
                  </a:lnTo>
                  <a:lnTo>
                    <a:pt x="0" y="276255"/>
                  </a:lnTo>
                  <a:close/>
                </a:path>
              </a:pathLst>
            </a:custGeom>
            <a:solidFill>
              <a:srgbClr val="EFEF89"/>
            </a:solidFill>
          </p:spPr>
        </p:sp>
        <p:sp>
          <p:nvSpPr>
            <p:cNvPr id="21" name="TextBox 21"/>
            <p:cNvSpPr txBox="1"/>
            <p:nvPr/>
          </p:nvSpPr>
          <p:spPr>
            <a:xfrm>
              <a:off x="0" y="-47625"/>
              <a:ext cx="270933" cy="323880"/>
            </a:xfrm>
            <a:prstGeom prst="rect">
              <a:avLst/>
            </a:prstGeom>
          </p:spPr>
          <p:txBody>
            <a:bodyPr lIns="50800" tIns="50800" rIns="50800" bIns="50800" rtlCol="0" anchor="ctr"/>
            <a:lstStyle/>
            <a:p>
              <a:pPr algn="ctr">
                <a:lnSpc>
                  <a:spcPts val="2659"/>
                </a:lnSpc>
              </a:pPr>
              <a:endParaRPr/>
            </a:p>
          </p:txBody>
        </p:sp>
      </p:grpSp>
      <p:sp>
        <p:nvSpPr>
          <p:cNvPr id="22" name="Freeform 22"/>
          <p:cNvSpPr/>
          <p:nvPr/>
        </p:nvSpPr>
        <p:spPr>
          <a:xfrm>
            <a:off x="15380614" y="1028700"/>
            <a:ext cx="1878686" cy="469671"/>
          </a:xfrm>
          <a:custGeom>
            <a:avLst/>
            <a:gdLst/>
            <a:ahLst/>
            <a:cxnLst/>
            <a:rect l="l" t="t" r="r" b="b"/>
            <a:pathLst>
              <a:path w="1878686" h="469671">
                <a:moveTo>
                  <a:pt x="0" y="0"/>
                </a:moveTo>
                <a:lnTo>
                  <a:pt x="1878686" y="0"/>
                </a:lnTo>
                <a:lnTo>
                  <a:pt x="1878686" y="469671"/>
                </a:lnTo>
                <a:lnTo>
                  <a:pt x="0" y="469671"/>
                </a:lnTo>
                <a:lnTo>
                  <a:pt x="0" y="0"/>
                </a:lnTo>
                <a:close/>
              </a:path>
            </a:pathLst>
          </a:custGeom>
          <a:blipFill>
            <a:blip r:embed="rId6">
              <a:alphaModFix amt="69000"/>
              <a:extLst>
                <a:ext uri="{96DAC541-7B7A-43D3-8B79-37D633B846F1}">
                  <asvg:svgBlip xmlns:asvg="http://schemas.microsoft.com/office/drawing/2016/SVG/main" xmlns=""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505</Words>
  <Application>Microsoft Office PowerPoint</Application>
  <PresentationFormat>Custom</PresentationFormat>
  <Paragraphs>46</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Poppins Bold</vt:lpstr>
      <vt:lpstr>Roboto Bold</vt:lpstr>
      <vt:lpstr>League Spartan</vt:lpstr>
      <vt:lpstr>Poppins</vt:lpstr>
      <vt:lpstr>Calibri</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&amp; white company business presentation</dc:title>
  <dc:creator>hp</dc:creator>
  <cp:lastModifiedBy>hp</cp:lastModifiedBy>
  <cp:revision>2</cp:revision>
  <dcterms:created xsi:type="dcterms:W3CDTF">2006-08-16T00:00:00Z</dcterms:created>
  <dcterms:modified xsi:type="dcterms:W3CDTF">2025-07-27T20:40:17Z</dcterms:modified>
  <dc:identifier>DAGuFlJKNZc</dc:identifier>
</cp:coreProperties>
</file>