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>
  <p:sldMasterIdLst>
    <p:sldMasterId id="2147483667" r:id="rId1"/>
    <p:sldMasterId id="2147483672" r:id="rId2"/>
    <p:sldMasterId id="2147483679" r:id="rId3"/>
    <p:sldMasterId id="2147483685" r:id="rId4"/>
    <p:sldMasterId id="2147483691" r:id="rId5"/>
    <p:sldMasterId id="2147483697" r:id="rId6"/>
  </p:sldMasterIdLst>
  <p:notesMasterIdLst>
    <p:notesMasterId r:id="rId17"/>
  </p:notesMasterIdLst>
  <p:handoutMasterIdLst>
    <p:handoutMasterId r:id="rId18"/>
  </p:handoutMasterIdLst>
  <p:sldIdLst>
    <p:sldId id="1448942693" r:id="rId7"/>
    <p:sldId id="1448942696" r:id="rId8"/>
    <p:sldId id="1448942697" r:id="rId9"/>
    <p:sldId id="1448942698" r:id="rId10"/>
    <p:sldId id="1448942699" r:id="rId11"/>
    <p:sldId id="1448942700" r:id="rId12"/>
    <p:sldId id="1448942702" r:id="rId13"/>
    <p:sldId id="1448942703" r:id="rId14"/>
    <p:sldId id="1448942704" r:id="rId15"/>
    <p:sldId id="1448942680" r:id="rId16"/>
  </p:sldIdLst>
  <p:sldSz cx="12192000" cy="6858000"/>
  <p:notesSz cx="7010400" cy="9296400"/>
  <p:embeddedFontLst>
    <p:embeddedFont>
      <p:font typeface="Tahoma" panose="020B060403050404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굴림" panose="020B0604020202020204" charset="-127"/>
      <p:regular r:id="rId29"/>
    </p:embeddedFont>
  </p:embeddedFontLst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0D530E-78A6-41C5-9CD5-FA9261E5A7B4}">
          <p14:sldIdLst>
            <p14:sldId id="1448942693"/>
            <p14:sldId id="1448942696"/>
            <p14:sldId id="1448942697"/>
            <p14:sldId id="1448942698"/>
            <p14:sldId id="1448942699"/>
            <p14:sldId id="1448942700"/>
            <p14:sldId id="1448942702"/>
            <p14:sldId id="1448942703"/>
            <p14:sldId id="1448942704"/>
            <p14:sldId id="14489426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380" userDrawn="1">
          <p15:clr>
            <a:srgbClr val="A4A3A4"/>
          </p15:clr>
        </p15:guide>
        <p15:guide id="2" pos="3021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C000"/>
    <a:srgbClr val="FFFFCC"/>
    <a:srgbClr val="E6E6E6"/>
    <a:srgbClr val="D90000"/>
    <a:srgbClr val="00CCFF"/>
    <a:srgbClr val="00B050"/>
    <a:srgbClr val="FFFFFF"/>
    <a:srgbClr val="FF2D2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5" autoAdjust="0"/>
    <p:restoredTop sz="95781" autoAdjust="0"/>
  </p:normalViewPr>
  <p:slideViewPr>
    <p:cSldViewPr snapToGrid="0" snapToObjects="1">
      <p:cViewPr varScale="1">
        <p:scale>
          <a:sx n="81" d="100"/>
          <a:sy n="81" d="100"/>
        </p:scale>
        <p:origin x="25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876" y="96"/>
      </p:cViewPr>
      <p:guideLst>
        <p:guide orient="horz" pos="4380"/>
        <p:guide pos="3021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4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25413" y="582613"/>
            <a:ext cx="7267576" cy="408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0882" y="4995326"/>
            <a:ext cx="5396243" cy="125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9573" y="8928489"/>
            <a:ext cx="18755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07060" y="9589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image" Target="../media/image4.jpeg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0.xml"/><Relationship Id="rId7" Type="http://schemas.openxmlformats.org/officeDocument/2006/relationships/image" Target="../media/image4.jpeg"/><Relationship Id="rId2" Type="http://schemas.openxmlformats.org/officeDocument/2006/relationships/tags" Target="../tags/tag5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10.jpeg"/><Relationship Id="rId2" Type="http://schemas.openxmlformats.org/officeDocument/2006/relationships/tags" Target="../tags/tag9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10.jpeg"/><Relationship Id="rId2" Type="http://schemas.openxmlformats.org/officeDocument/2006/relationships/tags" Target="../tags/tag12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6.xml"/><Relationship Id="rId7" Type="http://schemas.openxmlformats.org/officeDocument/2006/relationships/image" Target="../media/image4.jpeg"/><Relationship Id="rId2" Type="http://schemas.openxmlformats.org/officeDocument/2006/relationships/tags" Target="../tags/tag1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10.jpeg"/><Relationship Id="rId2" Type="http://schemas.openxmlformats.org/officeDocument/2006/relationships/tags" Target="../tags/tag15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8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9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0.xml"/><Relationship Id="rId7" Type="http://schemas.openxmlformats.org/officeDocument/2006/relationships/image" Target="../media/image4.jpeg"/><Relationship Id="rId2" Type="http://schemas.openxmlformats.org/officeDocument/2006/relationships/tags" Target="../tags/tag15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79.xml"/><Relationship Id="rId7" Type="http://schemas.openxmlformats.org/officeDocument/2006/relationships/image" Target="../media/image13.jpeg"/><Relationship Id="rId2" Type="http://schemas.openxmlformats.org/officeDocument/2006/relationships/tags" Target="../tags/tag17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83.xml"/><Relationship Id="rId7" Type="http://schemas.openxmlformats.org/officeDocument/2006/relationships/image" Target="../media/image15.jpeg"/><Relationship Id="rId2" Type="http://schemas.openxmlformats.org/officeDocument/2006/relationships/tags" Target="../tags/tag18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4.xml"/><Relationship Id="rId7" Type="http://schemas.openxmlformats.org/officeDocument/2006/relationships/image" Target="../media/image7.jpeg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6.xml"/><Relationship Id="rId7" Type="http://schemas.openxmlformats.org/officeDocument/2006/relationships/image" Target="../media/image9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0.jpeg"/><Relationship Id="rId2" Type="http://schemas.openxmlformats.org/officeDocument/2006/relationships/tags" Target="../tags/tag5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677887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0A41D24-46A9-4A15-B73D-C19934760F1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80FA2-91D4-4343-A332-7B45EB11EB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/>
          <a:srcRect b="25000"/>
          <a:stretch/>
        </p:blipFill>
        <p:spPr bwMode="ltGray"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D9AAE-A6E0-4634-BA46-F19159F8BBBD}"/>
              </a:ext>
            </a:extLst>
          </p:cNvPr>
          <p:cNvSpPr>
            <a:spLocks/>
          </p:cNvSpPr>
          <p:nvPr userDrawn="1"/>
        </p:nvSpPr>
        <p:spPr bwMode="ltGray">
          <a:xfrm>
            <a:off x="-3" y="593758"/>
            <a:ext cx="12192004" cy="34605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18" name="Picture 236" descr="Image result for krakatau steel logo">
            <a:extLst>
              <a:ext uri="{FF2B5EF4-FFF2-40B4-BE49-F238E27FC236}">
                <a16:creationId xmlns:a16="http://schemas.microsoft.com/office/drawing/2014/main" id="{2CF91437-4235-4D58-939B-0E716CD8C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68780" y="222920"/>
            <a:ext cx="1812890" cy="10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668780" y="344967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68780" y="4842287"/>
            <a:ext cx="8478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2000" cap="none" noProof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668780" y="6040230"/>
            <a:ext cx="847815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1400" baseline="0">
                <a:solidFill>
                  <a:schemeClr val="bg1"/>
                </a:solidFill>
                <a:latin typeface="+mn-lt"/>
              </a:rPr>
              <a:t>Document type | Date</a:t>
            </a:r>
            <a:endParaRPr lang="en-US" sz="14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white">
          <a:xfrm>
            <a:off x="11487911" y="37255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Working Draft Text" hidden="1"/>
          <p:cNvSpPr txBox="1">
            <a:spLocks noChangeArrowheads="1"/>
          </p:cNvSpPr>
          <p:nvPr userDrawn="1"/>
        </p:nvSpPr>
        <p:spPr bwMode="black">
          <a:xfrm>
            <a:off x="668780" y="1940526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="1" baseline="0">
                <a:solidFill>
                  <a:schemeClr val="bg1"/>
                </a:solidFill>
                <a:latin typeface="+mn-lt"/>
              </a:rPr>
              <a:t>WORKING DRAFT</a:t>
            </a:r>
            <a:endParaRPr lang="en-US" sz="800" b="1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Working Draft" hidden="1"/>
          <p:cNvSpPr txBox="1">
            <a:spLocks noChangeArrowheads="1"/>
          </p:cNvSpPr>
          <p:nvPr userDrawn="1"/>
        </p:nvSpPr>
        <p:spPr bwMode="black">
          <a:xfrm>
            <a:off x="668781" y="2066136"/>
            <a:ext cx="4038929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chemeClr val="bg1"/>
                </a:solidFill>
                <a:latin typeface="+mn-lt"/>
              </a:rPr>
              <a:t>Last Modified 02/20/20 9:56 AM SE Asia Standard Time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Printed" hidden="1"/>
          <p:cNvSpPr txBox="1">
            <a:spLocks noChangeArrowheads="1"/>
          </p:cNvSpPr>
          <p:nvPr userDrawn="1"/>
        </p:nvSpPr>
        <p:spPr bwMode="black">
          <a:xfrm>
            <a:off x="668780" y="2191748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chemeClr val="bg1"/>
                </a:solidFill>
                <a:latin typeface="+mn-lt"/>
              </a:rPr>
              <a:t>Printed 01/29/20 7:58 AM SE Asia Standard Time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3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0A41D24-46A9-4A15-B73D-C19934760F1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80FA2-91D4-4343-A332-7B45EB11EB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/>
          <a:srcRect b="25000"/>
          <a:stretch/>
        </p:blipFill>
        <p:spPr bwMode="ltGray">
          <a:xfrm>
            <a:off x="-2" y="1"/>
            <a:ext cx="1219200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D9AAE-A6E0-4634-BA46-F19159F8BBBD}"/>
              </a:ext>
            </a:extLst>
          </p:cNvPr>
          <p:cNvSpPr>
            <a:spLocks/>
          </p:cNvSpPr>
          <p:nvPr userDrawn="1"/>
        </p:nvSpPr>
        <p:spPr bwMode="ltGray">
          <a:xfrm>
            <a:off x="-3" y="593759"/>
            <a:ext cx="12192004" cy="34605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18" name="Picture 236" descr="Image result for krakatau steel logo">
            <a:extLst>
              <a:ext uri="{FF2B5EF4-FFF2-40B4-BE49-F238E27FC236}">
                <a16:creationId xmlns:a16="http://schemas.microsoft.com/office/drawing/2014/main" id="{2CF91437-4235-4D58-939B-0E716CD8C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68780" y="222920"/>
            <a:ext cx="1812890" cy="10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668781" y="3449677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68781" y="4842287"/>
            <a:ext cx="8478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2000" cap="none" noProof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668781" y="6040230"/>
            <a:ext cx="847815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1400" baseline="0">
                <a:solidFill>
                  <a:schemeClr val="bg1"/>
                </a:solidFill>
                <a:latin typeface="+mn-lt"/>
              </a:rPr>
              <a:t>Document type | Date</a:t>
            </a:r>
            <a:endParaRPr lang="en-US" sz="14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white">
          <a:xfrm>
            <a:off x="11487912" y="37255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Working Draft Text" hidden="1"/>
          <p:cNvSpPr txBox="1">
            <a:spLocks noChangeArrowheads="1"/>
          </p:cNvSpPr>
          <p:nvPr userDrawn="1"/>
        </p:nvSpPr>
        <p:spPr bwMode="black">
          <a:xfrm>
            <a:off x="668781" y="1940526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="1" baseline="0">
                <a:solidFill>
                  <a:schemeClr val="bg1"/>
                </a:solidFill>
                <a:latin typeface="+mn-lt"/>
              </a:rPr>
              <a:t>WORKING DRAFT</a:t>
            </a:r>
            <a:endParaRPr lang="en-US" sz="800" b="1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Working Draft" hidden="1"/>
          <p:cNvSpPr txBox="1">
            <a:spLocks noChangeArrowheads="1"/>
          </p:cNvSpPr>
          <p:nvPr userDrawn="1"/>
        </p:nvSpPr>
        <p:spPr bwMode="black">
          <a:xfrm>
            <a:off x="668781" y="2066136"/>
            <a:ext cx="4038929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chemeClr val="bg1"/>
                </a:solidFill>
                <a:latin typeface="+mn-lt"/>
              </a:rPr>
              <a:t>Last Modified 02/20/20 9:56 AM SE Asia Standard Time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Printed" hidden="1"/>
          <p:cNvSpPr txBox="1">
            <a:spLocks noChangeArrowheads="1"/>
          </p:cNvSpPr>
          <p:nvPr userDrawn="1"/>
        </p:nvSpPr>
        <p:spPr bwMode="black">
          <a:xfrm>
            <a:off x="668781" y="2191748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chemeClr val="bg1"/>
                </a:solidFill>
                <a:latin typeface="+mn-lt"/>
              </a:rPr>
              <a:t>Printed 10/22/2019 1:57 PM SE Asia Standard Time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411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6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3758D2D-23CB-4B1C-8E9D-4631C82D64A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65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background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04"/>
            <a:ext cx="12192000" cy="685759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837961" y="1"/>
            <a:ext cx="9356199" cy="4048475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53071" y="6415251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53070" y="6540861"/>
            <a:ext cx="403892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rgbClr val="FFFFFF"/>
                </a:solidFill>
                <a:latin typeface="+mn-lt"/>
              </a:rPr>
              <a:t>Last Modified 02/20/20 9:56 AM SE Asia Standard Time</a:t>
            </a: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53071" y="6666473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rgbClr val="FFFFFF"/>
                </a:solidFill>
                <a:latin typeface="+mn-lt"/>
              </a:rPr>
              <a:t>Printed 8/22/2019 9:35 AM SE Asia Standard Time</a:t>
            </a: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85967" y="146355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65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85967" y="3182433"/>
            <a:ext cx="8478152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85967" y="3650596"/>
            <a:ext cx="847815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85968" y="6535889"/>
            <a:ext cx="4822214" cy="25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202" eaLnBrk="0" hangingPunct="0"/>
            <a:r>
              <a:rPr lang="en-US" sz="816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21202" eaLnBrk="0" hangingPunct="0"/>
            <a:r>
              <a:rPr lang="en-US" sz="816" baseline="0" dirty="0">
                <a:solidFill>
                  <a:srgbClr val="FFFFFF"/>
                </a:solidFill>
                <a:latin typeface="+mn-lt"/>
              </a:rPr>
              <a:t>Any use of this material without specific permission of  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49523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717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A4C10C8-1C86-4631-A642-F3E3792DB2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8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81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04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6604-AFE7-4169-9BF2-A5C3D972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3644-153B-44F2-BAEC-5E5DE75B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77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6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3758D2D-23CB-4B1C-8E9D-4631C82D64A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65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background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04"/>
            <a:ext cx="12192000" cy="685759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837961" y="1"/>
            <a:ext cx="9356199" cy="4048475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53071" y="6415251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53070" y="6540861"/>
            <a:ext cx="403892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rgbClr val="FFFFFF"/>
                </a:solidFill>
                <a:latin typeface="+mn-lt"/>
              </a:rPr>
              <a:t>Last Modified 02/20/20 9:56 AM SE Asia Standard Time</a:t>
            </a: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53071" y="6666473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rgbClr val="FFFFFF"/>
                </a:solidFill>
                <a:latin typeface="+mn-lt"/>
              </a:rPr>
              <a:t>Printed 8/22/2019 9:35 AM SE Asia Standard Time</a:t>
            </a: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85967" y="146355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65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85967" y="3182433"/>
            <a:ext cx="8478152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85967" y="3650596"/>
            <a:ext cx="847815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85968" y="6535889"/>
            <a:ext cx="4822214" cy="25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202" eaLnBrk="0" hangingPunct="0"/>
            <a:r>
              <a:rPr lang="en-US" sz="816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21202" eaLnBrk="0" hangingPunct="0"/>
            <a:r>
              <a:rPr lang="en-US" sz="816" baseline="0" dirty="0">
                <a:solidFill>
                  <a:srgbClr val="FFFFFF"/>
                </a:solidFill>
                <a:latin typeface="+mn-lt"/>
              </a:rPr>
              <a:t>Any use of this material without specific permission of  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21440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7310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A4C10C8-1C86-4631-A642-F3E3792DB2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8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01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04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6604-AFE7-4169-9BF2-A5C3D972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3644-153B-44F2-BAEC-5E5DE75B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153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0A41D24-46A9-4A15-B73D-C19934760F1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80FA2-91D4-4343-A332-7B45EB11EB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/>
          <a:srcRect b="25000"/>
          <a:stretch/>
        </p:blipFill>
        <p:spPr bwMode="ltGray">
          <a:xfrm>
            <a:off x="-2" y="1"/>
            <a:ext cx="1219200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D9AAE-A6E0-4634-BA46-F19159F8BBBD}"/>
              </a:ext>
            </a:extLst>
          </p:cNvPr>
          <p:cNvSpPr>
            <a:spLocks/>
          </p:cNvSpPr>
          <p:nvPr userDrawn="1"/>
        </p:nvSpPr>
        <p:spPr bwMode="ltGray">
          <a:xfrm>
            <a:off x="-3" y="593759"/>
            <a:ext cx="12192004" cy="34605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18" name="Picture 236" descr="Image result for krakatau steel logo">
            <a:extLst>
              <a:ext uri="{FF2B5EF4-FFF2-40B4-BE49-F238E27FC236}">
                <a16:creationId xmlns:a16="http://schemas.microsoft.com/office/drawing/2014/main" id="{2CF91437-4235-4D58-939B-0E716CD8C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68780" y="222920"/>
            <a:ext cx="1812890" cy="10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668781" y="3449677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68781" y="4842287"/>
            <a:ext cx="8478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2000" cap="none" noProof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668781" y="6040230"/>
            <a:ext cx="847815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1400" baseline="0">
                <a:solidFill>
                  <a:schemeClr val="bg1"/>
                </a:solidFill>
                <a:latin typeface="+mn-lt"/>
              </a:rPr>
              <a:t>Document type | Date</a:t>
            </a:r>
            <a:endParaRPr lang="en-US" sz="14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white">
          <a:xfrm>
            <a:off x="11487912" y="37255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Working Draft Text" hidden="1"/>
          <p:cNvSpPr txBox="1">
            <a:spLocks noChangeArrowheads="1"/>
          </p:cNvSpPr>
          <p:nvPr userDrawn="1"/>
        </p:nvSpPr>
        <p:spPr bwMode="black">
          <a:xfrm>
            <a:off x="668781" y="1940526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="1" baseline="0">
                <a:solidFill>
                  <a:schemeClr val="bg1"/>
                </a:solidFill>
                <a:latin typeface="+mn-lt"/>
              </a:rPr>
              <a:t>WORKING DRAFT</a:t>
            </a:r>
            <a:endParaRPr lang="en-US" sz="800" b="1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Working Draft" hidden="1"/>
          <p:cNvSpPr txBox="1">
            <a:spLocks noChangeArrowheads="1"/>
          </p:cNvSpPr>
          <p:nvPr userDrawn="1"/>
        </p:nvSpPr>
        <p:spPr bwMode="black">
          <a:xfrm>
            <a:off x="668781" y="2066136"/>
            <a:ext cx="4038929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chemeClr val="bg1"/>
                </a:solidFill>
                <a:latin typeface="+mn-lt"/>
              </a:rPr>
              <a:t>Last Modified 02/20/20 9:56 AM SE Asia Standard Time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Printed" hidden="1"/>
          <p:cNvSpPr txBox="1">
            <a:spLocks noChangeArrowheads="1"/>
          </p:cNvSpPr>
          <p:nvPr userDrawn="1"/>
        </p:nvSpPr>
        <p:spPr bwMode="black">
          <a:xfrm>
            <a:off x="668781" y="2191748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chemeClr val="bg1"/>
                </a:solidFill>
                <a:latin typeface="+mn-lt"/>
              </a:rPr>
              <a:t>Printed 10/22/2019 1:57 PM SE Asia Standard Time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61497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987603-DB99-45BB-99C6-A1AC9F7CA26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63B0DAED-6573-4048-BB65-82E6A879D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161986" y="234864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x-none" noProof="0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89" userDrawn="1">
          <p15:clr>
            <a:srgbClr val="F26B43"/>
          </p15:clr>
        </p15:guide>
        <p15:guide id="2" pos="101" userDrawn="1">
          <p15:clr>
            <a:srgbClr val="F26B43"/>
          </p15:clr>
        </p15:guide>
        <p15:guide id="3" orient="horz" pos="583" userDrawn="1">
          <p15:clr>
            <a:srgbClr val="F26B43"/>
          </p15:clr>
        </p15:guide>
        <p15:guide id="4" orient="horz" pos="3990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3758D2D-23CB-4B1C-8E9D-4631C82D64A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65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background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04"/>
            <a:ext cx="12192000" cy="685759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837961" y="1"/>
            <a:ext cx="9356199" cy="4048475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53071" y="6415251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53070" y="6540861"/>
            <a:ext cx="403892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rgbClr val="FFFFFF"/>
                </a:solidFill>
                <a:latin typeface="+mn-lt"/>
              </a:rPr>
              <a:t>Last Modified 02/20/20 9:56 AM SE Asia Standard Time</a:t>
            </a: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53071" y="6666473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rgbClr val="FFFFFF"/>
                </a:solidFill>
                <a:latin typeface="+mn-lt"/>
              </a:rPr>
              <a:t>Printed 8/22/2019 9:35 AM SE Asia Standard Time</a:t>
            </a: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85967" y="146355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65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85967" y="3182433"/>
            <a:ext cx="8478152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85967" y="3650596"/>
            <a:ext cx="847815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85968" y="6535889"/>
            <a:ext cx="4822214" cy="25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202" eaLnBrk="0" hangingPunct="0"/>
            <a:r>
              <a:rPr lang="en-US" sz="816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21202" eaLnBrk="0" hangingPunct="0"/>
            <a:r>
              <a:rPr lang="en-US" sz="816" baseline="0" dirty="0">
                <a:solidFill>
                  <a:srgbClr val="FFFFFF"/>
                </a:solidFill>
                <a:latin typeface="+mn-lt"/>
              </a:rPr>
              <a:t>Any use of this material without specific permission of  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623209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912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A4C10C8-1C86-4631-A642-F3E3792DB2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9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6754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04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6604-AFE7-4169-9BF2-A5C3D972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3644-153B-44F2-BAEC-5E5DE75B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00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0A41D24-46A9-4A15-B73D-C19934760F1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80FA2-91D4-4343-A332-7B45EB11EB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/>
          <a:srcRect b="25000"/>
          <a:stretch/>
        </p:blipFill>
        <p:spPr bwMode="ltGray">
          <a:xfrm>
            <a:off x="-2" y="1"/>
            <a:ext cx="1219200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D9AAE-A6E0-4634-BA46-F19159F8BBBD}"/>
              </a:ext>
            </a:extLst>
          </p:cNvPr>
          <p:cNvSpPr>
            <a:spLocks/>
          </p:cNvSpPr>
          <p:nvPr userDrawn="1"/>
        </p:nvSpPr>
        <p:spPr bwMode="ltGray">
          <a:xfrm>
            <a:off x="-3" y="593759"/>
            <a:ext cx="12192004" cy="34605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18" name="Picture 236" descr="Image result for krakatau steel logo">
            <a:extLst>
              <a:ext uri="{FF2B5EF4-FFF2-40B4-BE49-F238E27FC236}">
                <a16:creationId xmlns:a16="http://schemas.microsoft.com/office/drawing/2014/main" id="{2CF91437-4235-4D58-939B-0E716CD8C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68780" y="222920"/>
            <a:ext cx="1812890" cy="10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668781" y="3449677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68781" y="4842287"/>
            <a:ext cx="8478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2000" cap="none" noProof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668781" y="6040230"/>
            <a:ext cx="847815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1400" baseline="0">
                <a:solidFill>
                  <a:schemeClr val="bg1"/>
                </a:solidFill>
                <a:latin typeface="+mn-lt"/>
              </a:rPr>
              <a:t>Document type | Date</a:t>
            </a:r>
            <a:endParaRPr lang="en-US" sz="14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white">
          <a:xfrm>
            <a:off x="11487912" y="37255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Working Draft Text" hidden="1"/>
          <p:cNvSpPr txBox="1">
            <a:spLocks noChangeArrowheads="1"/>
          </p:cNvSpPr>
          <p:nvPr userDrawn="1"/>
        </p:nvSpPr>
        <p:spPr bwMode="black">
          <a:xfrm>
            <a:off x="668781" y="1940526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="1" baseline="0">
                <a:solidFill>
                  <a:schemeClr val="bg1"/>
                </a:solidFill>
                <a:latin typeface="+mn-lt"/>
              </a:rPr>
              <a:t>WORKING DRAFT</a:t>
            </a:r>
            <a:endParaRPr lang="en-US" sz="800" b="1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Working Draft" hidden="1"/>
          <p:cNvSpPr txBox="1">
            <a:spLocks noChangeArrowheads="1"/>
          </p:cNvSpPr>
          <p:nvPr userDrawn="1"/>
        </p:nvSpPr>
        <p:spPr bwMode="black">
          <a:xfrm>
            <a:off x="668781" y="2066136"/>
            <a:ext cx="4038929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chemeClr val="bg1"/>
                </a:solidFill>
                <a:latin typeface="+mn-lt"/>
              </a:rPr>
              <a:t>Last Modified 02/20/20 9:56 AM SE Asia Standard Time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Printed" hidden="1"/>
          <p:cNvSpPr txBox="1">
            <a:spLocks noChangeArrowheads="1"/>
          </p:cNvSpPr>
          <p:nvPr userDrawn="1"/>
        </p:nvSpPr>
        <p:spPr bwMode="black">
          <a:xfrm>
            <a:off x="668781" y="2191748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chemeClr val="bg1"/>
                </a:solidFill>
                <a:latin typeface="+mn-lt"/>
              </a:rPr>
              <a:t>Printed 10/22/2019 1:57 PM SE Asia Standard Time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2285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677887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0A41D24-46A9-4A15-B73D-C19934760F1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 err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80FA2-91D4-4343-A332-7B45EB11EB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D9AAE-A6E0-4634-BA46-F19159F8BBBD}"/>
              </a:ext>
            </a:extLst>
          </p:cNvPr>
          <p:cNvSpPr>
            <a:spLocks/>
          </p:cNvSpPr>
          <p:nvPr userDrawn="1"/>
        </p:nvSpPr>
        <p:spPr bwMode="ltGray">
          <a:xfrm>
            <a:off x="-3" y="593758"/>
            <a:ext cx="12192004" cy="34605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 err="1">
              <a:solidFill>
                <a:srgbClr val="000000"/>
              </a:solidFill>
            </a:endParaRPr>
          </a:p>
        </p:txBody>
      </p:sp>
      <p:pic>
        <p:nvPicPr>
          <p:cNvPr id="18" name="Picture 236" descr="Image result for krakatau steel logo">
            <a:extLst>
              <a:ext uri="{FF2B5EF4-FFF2-40B4-BE49-F238E27FC236}">
                <a16:creationId xmlns:a16="http://schemas.microsoft.com/office/drawing/2014/main" id="{2CF91437-4235-4D58-939B-0E716CD8C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668780" y="222920"/>
            <a:ext cx="1812890" cy="10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668780" y="344967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68780" y="4842287"/>
            <a:ext cx="8478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2000" cap="none" noProof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668780" y="6040230"/>
            <a:ext cx="847815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1400">
                <a:solidFill>
                  <a:srgbClr val="FFFFFF"/>
                </a:solidFill>
                <a:latin typeface="Arial"/>
              </a:rPr>
              <a:t>Document type | Date</a:t>
            </a:r>
            <a:endParaRPr lang="en-US" sz="1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white">
          <a:xfrm>
            <a:off x="11487911" y="37255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Working Draft Text" hidden="1"/>
          <p:cNvSpPr txBox="1">
            <a:spLocks noChangeArrowheads="1"/>
          </p:cNvSpPr>
          <p:nvPr userDrawn="1"/>
        </p:nvSpPr>
        <p:spPr bwMode="black">
          <a:xfrm>
            <a:off x="668780" y="1940526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="1">
                <a:solidFill>
                  <a:srgbClr val="FFFFFF"/>
                </a:solidFill>
                <a:latin typeface="Arial"/>
              </a:rPr>
              <a:t>WORKING DRAFT</a:t>
            </a:r>
            <a:endParaRPr lang="en-US" sz="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Working Draft" hidden="1"/>
          <p:cNvSpPr txBox="1">
            <a:spLocks noChangeArrowheads="1"/>
          </p:cNvSpPr>
          <p:nvPr userDrawn="1"/>
        </p:nvSpPr>
        <p:spPr bwMode="black">
          <a:xfrm>
            <a:off x="668781" y="2066136"/>
            <a:ext cx="4038929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Last Modified 3/5/2020 7:43 PM SE Asia Standard Time</a:t>
            </a:r>
            <a:endParaRPr lang="en-US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rinted" hidden="1"/>
          <p:cNvSpPr txBox="1">
            <a:spLocks noChangeArrowheads="1"/>
          </p:cNvSpPr>
          <p:nvPr userDrawn="1"/>
        </p:nvSpPr>
        <p:spPr bwMode="black">
          <a:xfrm>
            <a:off x="668780" y="2191748"/>
            <a:ext cx="3795784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Printed 10/22/2019 1:54 PM SE Asia Standard Time</a:t>
            </a:r>
            <a:endParaRPr lang="en-US" sz="8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61497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0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987603-DB99-45BB-99C6-A1AC9F7CA26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63B0DAED-6573-4048-BB65-82E6A879D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161986" y="234864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x-none" noProof="0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89" userDrawn="1">
          <p15:clr>
            <a:srgbClr val="F26B43"/>
          </p15:clr>
        </p15:guide>
        <p15:guide id="2" pos="101" userDrawn="1">
          <p15:clr>
            <a:srgbClr val="F26B43"/>
          </p15:clr>
        </p15:guide>
        <p15:guide id="3" orient="horz" pos="583" userDrawn="1">
          <p15:clr>
            <a:srgbClr val="F26B43"/>
          </p15:clr>
        </p15:guide>
        <p15:guide id="4" orient="horz" pos="3990" userDrawn="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66250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D9C67FA-163A-474D-AC62-9C84DA9CCCF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dirty="0" err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6B1726-9A65-4B0E-8409-6F5A6F66879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9933878" y="0"/>
            <a:ext cx="2258122" cy="6858000"/>
          </a:xfrm>
          <a:prstGeom prst="rect">
            <a:avLst/>
          </a:prstGeom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id="{DEFC0247-FA5E-446C-A557-FE12B83E0029}"/>
              </a:ext>
            </a:extLst>
          </p:cNvPr>
          <p:cNvGrpSpPr/>
          <p:nvPr userDrawn="1"/>
        </p:nvGrpSpPr>
        <p:grpSpPr>
          <a:xfrm>
            <a:off x="0" y="16011"/>
            <a:ext cx="12192001" cy="851126"/>
            <a:chOff x="-3048001" y="16011"/>
            <a:chExt cx="12192001" cy="8511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2AC916-ECAC-4EE8-87F8-5091345E8675}"/>
                </a:ext>
              </a:extLst>
            </p:cNvPr>
            <p:cNvSpPr/>
            <p:nvPr userDrawn="1"/>
          </p:nvSpPr>
          <p:spPr bwMode="ltGray">
            <a:xfrm>
              <a:off x="-3048001" y="176553"/>
              <a:ext cx="12192001" cy="45719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BB222E-E5C6-4EC1-9805-270670A6D7A0}"/>
                </a:ext>
              </a:extLst>
            </p:cNvPr>
            <p:cNvSpPr/>
            <p:nvPr userDrawn="1"/>
          </p:nvSpPr>
          <p:spPr bwMode="ltGray">
            <a:xfrm>
              <a:off x="7561942" y="176553"/>
              <a:ext cx="899887" cy="457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pic>
          <p:nvPicPr>
            <p:cNvPr id="16" name="Picture 71" descr="http://www.krakatausteel.com/pdf/Konfigurasi_5.png">
              <a:extLst>
                <a:ext uri="{FF2B5EF4-FFF2-40B4-BE49-F238E27FC236}">
                  <a16:creationId xmlns:a16="http://schemas.microsoft.com/office/drawing/2014/main" id="{12BCFAE6-EF2C-426F-9015-1F2F90047E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7503883" y="16011"/>
              <a:ext cx="1016004" cy="8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63B0DAED-6573-4048-BB65-82E6A879D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161986" y="329262"/>
            <a:ext cx="96099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x-none" sz="2800" noProof="0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7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89" userDrawn="1">
          <p15:clr>
            <a:srgbClr val="F26B43"/>
          </p15:clr>
        </p15:guide>
        <p15:guide id="2" pos="101" userDrawn="1">
          <p15:clr>
            <a:srgbClr val="F26B43"/>
          </p15:clr>
        </p15:guide>
        <p15:guide id="3" orient="horz" pos="583" userDrawn="1">
          <p15:clr>
            <a:srgbClr val="F26B43"/>
          </p15:clr>
        </p15:guide>
        <p15:guide id="4" orient="horz" pos="3990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66250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D9C67FA-163A-474D-AC62-9C84DA9CCCF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6B1726-9A65-4B0E-8409-6F5A6F66879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 bwMode="ltGray">
          <a:xfrm>
            <a:off x="9933878" y="0"/>
            <a:ext cx="2258122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FC0247-FA5E-446C-A557-FE12B83E0029}"/>
              </a:ext>
            </a:extLst>
          </p:cNvPr>
          <p:cNvGrpSpPr/>
          <p:nvPr userDrawn="1"/>
        </p:nvGrpSpPr>
        <p:grpSpPr>
          <a:xfrm>
            <a:off x="0" y="16011"/>
            <a:ext cx="12192001" cy="851126"/>
            <a:chOff x="-3048001" y="16011"/>
            <a:chExt cx="12192001" cy="8511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2AC916-ECAC-4EE8-87F8-5091345E8675}"/>
                </a:ext>
              </a:extLst>
            </p:cNvPr>
            <p:cNvSpPr/>
            <p:nvPr userDrawn="1"/>
          </p:nvSpPr>
          <p:spPr bwMode="ltGray">
            <a:xfrm>
              <a:off x="-3048001" y="176553"/>
              <a:ext cx="12192001" cy="45719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BB222E-E5C6-4EC1-9805-270670A6D7A0}"/>
                </a:ext>
              </a:extLst>
            </p:cNvPr>
            <p:cNvSpPr/>
            <p:nvPr userDrawn="1"/>
          </p:nvSpPr>
          <p:spPr bwMode="ltGray">
            <a:xfrm>
              <a:off x="7561942" y="176553"/>
              <a:ext cx="899887" cy="457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6" name="Picture 71" descr="http://www.krakatausteel.com/pdf/Konfigurasi_5.png">
              <a:extLst>
                <a:ext uri="{FF2B5EF4-FFF2-40B4-BE49-F238E27FC236}">
                  <a16:creationId xmlns:a16="http://schemas.microsoft.com/office/drawing/2014/main" id="{12BCFAE6-EF2C-426F-9015-1F2F90047E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7503883" y="16011"/>
              <a:ext cx="1016004" cy="8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63B0DAED-6573-4048-BB65-82E6A879D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161986" y="329262"/>
            <a:ext cx="96099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x-none" sz="2800" noProof="0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71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89" userDrawn="1">
          <p15:clr>
            <a:srgbClr val="F26B43"/>
          </p15:clr>
        </p15:guide>
        <p15:guide id="2" pos="101" userDrawn="1">
          <p15:clr>
            <a:srgbClr val="F26B43"/>
          </p15:clr>
        </p15:guide>
        <p15:guide id="3" orient="horz" pos="583" userDrawn="1">
          <p15:clr>
            <a:srgbClr val="F26B43"/>
          </p15:clr>
        </p15:guide>
        <p15:guide id="4" orient="horz" pos="3990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849437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63F719A-FCA1-4457-9A9A-81824008C86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30D593-526A-4CD4-A3FD-F5CBFCCBF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/>
          <a:srcRect t="6914" b="18334"/>
          <a:stretch/>
        </p:blipFill>
        <p:spPr bwMode="ltGray"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8119AEC9-2E3E-48B5-B752-7D583C45DEE0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233257" y="1513004"/>
            <a:ext cx="1172548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lang="x-none" sz="3200" b="1" baseline="0" noProof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lang="x-none"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lang="x-none"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lang="x-none"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lang="x-none"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lang="x-none"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lang="x-none"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lang="x-none"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lang="x-none"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kern="0" dirty="0"/>
              <a:t>THANK YOU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3DA775-A347-49C1-8CA1-91705AFF9616}"/>
              </a:ext>
            </a:extLst>
          </p:cNvPr>
          <p:cNvGrpSpPr/>
          <p:nvPr userDrawn="1"/>
        </p:nvGrpSpPr>
        <p:grpSpPr>
          <a:xfrm>
            <a:off x="1" y="283619"/>
            <a:ext cx="12192000" cy="851126"/>
            <a:chOff x="1" y="283619"/>
            <a:chExt cx="12192000" cy="8511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57AD2C-CE4B-4EFE-8DE0-AB219F3E74A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" y="655843"/>
              <a:ext cx="12192000" cy="4572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28019C-BE20-499B-A28C-165BF650222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5649234" y="655843"/>
              <a:ext cx="899887" cy="45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7" name="Picture 71" descr="http://www.krakatausteel.com/pdf/Konfigurasi_5.png">
              <a:extLst>
                <a:ext uri="{FF2B5EF4-FFF2-40B4-BE49-F238E27FC236}">
                  <a16:creationId xmlns:a16="http://schemas.microsoft.com/office/drawing/2014/main" id="{8E39A81B-55E9-45D4-963C-3AC088F70B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5591175" y="283619"/>
              <a:ext cx="1016004" cy="8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2102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89" userDrawn="1">
          <p15:clr>
            <a:srgbClr val="F26B43"/>
          </p15:clr>
        </p15:guide>
        <p15:guide id="2" pos="101" userDrawn="1">
          <p15:clr>
            <a:srgbClr val="F26B43"/>
          </p15:clr>
        </p15:guide>
        <p15:guide id="3" orient="horz" pos="583" userDrawn="1">
          <p15:clr>
            <a:srgbClr val="F26B43"/>
          </p15:clr>
        </p15:guide>
        <p15:guide id="4" orient="horz" pos="3990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AC55-6200-4625-B7E6-83A4F653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02D1-3D35-4F89-8FDB-8FCBEDCF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26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8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3758D2D-23CB-4B1C-8E9D-4631C82D64A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65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background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04"/>
            <a:ext cx="12192000" cy="685759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837961" y="1"/>
            <a:ext cx="9356199" cy="4048475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53071" y="6415251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53070" y="6540861"/>
            <a:ext cx="403892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rgbClr val="FFFFFF"/>
                </a:solidFill>
                <a:latin typeface="+mn-lt"/>
              </a:rPr>
              <a:t>Last Modified 02/20/20 9:56 AM SE Asia Standard Time</a:t>
            </a: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53071" y="6666473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rgbClr val="FFFFFF"/>
                </a:solidFill>
                <a:latin typeface="+mn-lt"/>
              </a:rPr>
              <a:t>Printed 8/22/2019 9:35 AM SE Asia Standard Time</a:t>
            </a: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85967" y="146355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65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85967" y="3182433"/>
            <a:ext cx="8478152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85967" y="3650596"/>
            <a:ext cx="847815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85968" y="6535889"/>
            <a:ext cx="4822214" cy="25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202" eaLnBrk="0" hangingPunct="0"/>
            <a:r>
              <a:rPr lang="en-US" sz="816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21202" eaLnBrk="0" hangingPunct="0"/>
            <a:r>
              <a:rPr lang="en-US" sz="816" baseline="0" dirty="0">
                <a:solidFill>
                  <a:srgbClr val="FFFFFF"/>
                </a:solidFill>
                <a:latin typeface="+mn-lt"/>
              </a:rPr>
              <a:t>Any use of this material without specific permission of  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8448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731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A4C10C8-1C86-4631-A642-F3E3792DB2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48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04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6604-AFE7-4169-9BF2-A5C3D972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3644-153B-44F2-BAEC-5E5DE75B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744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5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7" Type="http://schemas.openxmlformats.org/officeDocument/2006/relationships/vmlDrawing" Target="../drawings/vmlDrawing6.v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tags" Target="../tags/tag48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oleObject" Target="../embeddings/oleObject6.bin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tags" Target="../tags/tag50.xml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75.xml"/><Relationship Id="rId34" Type="http://schemas.openxmlformats.org/officeDocument/2006/relationships/tags" Target="../tags/tag88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33" Type="http://schemas.openxmlformats.org/officeDocument/2006/relationships/tags" Target="../tags/tag87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tags" Target="../tags/tag83.xml"/><Relationship Id="rId1" Type="http://schemas.openxmlformats.org/officeDocument/2006/relationships/slideLayout" Target="../slideLayouts/slideLayout11.xml"/><Relationship Id="rId6" Type="http://schemas.openxmlformats.org/officeDocument/2006/relationships/vmlDrawing" Target="../drawings/vmlDrawing10.v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32" Type="http://schemas.openxmlformats.org/officeDocument/2006/relationships/tags" Target="../tags/tag86.xml"/><Relationship Id="rId37" Type="http://schemas.openxmlformats.org/officeDocument/2006/relationships/image" Target="../media/image1.emf"/><Relationship Id="rId5" Type="http://schemas.openxmlformats.org/officeDocument/2006/relationships/theme" Target="../theme/theme3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36" Type="http://schemas.openxmlformats.org/officeDocument/2006/relationships/oleObject" Target="../embeddings/oleObject10.bin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31" Type="http://schemas.openxmlformats.org/officeDocument/2006/relationships/tags" Target="../tags/tag85.xml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tags" Target="../tags/tag84.xml"/><Relationship Id="rId35" Type="http://schemas.openxmlformats.org/officeDocument/2006/relationships/tags" Target="../tags/tag8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tags" Target="../tags/tag111.xml"/><Relationship Id="rId3" Type="http://schemas.openxmlformats.org/officeDocument/2006/relationships/slideLayout" Target="../slideLayouts/slideLayout17.xml"/><Relationship Id="rId21" Type="http://schemas.openxmlformats.org/officeDocument/2006/relationships/tags" Target="../tags/tag106.xml"/><Relationship Id="rId34" Type="http://schemas.openxmlformats.org/officeDocument/2006/relationships/tags" Target="../tags/tag119.xml"/><Relationship Id="rId7" Type="http://schemas.openxmlformats.org/officeDocument/2006/relationships/vmlDrawing" Target="../drawings/vmlDrawing13.v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33" Type="http://schemas.openxmlformats.org/officeDocument/2006/relationships/tags" Target="../tags/tag118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29" Type="http://schemas.openxmlformats.org/officeDocument/2006/relationships/tags" Target="../tags/tag114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4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32" Type="http://schemas.openxmlformats.org/officeDocument/2006/relationships/tags" Target="../tags/tag117.xml"/><Relationship Id="rId37" Type="http://schemas.openxmlformats.org/officeDocument/2006/relationships/oleObject" Target="../embeddings/oleObject13.bin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36" Type="http://schemas.openxmlformats.org/officeDocument/2006/relationships/tags" Target="../tags/tag121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31" Type="http://schemas.openxmlformats.org/officeDocument/2006/relationships/tags" Target="../tags/tag116.xml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tags" Target="../tags/tag115.xml"/><Relationship Id="rId35" Type="http://schemas.openxmlformats.org/officeDocument/2006/relationships/tags" Target="../tags/tag1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tags" Target="../tags/tag145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40.xml"/><Relationship Id="rId34" Type="http://schemas.openxmlformats.org/officeDocument/2006/relationships/tags" Target="../tags/tag153.xml"/><Relationship Id="rId7" Type="http://schemas.openxmlformats.org/officeDocument/2006/relationships/vmlDrawing" Target="../drawings/vmlDrawing17.v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tags" Target="../tags/tag144.xml"/><Relationship Id="rId33" Type="http://schemas.openxmlformats.org/officeDocument/2006/relationships/tags" Target="../tags/tag152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29" Type="http://schemas.openxmlformats.org/officeDocument/2006/relationships/tags" Target="../tags/tag148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5.xml"/><Relationship Id="rId11" Type="http://schemas.openxmlformats.org/officeDocument/2006/relationships/tags" Target="../tags/tag130.xml"/><Relationship Id="rId24" Type="http://schemas.openxmlformats.org/officeDocument/2006/relationships/tags" Target="../tags/tag143.xml"/><Relationship Id="rId32" Type="http://schemas.openxmlformats.org/officeDocument/2006/relationships/tags" Target="../tags/tag151.xml"/><Relationship Id="rId37" Type="http://schemas.openxmlformats.org/officeDocument/2006/relationships/oleObject" Target="../embeddings/oleObject17.bin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tags" Target="../tags/tag147.xml"/><Relationship Id="rId36" Type="http://schemas.openxmlformats.org/officeDocument/2006/relationships/tags" Target="../tags/tag155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31" Type="http://schemas.openxmlformats.org/officeDocument/2006/relationships/tags" Target="../tags/tag150.xml"/><Relationship Id="rId4" Type="http://schemas.openxmlformats.org/officeDocument/2006/relationships/slideLayout" Target="../slideLayouts/slideLayout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tags" Target="../tags/tag146.xml"/><Relationship Id="rId30" Type="http://schemas.openxmlformats.org/officeDocument/2006/relationships/tags" Target="../tags/tag149.xml"/><Relationship Id="rId35" Type="http://schemas.openxmlformats.org/officeDocument/2006/relationships/tags" Target="../tags/tag1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18" Type="http://schemas.openxmlformats.org/officeDocument/2006/relationships/tags" Target="../tags/tag173.xml"/><Relationship Id="rId3" Type="http://schemas.openxmlformats.org/officeDocument/2006/relationships/slideLayout" Target="../slideLayouts/slideLayout27.xml"/><Relationship Id="rId21" Type="http://schemas.openxmlformats.org/officeDocument/2006/relationships/tags" Target="../tags/tag176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171.xml"/><Relationship Id="rId20" Type="http://schemas.openxmlformats.org/officeDocument/2006/relationships/tags" Target="../tags/tag175.xml"/><Relationship Id="rId1" Type="http://schemas.openxmlformats.org/officeDocument/2006/relationships/slideLayout" Target="../slideLayouts/slideLayout25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1.vml"/><Relationship Id="rId15" Type="http://schemas.openxmlformats.org/officeDocument/2006/relationships/tags" Target="../tags/tag170.xml"/><Relationship Id="rId23" Type="http://schemas.openxmlformats.org/officeDocument/2006/relationships/oleObject" Target="../embeddings/oleObject21.bin"/><Relationship Id="rId10" Type="http://schemas.openxmlformats.org/officeDocument/2006/relationships/tags" Target="../tags/tag165.xml"/><Relationship Id="rId19" Type="http://schemas.openxmlformats.org/officeDocument/2006/relationships/tags" Target="../tags/tag174.xml"/><Relationship Id="rId4" Type="http://schemas.openxmlformats.org/officeDocument/2006/relationships/theme" Target="../theme/theme6.xml"/><Relationship Id="rId9" Type="http://schemas.openxmlformats.org/officeDocument/2006/relationships/tags" Target="../tags/tag164.xml"/><Relationship Id="rId14" Type="http://schemas.openxmlformats.org/officeDocument/2006/relationships/tags" Target="../tags/tag169.xml"/><Relationship Id="rId22" Type="http://schemas.openxmlformats.org/officeDocument/2006/relationships/tags" Target="../tags/tag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750143604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50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Picture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4E202D-A1E7-4EE8-A5BB-A33D25CAA4B4}"/>
              </a:ext>
            </a:extLst>
          </p:cNvPr>
          <p:cNvSpPr>
            <a:spLocks/>
          </p:cNvSpPr>
          <p:nvPr userDrawn="1"/>
        </p:nvSpPr>
        <p:spPr bwMode="invGray">
          <a:xfrm>
            <a:off x="-3" y="6743214"/>
            <a:ext cx="12192004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3" name="Slide Number"/>
          <p:cNvSpPr txBox="1">
            <a:spLocks/>
          </p:cNvSpPr>
          <p:nvPr userDrawn="1"/>
        </p:nvSpPr>
        <p:spPr bwMode="auto">
          <a:xfrm>
            <a:off x="11762436" y="659753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 algn="r"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709571D-0034-4528-84D6-9E2D19049C25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/>
          <a:stretch>
            <a:fillRect/>
          </a:stretch>
        </p:blipFill>
        <p:spPr bwMode="ltGray">
          <a:xfrm>
            <a:off x="11103514" y="6404061"/>
            <a:ext cx="438150" cy="438150"/>
          </a:xfrm>
          <a:prstGeom prst="rect">
            <a:avLst/>
          </a:prstGeom>
        </p:spPr>
      </p:pic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138192" y="2504822"/>
            <a:ext cx="195566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02/20/20 9:56 AM SE Asia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67229" y="4722802"/>
            <a:ext cx="169758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Printed 01/29/20 7:58 AM SE Asia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986" y="234864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986" y="58253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4147" y="566136"/>
            <a:ext cx="11725484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986" y="6392209"/>
            <a:ext cx="1072075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 lang="x-none"/>
            </a:pPr>
            <a:r>
              <a:rPr lang="en-US" sz="800" baseline="0">
                <a:solidFill>
                  <a:schemeClr val="accent6"/>
                </a:solidFill>
                <a:latin typeface="+mn-lt"/>
                <a:ea typeface="+mn-ea"/>
              </a:rPr>
              <a:t>1	Footnote</a:t>
            </a:r>
            <a:endParaRPr lang="en-US" sz="8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986" y="6558186"/>
            <a:ext cx="10720755" cy="12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/>
          <a:p>
            <a:pPr marL="490538" indent="-490538" defTabSz="895350">
              <a:tabLst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3525607" y="2974784"/>
            <a:ext cx="5801189" cy="1231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3525607" y="2385779"/>
            <a:ext cx="5801189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 userDrawn="1"/>
        </p:nvSpPr>
        <p:spPr bwMode="auto">
          <a:xfrm>
            <a:off x="10993317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Boxes" hidden="1">
            <a:extLst>
              <a:ext uri="{FF2B5EF4-FFF2-40B4-BE49-F238E27FC236}">
                <a16:creationId xmlns:a16="http://schemas.microsoft.com/office/drawing/2014/main" id="{09B136A4-2284-4443-9FD1-9FAA9F89917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23882" y="287996"/>
            <a:ext cx="763588" cy="996951"/>
            <a:chOff x="4936" y="176"/>
            <a:chExt cx="481" cy="628"/>
          </a:xfrm>
        </p:grpSpPr>
        <p:sp>
          <p:nvSpPr>
            <p:cNvPr id="68" name="Legend1">
              <a:extLst>
                <a:ext uri="{FF2B5EF4-FFF2-40B4-BE49-F238E27FC236}">
                  <a16:creationId xmlns:a16="http://schemas.microsoft.com/office/drawing/2014/main" id="{9C794E20-A230-4273-B77A-45CC4A3F6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1">
              <a:extLst>
                <a:ext uri="{FF2B5EF4-FFF2-40B4-BE49-F238E27FC236}">
                  <a16:creationId xmlns:a16="http://schemas.microsoft.com/office/drawing/2014/main" id="{EF9D6CFE-2C2D-41F8-81E3-F659D59CD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2">
              <a:extLst>
                <a:ext uri="{FF2B5EF4-FFF2-40B4-BE49-F238E27FC236}">
                  <a16:creationId xmlns:a16="http://schemas.microsoft.com/office/drawing/2014/main" id="{C8B55432-78EE-47A9-8819-AA3E3808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2">
              <a:extLst>
                <a:ext uri="{FF2B5EF4-FFF2-40B4-BE49-F238E27FC236}">
                  <a16:creationId xmlns:a16="http://schemas.microsoft.com/office/drawing/2014/main" id="{BFCC1BA3-D65A-485E-B44B-1800D78A1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egend3">
              <a:extLst>
                <a:ext uri="{FF2B5EF4-FFF2-40B4-BE49-F238E27FC236}">
                  <a16:creationId xmlns:a16="http://schemas.microsoft.com/office/drawing/2014/main" id="{FF0A74D1-C3A9-48CB-8B9A-8928B4980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3" name="LegendRectangle3">
              <a:extLst>
                <a:ext uri="{FF2B5EF4-FFF2-40B4-BE49-F238E27FC236}">
                  <a16:creationId xmlns:a16="http://schemas.microsoft.com/office/drawing/2014/main" id="{024EC908-5EA7-4ACE-A3FA-C1A13DA7C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egend4">
              <a:extLst>
                <a:ext uri="{FF2B5EF4-FFF2-40B4-BE49-F238E27FC236}">
                  <a16:creationId xmlns:a16="http://schemas.microsoft.com/office/drawing/2014/main" id="{A98872BC-D09B-4401-BC6F-F07AD203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5" name="LegendRectangle4">
              <a:extLst>
                <a:ext uri="{FF2B5EF4-FFF2-40B4-BE49-F238E27FC236}">
                  <a16:creationId xmlns:a16="http://schemas.microsoft.com/office/drawing/2014/main" id="{799CD949-ABF2-4001-A6CE-63AF1B94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6" name="LegendLines" hidden="1">
            <a:extLst>
              <a:ext uri="{FF2B5EF4-FFF2-40B4-BE49-F238E27FC236}">
                <a16:creationId xmlns:a16="http://schemas.microsoft.com/office/drawing/2014/main" id="{34A0AD16-93FA-4524-8F4F-272213E203E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815907" y="287996"/>
            <a:ext cx="1071563" cy="730251"/>
            <a:chOff x="4750" y="176"/>
            <a:chExt cx="675" cy="460"/>
          </a:xfrm>
        </p:grpSpPr>
        <p:sp>
          <p:nvSpPr>
            <p:cNvPr id="77" name="LineLegend1">
              <a:extLst>
                <a:ext uri="{FF2B5EF4-FFF2-40B4-BE49-F238E27FC236}">
                  <a16:creationId xmlns:a16="http://schemas.microsoft.com/office/drawing/2014/main" id="{398CE6BF-A4D9-44FC-BC2A-DFC89A042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LineLegend2">
              <a:extLst>
                <a:ext uri="{FF2B5EF4-FFF2-40B4-BE49-F238E27FC236}">
                  <a16:creationId xmlns:a16="http://schemas.microsoft.com/office/drawing/2014/main" id="{9823A4BD-70E4-4593-8BE4-A5800BBF2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LineLegend3">
              <a:extLst>
                <a:ext uri="{FF2B5EF4-FFF2-40B4-BE49-F238E27FC236}">
                  <a16:creationId xmlns:a16="http://schemas.microsoft.com/office/drawing/2014/main" id="{7C72D012-7F47-4FF2-8269-5D78CAD2A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egend1">
              <a:extLst>
                <a:ext uri="{FF2B5EF4-FFF2-40B4-BE49-F238E27FC236}">
                  <a16:creationId xmlns:a16="http://schemas.microsoft.com/office/drawing/2014/main" id="{3ABEF286-556C-454B-8D58-E202CAB0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1" name="Legend2">
              <a:extLst>
                <a:ext uri="{FF2B5EF4-FFF2-40B4-BE49-F238E27FC236}">
                  <a16:creationId xmlns:a16="http://schemas.microsoft.com/office/drawing/2014/main" id="{63EB7C74-9E75-4F84-92BA-35939136A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2" name="Legend3">
              <a:extLst>
                <a:ext uri="{FF2B5EF4-FFF2-40B4-BE49-F238E27FC236}">
                  <a16:creationId xmlns:a16="http://schemas.microsoft.com/office/drawing/2014/main" id="{A4962DEA-2E67-4EF5-B41B-76C73B580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83" name="LegendMoons" hidden="1">
            <a:extLst>
              <a:ext uri="{FF2B5EF4-FFF2-40B4-BE49-F238E27FC236}">
                <a16:creationId xmlns:a16="http://schemas.microsoft.com/office/drawing/2014/main" id="{A5F71301-03D6-425F-9FF2-C1628FA9F956}"/>
              </a:ext>
            </a:extLst>
          </p:cNvPr>
          <p:cNvGrpSpPr/>
          <p:nvPr userDrawn="1"/>
        </p:nvGrpSpPr>
        <p:grpSpPr bwMode="auto">
          <a:xfrm>
            <a:off x="11057040" y="287996"/>
            <a:ext cx="830430" cy="1306516"/>
            <a:chOff x="7875175" y="286625"/>
            <a:chExt cx="830430" cy="1306516"/>
          </a:xfrm>
        </p:grpSpPr>
        <p:grpSp>
          <p:nvGrpSpPr>
            <p:cNvPr id="84" name="MoonLegend2">
              <a:extLst>
                <a:ext uri="{FF2B5EF4-FFF2-40B4-BE49-F238E27FC236}">
                  <a16:creationId xmlns:a16="http://schemas.microsoft.com/office/drawing/2014/main" id="{23BC0B43-FC2F-4E81-BBEE-1FD2D4E4FE57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2" name="Oval 41">
                <a:extLst>
                  <a:ext uri="{FF2B5EF4-FFF2-40B4-BE49-F238E27FC236}">
                    <a16:creationId xmlns:a16="http://schemas.microsoft.com/office/drawing/2014/main" id="{CE76E28C-0F09-427D-9771-4DE0F661CE4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3" name="Arc 42">
                <a:extLst>
                  <a:ext uri="{FF2B5EF4-FFF2-40B4-BE49-F238E27FC236}">
                    <a16:creationId xmlns:a16="http://schemas.microsoft.com/office/drawing/2014/main" id="{85A359E8-18CA-4C4F-B39C-F3A080022E93}"/>
                  </a:ext>
                </a:extLst>
              </p:cNvPr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5" name="MoonLegend4">
              <a:extLst>
                <a:ext uri="{FF2B5EF4-FFF2-40B4-BE49-F238E27FC236}">
                  <a16:creationId xmlns:a16="http://schemas.microsoft.com/office/drawing/2014/main" id="{C596AB71-8E48-439A-AB16-BA1908A3C813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0" name="Oval 47">
                <a:extLst>
                  <a:ext uri="{FF2B5EF4-FFF2-40B4-BE49-F238E27FC236}">
                    <a16:creationId xmlns:a16="http://schemas.microsoft.com/office/drawing/2014/main" id="{41A4410A-16FA-409E-9B71-5F5D1764D369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1" name="Arc 48">
                <a:extLst>
                  <a:ext uri="{FF2B5EF4-FFF2-40B4-BE49-F238E27FC236}">
                    <a16:creationId xmlns:a16="http://schemas.microsoft.com/office/drawing/2014/main" id="{4031FC44-09F9-40F7-AFB2-A82120C43659}"/>
                  </a:ext>
                </a:extLst>
              </p:cNvPr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6" name="MoonLegend5">
              <a:extLst>
                <a:ext uri="{FF2B5EF4-FFF2-40B4-BE49-F238E27FC236}">
                  <a16:creationId xmlns:a16="http://schemas.microsoft.com/office/drawing/2014/main" id="{C045C8B9-8B13-4B95-9AFC-C52C71DCA842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8" name="Oval 50">
                <a:extLst>
                  <a:ext uri="{FF2B5EF4-FFF2-40B4-BE49-F238E27FC236}">
                    <a16:creationId xmlns:a16="http://schemas.microsoft.com/office/drawing/2014/main" id="{ACF3D60A-0327-4076-911F-A2FAC5894F93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Oval 51">
                <a:extLst>
                  <a:ext uri="{FF2B5EF4-FFF2-40B4-BE49-F238E27FC236}">
                    <a16:creationId xmlns:a16="http://schemas.microsoft.com/office/drawing/2014/main" id="{C6BB2E14-0EA3-4740-8202-C281B52DA5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7" name="Legend1">
              <a:extLst>
                <a:ext uri="{FF2B5EF4-FFF2-40B4-BE49-F238E27FC236}">
                  <a16:creationId xmlns:a16="http://schemas.microsoft.com/office/drawing/2014/main" id="{72E536B3-3B0B-44B0-B78D-2041069A2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8" name="Legend2">
              <a:extLst>
                <a:ext uri="{FF2B5EF4-FFF2-40B4-BE49-F238E27FC236}">
                  <a16:creationId xmlns:a16="http://schemas.microsoft.com/office/drawing/2014/main" id="{398C11B7-2C36-4430-A25A-8DB86746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9" name="Legend3">
              <a:extLst>
                <a:ext uri="{FF2B5EF4-FFF2-40B4-BE49-F238E27FC236}">
                  <a16:creationId xmlns:a16="http://schemas.microsoft.com/office/drawing/2014/main" id="{2B53A8D8-EE10-4781-BCDF-0FBD98AC8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90" name="Legend4">
              <a:extLst>
                <a:ext uri="{FF2B5EF4-FFF2-40B4-BE49-F238E27FC236}">
                  <a16:creationId xmlns:a16="http://schemas.microsoft.com/office/drawing/2014/main" id="{A380A472-A385-4047-BF1E-899B2BFC5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1" name="Legend5">
              <a:extLst>
                <a:ext uri="{FF2B5EF4-FFF2-40B4-BE49-F238E27FC236}">
                  <a16:creationId xmlns:a16="http://schemas.microsoft.com/office/drawing/2014/main" id="{20791484-4D4D-4971-AE54-55E01F291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92" name="MoonLegend3">
              <a:extLst>
                <a:ext uri="{FF2B5EF4-FFF2-40B4-BE49-F238E27FC236}">
                  <a16:creationId xmlns:a16="http://schemas.microsoft.com/office/drawing/2014/main" id="{4CA6C591-53BF-4E77-9E2F-044CBACEB236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968C8FCE-445F-44CA-8438-181AF2F67AF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>
                <a:extLst>
                  <a:ext uri="{FF2B5EF4-FFF2-40B4-BE49-F238E27FC236}">
                    <a16:creationId xmlns:a16="http://schemas.microsoft.com/office/drawing/2014/main" id="{99A56136-E9B5-4283-8DC9-A5D18D8A239E}"/>
                  </a:ext>
                </a:extLst>
              </p:cNvPr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3" name="MoonLegend1">
              <a:extLst>
                <a:ext uri="{FF2B5EF4-FFF2-40B4-BE49-F238E27FC236}">
                  <a16:creationId xmlns:a16="http://schemas.microsoft.com/office/drawing/2014/main" id="{D70EF563-57CB-4208-BC26-921E2D03BFB2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4" name="Oval 41">
                <a:extLst>
                  <a:ext uri="{FF2B5EF4-FFF2-40B4-BE49-F238E27FC236}">
                    <a16:creationId xmlns:a16="http://schemas.microsoft.com/office/drawing/2014/main" id="{8B941310-C55E-4255-8BC8-BF491EC7256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Arc 42" hidden="1">
                <a:extLst>
                  <a:ext uri="{FF2B5EF4-FFF2-40B4-BE49-F238E27FC236}">
                    <a16:creationId xmlns:a16="http://schemas.microsoft.com/office/drawing/2014/main" id="{476CFEA4-B868-4C42-89F9-5CCF6C11BD2B}"/>
                  </a:ext>
                </a:extLst>
              </p:cNvPr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4" name="Sticker" hidden="1">
            <a:extLst>
              <a:ext uri="{FF2B5EF4-FFF2-40B4-BE49-F238E27FC236}">
                <a16:creationId xmlns:a16="http://schemas.microsoft.com/office/drawing/2014/main" id="{E3B45F0F-3A0E-40A2-851C-3F88E7F2F2A7}"/>
              </a:ext>
            </a:extLst>
          </p:cNvPr>
          <p:cNvGrpSpPr/>
          <p:nvPr userDrawn="1"/>
        </p:nvGrpSpPr>
        <p:grpSpPr bwMode="auto">
          <a:xfrm>
            <a:off x="10820575" y="287996"/>
            <a:ext cx="1066895" cy="212366"/>
            <a:chOff x="7673880" y="285750"/>
            <a:chExt cx="1066895" cy="212366"/>
          </a:xfrm>
        </p:grpSpPr>
        <p:sp>
          <p:nvSpPr>
            <p:cNvPr id="105" name="StickerRectangle">
              <a:extLst>
                <a:ext uri="{FF2B5EF4-FFF2-40B4-BE49-F238E27FC236}">
                  <a16:creationId xmlns:a16="http://schemas.microsoft.com/office/drawing/2014/main" id="{06BF26D1-E28D-42D9-867E-8116ABBD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6" name="AutoShape 31">
              <a:extLst>
                <a:ext uri="{FF2B5EF4-FFF2-40B4-BE49-F238E27FC236}">
                  <a16:creationId xmlns:a16="http://schemas.microsoft.com/office/drawing/2014/main" id="{418E71E6-927C-46E9-83F0-23E24A7A639A}"/>
                </a:ext>
              </a:extLst>
            </p:cNvPr>
            <p:cNvCxnSpPr>
              <a:cxnSpLocks noChangeShapeType="1"/>
              <a:stCxn id="105" idx="2"/>
              <a:endCxn id="105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32">
              <a:extLst>
                <a:ext uri="{FF2B5EF4-FFF2-40B4-BE49-F238E27FC236}">
                  <a16:creationId xmlns:a16="http://schemas.microsoft.com/office/drawing/2014/main" id="{CC1810B2-71C3-40FF-A5EE-CACF3BB6440F}"/>
                </a:ext>
              </a:extLst>
            </p:cNvPr>
            <p:cNvCxnSpPr>
              <a:cxnSpLocks noChangeShapeType="1"/>
              <a:stCxn id="105" idx="4"/>
              <a:endCxn id="105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8" r:id="rId5"/>
  </p:sldLayoutIdLst>
  <p:hf sldNum="0"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 noProof="0" dirty="0">
          <a:solidFill>
            <a:schemeClr val="accent4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2pPr>
      <a:lvl3pPr marL="457200" indent="-265176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lang="x-none" sz="1600" baseline="0">
          <a:solidFill>
            <a:schemeClr val="tx1"/>
          </a:solidFill>
          <a:latin typeface="+mn-lt"/>
        </a:defRPr>
      </a:lvl3pPr>
      <a:lvl4pPr marL="612648" indent="-15544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4pPr>
      <a:lvl5pPr marL="749808" indent="-128016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lang="x-none"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48551375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61" name="think-cell Slide" r:id="rId37" imgW="360" imgH="360" progId="">
                  <p:embed/>
                </p:oleObj>
              </mc:Choice>
              <mc:Fallback>
                <p:oleObj name="think-cell Slide" r:id="rId37" imgW="360" imgH="360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7" y="234865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86" y="77304"/>
            <a:ext cx="51193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16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87" y="566137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87" y="6432274"/>
            <a:ext cx="117254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85" y="6637983"/>
            <a:ext cx="9795571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21975" indent="-62197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6208" y="1991016"/>
            <a:ext cx="5853024" cy="113050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07" y="1270343"/>
            <a:ext cx="5801188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32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32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94697" y="291555"/>
            <a:ext cx="492770" cy="156360"/>
            <a:chOff x="8378576" y="285750"/>
            <a:chExt cx="362199" cy="153247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8576" y="285750"/>
              <a:ext cx="362199" cy="1532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rgbClr val="002960"/>
                </a:buClr>
              </a:pPr>
              <a:r>
                <a:rPr lang="en-US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8576" y="285750"/>
              <a:ext cx="0" cy="153247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8576" y="438997"/>
              <a:ext cx="36219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10263063" y="277886"/>
            <a:ext cx="1392630" cy="781397"/>
            <a:chOff x="7607284" y="279400"/>
            <a:chExt cx="1023619" cy="765841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279400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546100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>
                  <a:latin typeface="+mn-lt"/>
                  <a:ea typeface="+mn-ea"/>
                </a:rPr>
                <a:t>Legend</a:t>
              </a:r>
              <a:endParaRPr lang="en-US" sz="1428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8169259" y="825501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10682071" y="277992"/>
            <a:ext cx="973632" cy="1053514"/>
            <a:chOff x="5894005" y="919828"/>
            <a:chExt cx="715644" cy="1032541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919828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189703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461166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6148005" y="1732629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10591359" y="277476"/>
            <a:ext cx="1064343" cy="1348137"/>
            <a:chOff x="5894005" y="2695123"/>
            <a:chExt cx="782319" cy="1321299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2696542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2974156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>
                  <a:latin typeface="+mn-lt"/>
                  <a:ea typeface="+mn-ea"/>
                </a:rPr>
                <a:t>Legend</a:t>
              </a:r>
              <a:endParaRPr lang="en-US" sz="1428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248596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521448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6214680" y="3796682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5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28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28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28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28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28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98438944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40" name="think-cell Slide" r:id="rId36" imgW="360" imgH="360" progId="">
                  <p:embed/>
                </p:oleObj>
              </mc:Choice>
              <mc:Fallback>
                <p:oleObj name="think-cell Slide" r:id="rId36" imgW="360" imgH="36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7" y="234865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86" y="77304"/>
            <a:ext cx="51193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16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87" y="566137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87" y="6432274"/>
            <a:ext cx="117254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85" y="6637983"/>
            <a:ext cx="9795571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21975" indent="-62197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6208" y="1991016"/>
            <a:ext cx="5853024" cy="113050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07" y="1270343"/>
            <a:ext cx="5801188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32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32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94697" y="291555"/>
            <a:ext cx="492770" cy="156360"/>
            <a:chOff x="8378576" y="285750"/>
            <a:chExt cx="362199" cy="153247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8576" y="285750"/>
              <a:ext cx="362199" cy="1532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rgbClr val="002960"/>
                </a:buClr>
              </a:pPr>
              <a:r>
                <a:rPr lang="en-US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8576" y="285750"/>
              <a:ext cx="0" cy="153247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8576" y="438997"/>
              <a:ext cx="36219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10263063" y="277886"/>
            <a:ext cx="1392630" cy="781397"/>
            <a:chOff x="7607284" y="279400"/>
            <a:chExt cx="1023619" cy="765841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279400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546100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>
                  <a:latin typeface="+mn-lt"/>
                  <a:ea typeface="+mn-ea"/>
                </a:rPr>
                <a:t>Legend</a:t>
              </a:r>
              <a:endParaRPr lang="en-US" sz="1428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825501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10682071" y="277992"/>
            <a:ext cx="973632" cy="1053514"/>
            <a:chOff x="5894005" y="919828"/>
            <a:chExt cx="715644" cy="1032541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919828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189703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461166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732629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10591359" y="277476"/>
            <a:ext cx="1064343" cy="1348137"/>
            <a:chOff x="5894005" y="2695123"/>
            <a:chExt cx="782319" cy="1321299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696542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2974156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>
                  <a:latin typeface="+mn-lt"/>
                  <a:ea typeface="+mn-ea"/>
                </a:rPr>
                <a:t>Legend</a:t>
              </a:r>
              <a:endParaRPr lang="en-US" sz="1428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248596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521448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796682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67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28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28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28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28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28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36392694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36" name="think-cell Slide" r:id="rId37" imgW="360" imgH="360" progId="">
                  <p:embed/>
                </p:oleObj>
              </mc:Choice>
              <mc:Fallback>
                <p:oleObj name="think-cell Slide" r:id="rId37" imgW="360" imgH="36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7" y="234865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86" y="77304"/>
            <a:ext cx="51193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16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87" y="566137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87" y="6432274"/>
            <a:ext cx="117254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85" y="6637983"/>
            <a:ext cx="9795571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21975" indent="-62197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6208" y="1991016"/>
            <a:ext cx="5853024" cy="113050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07" y="1270343"/>
            <a:ext cx="5801188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32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32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94697" y="291555"/>
            <a:ext cx="492770" cy="156360"/>
            <a:chOff x="8378576" y="285750"/>
            <a:chExt cx="362199" cy="153247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8576" y="285750"/>
              <a:ext cx="362199" cy="1532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rgbClr val="002960"/>
                </a:buClr>
              </a:pPr>
              <a:r>
                <a:rPr lang="en-US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8576" y="285750"/>
              <a:ext cx="0" cy="153247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8576" y="438997"/>
              <a:ext cx="36219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10263063" y="277886"/>
            <a:ext cx="1392630" cy="781397"/>
            <a:chOff x="7607284" y="279400"/>
            <a:chExt cx="1023619" cy="765841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279400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546100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>
                  <a:latin typeface="+mn-lt"/>
                  <a:ea typeface="+mn-ea"/>
                </a:rPr>
                <a:t>Legend</a:t>
              </a:r>
              <a:endParaRPr lang="en-US" sz="1428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8169259" y="825501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10682071" y="277992"/>
            <a:ext cx="973632" cy="1053514"/>
            <a:chOff x="5894005" y="919828"/>
            <a:chExt cx="715644" cy="1032541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919828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189703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461166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6148005" y="1732629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10591359" y="277476"/>
            <a:ext cx="1064343" cy="1348137"/>
            <a:chOff x="5894005" y="2695123"/>
            <a:chExt cx="782319" cy="1321299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2696542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2974156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>
                  <a:latin typeface="+mn-lt"/>
                  <a:ea typeface="+mn-ea"/>
                </a:rPr>
                <a:t>Legend</a:t>
              </a:r>
              <a:endParaRPr lang="en-US" sz="1428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248596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521448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6214680" y="3796682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5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28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28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28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28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28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83190627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50" name="think-cell Slide" r:id="rId37" imgW="360" imgH="360" progId="">
                  <p:embed/>
                </p:oleObj>
              </mc:Choice>
              <mc:Fallback>
                <p:oleObj name="think-cell Slide" r:id="rId37" imgW="360" imgH="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7" y="234865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86" y="77304"/>
            <a:ext cx="51193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16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87" y="566137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87" y="6432274"/>
            <a:ext cx="117254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85" y="6637983"/>
            <a:ext cx="9795571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21975" indent="-62197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6208" y="1991016"/>
            <a:ext cx="5853024" cy="113050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07" y="1270343"/>
            <a:ext cx="5801188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32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32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94697" y="291555"/>
            <a:ext cx="492770" cy="156360"/>
            <a:chOff x="8378576" y="285750"/>
            <a:chExt cx="362199" cy="153247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8576" y="285750"/>
              <a:ext cx="362199" cy="1532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rgbClr val="002960"/>
                </a:buClr>
              </a:pPr>
              <a:r>
                <a:rPr lang="en-US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8576" y="285750"/>
              <a:ext cx="0" cy="153247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8576" y="438997"/>
              <a:ext cx="36219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10263063" y="277886"/>
            <a:ext cx="1392630" cy="781397"/>
            <a:chOff x="7607284" y="279400"/>
            <a:chExt cx="1023619" cy="765841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279400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546100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>
                  <a:latin typeface="+mn-lt"/>
                  <a:ea typeface="+mn-ea"/>
                </a:rPr>
                <a:t>Legend</a:t>
              </a:r>
              <a:endParaRPr lang="en-US" sz="1428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8169259" y="825501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10682071" y="277992"/>
            <a:ext cx="973632" cy="1053514"/>
            <a:chOff x="5894005" y="919828"/>
            <a:chExt cx="715644" cy="1032541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919828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189703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461166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6148005" y="1732629"/>
              <a:ext cx="461644" cy="219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10591359" y="277476"/>
            <a:ext cx="1064343" cy="1348137"/>
            <a:chOff x="5894005" y="2695123"/>
            <a:chExt cx="782319" cy="1321299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2696542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2974156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>
                  <a:latin typeface="+mn-lt"/>
                  <a:ea typeface="+mn-ea"/>
                </a:rPr>
                <a:t>Legend</a:t>
              </a:r>
              <a:endParaRPr lang="en-US" sz="1428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248596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521448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6214680" y="3796682"/>
              <a:ext cx="461644" cy="219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428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6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28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28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28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28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28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750143604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4" name="think-cell Slide" r:id="rId23" imgW="360" imgH="360" progId="">
                  <p:embed/>
                </p:oleObj>
              </mc:Choice>
              <mc:Fallback>
                <p:oleObj name="think-cell Slide" r:id="rId23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4E202D-A1E7-4EE8-A5BB-A33D25CAA4B4}"/>
              </a:ext>
            </a:extLst>
          </p:cNvPr>
          <p:cNvSpPr>
            <a:spLocks/>
          </p:cNvSpPr>
          <p:nvPr userDrawn="1"/>
        </p:nvSpPr>
        <p:spPr bwMode="invGray">
          <a:xfrm>
            <a:off x="-3" y="6743214"/>
            <a:ext cx="12192004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63" name="Slide Number"/>
          <p:cNvSpPr txBox="1">
            <a:spLocks/>
          </p:cNvSpPr>
          <p:nvPr userDrawn="1"/>
        </p:nvSpPr>
        <p:spPr bwMode="auto">
          <a:xfrm>
            <a:off x="11762436" y="659753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smtClean="0">
                <a:solidFill>
                  <a:srgbClr val="808080"/>
                </a:solidFill>
              </a:rPr>
              <a:pPr algn="r"/>
              <a:t>‹#›</a:t>
            </a:fld>
            <a:endParaRPr lang="en-US" sz="800" dirty="0">
              <a:solidFill>
                <a:srgbClr val="808080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709571D-0034-4528-84D6-9E2D19049C25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1103514" y="6404061"/>
            <a:ext cx="438150" cy="438150"/>
          </a:xfrm>
          <a:prstGeom prst="rect">
            <a:avLst/>
          </a:prstGeom>
        </p:spPr>
      </p:pic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138198" y="2504822"/>
            <a:ext cx="195566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>
                <a:solidFill>
                  <a:srgbClr val="808080"/>
                </a:solidFill>
                <a:latin typeface="Arial"/>
              </a:rPr>
              <a:t>Last Modified 3/5/2020 7:43 PM SE Asia Standard Time</a:t>
            </a:r>
            <a:endParaRPr lang="en-US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02308" y="4722802"/>
            <a:ext cx="18274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>
                <a:solidFill>
                  <a:srgbClr val="808080"/>
                </a:solidFill>
                <a:latin typeface="Arial"/>
              </a:rPr>
              <a:t>Printed 10/22/2019 1:54 PM SE Asia Standard Time</a:t>
            </a:r>
            <a:endParaRPr lang="en-US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986" y="234864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986" y="58253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4147" y="566136"/>
            <a:ext cx="11725484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986" y="6392209"/>
            <a:ext cx="1072075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 lang="x-none"/>
            </a:pPr>
            <a:r>
              <a:rPr lang="en-US" sz="800">
                <a:solidFill>
                  <a:srgbClr val="808080"/>
                </a:solidFill>
                <a:latin typeface="Arial"/>
              </a:rPr>
              <a:t>1	Footnote</a:t>
            </a:r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986" y="6558186"/>
            <a:ext cx="10720755" cy="12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/>
          <a:p>
            <a:pPr marL="490538" indent="-490538" defTabSz="895350"/>
            <a:r>
              <a:rPr lang="en-US" sz="800" dirty="0">
                <a:solidFill>
                  <a:srgbClr val="808080"/>
                </a:solidFill>
                <a:latin typeface="Arial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3525607" y="2974784"/>
            <a:ext cx="5801189" cy="1231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ACET" hidden="1"/>
          <p:cNvGrpSpPr>
            <a:grpSpLocks/>
          </p:cNvGrpSpPr>
          <p:nvPr userDrawn="1"/>
        </p:nvGrpSpPr>
        <p:grpSpPr bwMode="auto">
          <a:xfrm>
            <a:off x="3525607" y="2385779"/>
            <a:ext cx="5801189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x-none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 userDrawn="1"/>
        </p:nvSpPr>
        <p:spPr bwMode="auto">
          <a:xfrm>
            <a:off x="10993317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5" name="LegendBoxes" hidden="1">
            <a:extLst>
              <a:ext uri="{FF2B5EF4-FFF2-40B4-BE49-F238E27FC236}">
                <a16:creationId xmlns:a16="http://schemas.microsoft.com/office/drawing/2014/main" id="{09B136A4-2284-4443-9FD1-9FAA9F89917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23882" y="287996"/>
            <a:ext cx="763588" cy="996951"/>
            <a:chOff x="4936" y="176"/>
            <a:chExt cx="481" cy="628"/>
          </a:xfrm>
        </p:grpSpPr>
        <p:sp>
          <p:nvSpPr>
            <p:cNvPr id="68" name="Legend1">
              <a:extLst>
                <a:ext uri="{FF2B5EF4-FFF2-40B4-BE49-F238E27FC236}">
                  <a16:creationId xmlns:a16="http://schemas.microsoft.com/office/drawing/2014/main" id="{9C794E20-A230-4273-B77A-45CC4A3F6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69" name="LegendRectangle1">
              <a:extLst>
                <a:ext uri="{FF2B5EF4-FFF2-40B4-BE49-F238E27FC236}">
                  <a16:creationId xmlns:a16="http://schemas.microsoft.com/office/drawing/2014/main" id="{EF9D6CFE-2C2D-41F8-81E3-F659D59CD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Legend2">
              <a:extLst>
                <a:ext uri="{FF2B5EF4-FFF2-40B4-BE49-F238E27FC236}">
                  <a16:creationId xmlns:a16="http://schemas.microsoft.com/office/drawing/2014/main" id="{C8B55432-78EE-47A9-8819-AA3E3808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71" name="LegendRectangle2">
              <a:extLst>
                <a:ext uri="{FF2B5EF4-FFF2-40B4-BE49-F238E27FC236}">
                  <a16:creationId xmlns:a16="http://schemas.microsoft.com/office/drawing/2014/main" id="{BFCC1BA3-D65A-485E-B44B-1800D78A1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Legend3">
              <a:extLst>
                <a:ext uri="{FF2B5EF4-FFF2-40B4-BE49-F238E27FC236}">
                  <a16:creationId xmlns:a16="http://schemas.microsoft.com/office/drawing/2014/main" id="{FF0A74D1-C3A9-48CB-8B9A-8928B4980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73" name="LegendRectangle3">
              <a:extLst>
                <a:ext uri="{FF2B5EF4-FFF2-40B4-BE49-F238E27FC236}">
                  <a16:creationId xmlns:a16="http://schemas.microsoft.com/office/drawing/2014/main" id="{024EC908-5EA7-4ACE-A3FA-C1A13DA7C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Legend4">
              <a:extLst>
                <a:ext uri="{FF2B5EF4-FFF2-40B4-BE49-F238E27FC236}">
                  <a16:creationId xmlns:a16="http://schemas.microsoft.com/office/drawing/2014/main" id="{A98872BC-D09B-4401-BC6F-F07AD203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75" name="LegendRectangle4">
              <a:extLst>
                <a:ext uri="{FF2B5EF4-FFF2-40B4-BE49-F238E27FC236}">
                  <a16:creationId xmlns:a16="http://schemas.microsoft.com/office/drawing/2014/main" id="{799CD949-ABF2-4001-A6CE-63AF1B94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" name="LegendLines" hidden="1">
            <a:extLst>
              <a:ext uri="{FF2B5EF4-FFF2-40B4-BE49-F238E27FC236}">
                <a16:creationId xmlns:a16="http://schemas.microsoft.com/office/drawing/2014/main" id="{34A0AD16-93FA-4524-8F4F-272213E203E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815907" y="287996"/>
            <a:ext cx="1071563" cy="730251"/>
            <a:chOff x="4750" y="176"/>
            <a:chExt cx="675" cy="460"/>
          </a:xfrm>
        </p:grpSpPr>
        <p:sp>
          <p:nvSpPr>
            <p:cNvPr id="77" name="LineLegend1">
              <a:extLst>
                <a:ext uri="{FF2B5EF4-FFF2-40B4-BE49-F238E27FC236}">
                  <a16:creationId xmlns:a16="http://schemas.microsoft.com/office/drawing/2014/main" id="{398CE6BF-A4D9-44FC-BC2A-DFC89A042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LineLegend2">
              <a:extLst>
                <a:ext uri="{FF2B5EF4-FFF2-40B4-BE49-F238E27FC236}">
                  <a16:creationId xmlns:a16="http://schemas.microsoft.com/office/drawing/2014/main" id="{9823A4BD-70E4-4593-8BE4-A5800BBF2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LineLegend3">
              <a:extLst>
                <a:ext uri="{FF2B5EF4-FFF2-40B4-BE49-F238E27FC236}">
                  <a16:creationId xmlns:a16="http://schemas.microsoft.com/office/drawing/2014/main" id="{7C72D012-7F47-4FF2-8269-5D78CAD2A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Legend1">
              <a:extLst>
                <a:ext uri="{FF2B5EF4-FFF2-40B4-BE49-F238E27FC236}">
                  <a16:creationId xmlns:a16="http://schemas.microsoft.com/office/drawing/2014/main" id="{3ABEF286-556C-454B-8D58-E202CAB0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81" name="Legend2">
              <a:extLst>
                <a:ext uri="{FF2B5EF4-FFF2-40B4-BE49-F238E27FC236}">
                  <a16:creationId xmlns:a16="http://schemas.microsoft.com/office/drawing/2014/main" id="{63EB7C74-9E75-4F84-92BA-35939136A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82" name="Legend3">
              <a:extLst>
                <a:ext uri="{FF2B5EF4-FFF2-40B4-BE49-F238E27FC236}">
                  <a16:creationId xmlns:a16="http://schemas.microsoft.com/office/drawing/2014/main" id="{A4962DEA-2E67-4EF5-B41B-76C73B580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8" name="LegendMoons" hidden="1">
            <a:extLst>
              <a:ext uri="{FF2B5EF4-FFF2-40B4-BE49-F238E27FC236}">
                <a16:creationId xmlns:a16="http://schemas.microsoft.com/office/drawing/2014/main" id="{A5F71301-03D6-425F-9FF2-C1628FA9F956}"/>
              </a:ext>
            </a:extLst>
          </p:cNvPr>
          <p:cNvGrpSpPr/>
          <p:nvPr userDrawn="1"/>
        </p:nvGrpSpPr>
        <p:grpSpPr bwMode="auto">
          <a:xfrm>
            <a:off x="11057040" y="287996"/>
            <a:ext cx="830430" cy="1306516"/>
            <a:chOff x="7875175" y="286625"/>
            <a:chExt cx="830430" cy="1306516"/>
          </a:xfrm>
        </p:grpSpPr>
        <p:grpSp>
          <p:nvGrpSpPr>
            <p:cNvPr id="9" name="MoonLegend2">
              <a:extLst>
                <a:ext uri="{FF2B5EF4-FFF2-40B4-BE49-F238E27FC236}">
                  <a16:creationId xmlns:a16="http://schemas.microsoft.com/office/drawing/2014/main" id="{23BC0B43-FC2F-4E81-BBEE-1FD2D4E4FE57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2" name="Oval 41">
                <a:extLst>
                  <a:ext uri="{FF2B5EF4-FFF2-40B4-BE49-F238E27FC236}">
                    <a16:creationId xmlns:a16="http://schemas.microsoft.com/office/drawing/2014/main" id="{CE76E28C-0F09-427D-9771-4DE0F661CE4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" name="Arc 42">
                <a:extLst>
                  <a:ext uri="{FF2B5EF4-FFF2-40B4-BE49-F238E27FC236}">
                    <a16:creationId xmlns:a16="http://schemas.microsoft.com/office/drawing/2014/main" id="{85A359E8-18CA-4C4F-B39C-F3A080022E93}"/>
                  </a:ext>
                </a:extLst>
              </p:cNvPr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" name="MoonLegend4">
              <a:extLst>
                <a:ext uri="{FF2B5EF4-FFF2-40B4-BE49-F238E27FC236}">
                  <a16:creationId xmlns:a16="http://schemas.microsoft.com/office/drawing/2014/main" id="{C596AB71-8E48-439A-AB16-BA1908A3C813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0" name="Oval 47">
                <a:extLst>
                  <a:ext uri="{FF2B5EF4-FFF2-40B4-BE49-F238E27FC236}">
                    <a16:creationId xmlns:a16="http://schemas.microsoft.com/office/drawing/2014/main" id="{41A4410A-16FA-409E-9B71-5F5D1764D369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Arc 48">
                <a:extLst>
                  <a:ext uri="{FF2B5EF4-FFF2-40B4-BE49-F238E27FC236}">
                    <a16:creationId xmlns:a16="http://schemas.microsoft.com/office/drawing/2014/main" id="{4031FC44-09F9-40F7-AFB2-A82120C43659}"/>
                  </a:ext>
                </a:extLst>
              </p:cNvPr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" name="MoonLegend5">
              <a:extLst>
                <a:ext uri="{FF2B5EF4-FFF2-40B4-BE49-F238E27FC236}">
                  <a16:creationId xmlns:a16="http://schemas.microsoft.com/office/drawing/2014/main" id="{C045C8B9-8B13-4B95-9AFC-C52C71DCA842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8" name="Oval 50">
                <a:extLst>
                  <a:ext uri="{FF2B5EF4-FFF2-40B4-BE49-F238E27FC236}">
                    <a16:creationId xmlns:a16="http://schemas.microsoft.com/office/drawing/2014/main" id="{ACF3D60A-0327-4076-911F-A2FAC5894F93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Oval 51">
                <a:extLst>
                  <a:ext uri="{FF2B5EF4-FFF2-40B4-BE49-F238E27FC236}">
                    <a16:creationId xmlns:a16="http://schemas.microsoft.com/office/drawing/2014/main" id="{C6BB2E14-0EA3-4740-8202-C281B52DA5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7" name="Legend1">
              <a:extLst>
                <a:ext uri="{FF2B5EF4-FFF2-40B4-BE49-F238E27FC236}">
                  <a16:creationId xmlns:a16="http://schemas.microsoft.com/office/drawing/2014/main" id="{72E536B3-3B0B-44B0-B78D-2041069A2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88" name="Legend2">
              <a:extLst>
                <a:ext uri="{FF2B5EF4-FFF2-40B4-BE49-F238E27FC236}">
                  <a16:creationId xmlns:a16="http://schemas.microsoft.com/office/drawing/2014/main" id="{398C11B7-2C36-4430-A25A-8DB86746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89" name="Legend3">
              <a:extLst>
                <a:ext uri="{FF2B5EF4-FFF2-40B4-BE49-F238E27FC236}">
                  <a16:creationId xmlns:a16="http://schemas.microsoft.com/office/drawing/2014/main" id="{2B53A8D8-EE10-4781-BCDF-0FBD98AC8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90" name="Legend4">
              <a:extLst>
                <a:ext uri="{FF2B5EF4-FFF2-40B4-BE49-F238E27FC236}">
                  <a16:creationId xmlns:a16="http://schemas.microsoft.com/office/drawing/2014/main" id="{A380A472-A385-4047-BF1E-899B2BFC5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91" name="Legend5">
              <a:extLst>
                <a:ext uri="{FF2B5EF4-FFF2-40B4-BE49-F238E27FC236}">
                  <a16:creationId xmlns:a16="http://schemas.microsoft.com/office/drawing/2014/main" id="{20791484-4D4D-4971-AE54-55E01F291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grpSp>
          <p:nvGrpSpPr>
            <p:cNvPr id="17" name="MoonLegend3">
              <a:extLst>
                <a:ext uri="{FF2B5EF4-FFF2-40B4-BE49-F238E27FC236}">
                  <a16:creationId xmlns:a16="http://schemas.microsoft.com/office/drawing/2014/main" id="{4CA6C591-53BF-4E77-9E2F-044CBACEB236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968C8FCE-445F-44CA-8438-181AF2F67AF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" name="Arc 48">
                <a:extLst>
                  <a:ext uri="{FF2B5EF4-FFF2-40B4-BE49-F238E27FC236}">
                    <a16:creationId xmlns:a16="http://schemas.microsoft.com/office/drawing/2014/main" id="{99A56136-E9B5-4283-8DC9-A5D18D8A239E}"/>
                  </a:ext>
                </a:extLst>
              </p:cNvPr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" name="MoonLegend1">
              <a:extLst>
                <a:ext uri="{FF2B5EF4-FFF2-40B4-BE49-F238E27FC236}">
                  <a16:creationId xmlns:a16="http://schemas.microsoft.com/office/drawing/2014/main" id="{D70EF563-57CB-4208-BC26-921E2D03BFB2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4" name="Oval 41">
                <a:extLst>
                  <a:ext uri="{FF2B5EF4-FFF2-40B4-BE49-F238E27FC236}">
                    <a16:creationId xmlns:a16="http://schemas.microsoft.com/office/drawing/2014/main" id="{8B941310-C55E-4255-8BC8-BF491EC7256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Arc 42" hidden="1">
                <a:extLst>
                  <a:ext uri="{FF2B5EF4-FFF2-40B4-BE49-F238E27FC236}">
                    <a16:creationId xmlns:a16="http://schemas.microsoft.com/office/drawing/2014/main" id="{476CFEA4-B868-4C42-89F9-5CCF6C11BD2B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1" name="Sticker" hidden="1">
            <a:extLst>
              <a:ext uri="{FF2B5EF4-FFF2-40B4-BE49-F238E27FC236}">
                <a16:creationId xmlns:a16="http://schemas.microsoft.com/office/drawing/2014/main" id="{E3B45F0F-3A0E-40A2-851C-3F88E7F2F2A7}"/>
              </a:ext>
            </a:extLst>
          </p:cNvPr>
          <p:cNvGrpSpPr/>
          <p:nvPr userDrawn="1"/>
        </p:nvGrpSpPr>
        <p:grpSpPr bwMode="auto">
          <a:xfrm>
            <a:off x="10820575" y="287996"/>
            <a:ext cx="1066895" cy="212366"/>
            <a:chOff x="7673880" y="285750"/>
            <a:chExt cx="1066895" cy="212366"/>
          </a:xfrm>
        </p:grpSpPr>
        <p:sp>
          <p:nvSpPr>
            <p:cNvPr id="105" name="StickerRectangle">
              <a:extLst>
                <a:ext uri="{FF2B5EF4-FFF2-40B4-BE49-F238E27FC236}">
                  <a16:creationId xmlns:a16="http://schemas.microsoft.com/office/drawing/2014/main" id="{06BF26D1-E28D-42D9-867E-8116ABBD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  <a:latin typeface="Arial"/>
                </a:rPr>
                <a:t>PRELIMINARY</a:t>
              </a:r>
            </a:p>
          </p:txBody>
        </p:sp>
        <p:cxnSp>
          <p:nvCxnSpPr>
            <p:cNvPr id="106" name="AutoShape 31">
              <a:extLst>
                <a:ext uri="{FF2B5EF4-FFF2-40B4-BE49-F238E27FC236}">
                  <a16:creationId xmlns:a16="http://schemas.microsoft.com/office/drawing/2014/main" id="{418E71E6-927C-46E9-83F0-23E24A7A639A}"/>
                </a:ext>
              </a:extLst>
            </p:cNvPr>
            <p:cNvCxnSpPr>
              <a:cxnSpLocks noChangeShapeType="1"/>
              <a:stCxn id="105" idx="2"/>
              <a:endCxn id="105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32">
              <a:extLst>
                <a:ext uri="{FF2B5EF4-FFF2-40B4-BE49-F238E27FC236}">
                  <a16:creationId xmlns:a16="http://schemas.microsoft.com/office/drawing/2014/main" id="{CC1810B2-71C3-40FF-A5EE-CACF3BB6440F}"/>
                </a:ext>
              </a:extLst>
            </p:cNvPr>
            <p:cNvCxnSpPr>
              <a:cxnSpLocks noChangeShapeType="1"/>
              <a:stCxn id="105" idx="4"/>
              <a:endCxn id="105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sldNum="0"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 noProof="0" dirty="0">
          <a:solidFill>
            <a:schemeClr val="accent4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2pPr>
      <a:lvl3pPr marL="457200" indent="-265176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lang="x-none" sz="1600" baseline="0">
          <a:solidFill>
            <a:schemeClr val="tx1"/>
          </a:solidFill>
          <a:latin typeface="+mn-lt"/>
        </a:defRPr>
      </a:lvl3pPr>
      <a:lvl4pPr marL="612648" indent="-15544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4pPr>
      <a:lvl5pPr marL="749808" indent="-128016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lang="x-none"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47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6.jpeg"/><Relationship Id="rId5" Type="http://schemas.openxmlformats.org/officeDocument/2006/relationships/hyperlink" Target="http://images.google.co.id/imgres?imgurl=http://www.rimeco.com/BornReady/image/UPLOAD/19435Heavy%20construction%20scrap%2002.JPG&amp;imgrefurl=http://www.rimeco.com/default.php3?ID=1893&amp;usg=__mBwOWw3FEOc85CiUzA2EOkTf8-4=&amp;h=768&amp;w=1024&amp;sz=125&amp;hl=id&amp;start=6&amp;itbs=1&amp;tbnid=FOV6xxFz6XGXIM:&amp;tbnh=113&amp;tbnw=150&amp;prev=/images?q=scrap&amp;gbv=2&amp;hl=id&amp;sa=G" TargetMode="Externa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id/imgres?imgurl=http://www.rimeco.com/BornReady/image/UPLOAD/19435Heavy%20construction%20scrap%2002.JPG&amp;imgrefurl=http://www.rimeco.com/default.php3?ID=1893&amp;usg=__mBwOWw3FEOc85CiUzA2EOkTf8-4=&amp;h=768&amp;w=1024&amp;sz=125&amp;hl=id&amp;start=6&amp;itbs=1&amp;tbnid=FOV6xxFz6XGXIM:&amp;tbnh=113&amp;tbnw=150&amp;prev=/images?q=scrap&amp;gbv=2&amp;hl=id&amp;sa=G" TargetMode="External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0.pn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A84AD-1804-614F-BE0B-9B46DED797E6}"/>
              </a:ext>
            </a:extLst>
          </p:cNvPr>
          <p:cNvSpPr/>
          <p:nvPr/>
        </p:nvSpPr>
        <p:spPr>
          <a:xfrm>
            <a:off x="0" y="6261186"/>
            <a:ext cx="12192004" cy="7239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E9E91-433F-2B44-98B8-3D524F571D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759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ADD2CC-220F-0E4D-9793-D6ADFA344627}"/>
              </a:ext>
            </a:extLst>
          </p:cNvPr>
          <p:cNvSpPr>
            <a:spLocks/>
          </p:cNvSpPr>
          <p:nvPr/>
        </p:nvSpPr>
        <p:spPr bwMode="invGray">
          <a:xfrm>
            <a:off x="-3" y="6743214"/>
            <a:ext cx="12192004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 err="1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9AC5F-167A-F144-BC64-AAF642C5B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8473118" y="15789"/>
            <a:ext cx="3718882" cy="3889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3DE47-D96F-0E4C-BC21-5F6745433E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8924" y="-48545"/>
            <a:ext cx="2048434" cy="2200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11C76-D52F-0144-9C7D-B17A4A980D0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3309" y="4865976"/>
            <a:ext cx="1536325" cy="1835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992650-7E79-F742-9747-6454FCD8C34B}"/>
              </a:ext>
            </a:extLst>
          </p:cNvPr>
          <p:cNvSpPr/>
          <p:nvPr/>
        </p:nvSpPr>
        <p:spPr>
          <a:xfrm>
            <a:off x="-4" y="2137788"/>
            <a:ext cx="9041528" cy="1563214"/>
          </a:xfrm>
          <a:prstGeom prst="rect">
            <a:avLst/>
          </a:prstGeom>
          <a:blipFill dpi="0" rotWithShape="1"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2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  <a:effectLst>
            <a:outerShdw blurRad="1066800" dist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solidFill>
                <a:srgbClr val="000000"/>
              </a:solidFill>
            </a:endParaRPr>
          </a:p>
        </p:txBody>
      </p:sp>
      <p:sp>
        <p:nvSpPr>
          <p:cNvPr id="11" name="ZoneTexte 16">
            <a:extLst>
              <a:ext uri="{FF2B5EF4-FFF2-40B4-BE49-F238E27FC236}">
                <a16:creationId xmlns:a16="http://schemas.microsoft.com/office/drawing/2014/main" id="{E109A7B6-12FA-AD4D-85A4-33B66EA98FDC}"/>
              </a:ext>
            </a:extLst>
          </p:cNvPr>
          <p:cNvSpPr txBox="1"/>
          <p:nvPr/>
        </p:nvSpPr>
        <p:spPr>
          <a:xfrm>
            <a:off x="485773" y="2575550"/>
            <a:ext cx="831926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spcBef>
                <a:spcPct val="0"/>
              </a:spcBef>
              <a:buNone/>
              <a:defRPr sz="8800" b="1">
                <a:solidFill>
                  <a:srgbClr val="006A4F"/>
                </a:solidFill>
                <a:ea typeface="+mj-ea"/>
                <a:cs typeface="+mj-cs"/>
              </a:defRPr>
            </a:lvl1pPr>
          </a:lstStyle>
          <a:p>
            <a:pPr algn="l">
              <a:buClr>
                <a:srgbClr val="FFFFFF"/>
              </a:buClr>
              <a:defRPr/>
            </a:pPr>
            <a:r>
              <a:rPr lang="en-GB" altLang="en-US" sz="3600" dirty="0" err="1" smtClean="0">
                <a:solidFill>
                  <a:srgbClr val="A80000"/>
                </a:solidFill>
                <a:latin typeface="Arial"/>
              </a:rPr>
              <a:t>Teknologi</a:t>
            </a:r>
            <a:r>
              <a:rPr lang="en-GB" altLang="en-US" sz="3600" dirty="0" smtClean="0">
                <a:solidFill>
                  <a:srgbClr val="A80000"/>
                </a:solidFill>
                <a:latin typeface="Arial"/>
              </a:rPr>
              <a:t> </a:t>
            </a:r>
            <a:r>
              <a:rPr lang="en-GB" altLang="en-US" sz="3600" dirty="0" err="1" smtClean="0">
                <a:solidFill>
                  <a:srgbClr val="A80000"/>
                </a:solidFill>
                <a:latin typeface="Arial"/>
              </a:rPr>
              <a:t>dan</a:t>
            </a:r>
            <a:r>
              <a:rPr lang="en-GB" altLang="en-US" sz="3600" dirty="0" smtClean="0">
                <a:solidFill>
                  <a:srgbClr val="A80000"/>
                </a:solidFill>
                <a:latin typeface="Arial"/>
              </a:rPr>
              <a:t> Proses </a:t>
            </a:r>
            <a:r>
              <a:rPr lang="en-GB" altLang="en-US" sz="3600" dirty="0" err="1" smtClean="0">
                <a:solidFill>
                  <a:srgbClr val="A80000"/>
                </a:solidFill>
                <a:latin typeface="Arial"/>
              </a:rPr>
              <a:t>Produksi</a:t>
            </a:r>
            <a:r>
              <a:rPr lang="en-GB" altLang="en-US" sz="3600" dirty="0" smtClean="0">
                <a:solidFill>
                  <a:srgbClr val="A80000"/>
                </a:solidFill>
                <a:latin typeface="Arial"/>
              </a:rPr>
              <a:t> Baja</a:t>
            </a:r>
            <a:endParaRPr lang="en-GB" altLang="en-US" sz="3600" dirty="0">
              <a:solidFill>
                <a:srgbClr val="A80000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1E20E-2588-584A-9CFF-F418DA49224C}"/>
              </a:ext>
            </a:extLst>
          </p:cNvPr>
          <p:cNvSpPr/>
          <p:nvPr/>
        </p:nvSpPr>
        <p:spPr>
          <a:xfrm>
            <a:off x="536658" y="3271557"/>
            <a:ext cx="7842714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D58268D-519D-4858-988D-F8B76D34F9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37604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55709" y="2967335"/>
            <a:ext cx="4480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Terima</a:t>
            </a:r>
            <a:r>
              <a:rPr lang="en-US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Kasih</a:t>
            </a:r>
            <a:endParaRPr 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02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6" y="234864"/>
            <a:ext cx="11725484" cy="307777"/>
          </a:xfrm>
        </p:spPr>
        <p:txBody>
          <a:bodyPr/>
          <a:lstStyle/>
          <a:p>
            <a:r>
              <a:rPr lang="en-GB" b="1" dirty="0" err="1" smtClean="0"/>
              <a:t>Industri</a:t>
            </a:r>
            <a:r>
              <a:rPr lang="en-GB" b="1" dirty="0" smtClean="0"/>
              <a:t> </a:t>
            </a:r>
            <a:r>
              <a:rPr lang="en-GB" b="1" dirty="0" smtClean="0"/>
              <a:t>Baja </a:t>
            </a:r>
            <a:r>
              <a:rPr lang="en-GB" b="1" dirty="0" err="1" smtClean="0"/>
              <a:t>Terpadu</a:t>
            </a:r>
            <a:r>
              <a:rPr lang="en-GB" b="1" dirty="0" smtClean="0"/>
              <a:t> – Integrated Steel Industry</a:t>
            </a:r>
            <a:endParaRPr lang="en-US" dirty="0"/>
          </a:p>
        </p:txBody>
      </p:sp>
      <p:sp>
        <p:nvSpPr>
          <p:cNvPr id="3" name="TextBox 156"/>
          <p:cNvSpPr txBox="1">
            <a:spLocks noChangeArrowheads="1"/>
          </p:cNvSpPr>
          <p:nvPr/>
        </p:nvSpPr>
        <p:spPr bwMode="auto">
          <a:xfrm>
            <a:off x="538770" y="676196"/>
            <a:ext cx="1125622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93700" indent="-2206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Wingdings" pitchFamily="2" charset="2"/>
              <a:buChar char="§"/>
            </a:pP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Industri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Baja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terpadu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adalah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industry yang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memproduksi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dari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proses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pengolahan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besi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,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pengolahan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,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produksi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crude steel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sebagai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semi finish product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baik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berupa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slab, billet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maupun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bloom,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hingga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pengerolan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dalam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satu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kesatuan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+mn-lt"/>
                <a:ea typeface="Tahoma" pitchFamily="34" charset="0"/>
                <a:cs typeface="Tahoma" pitchFamily="34" charset="0"/>
              </a:rPr>
              <a:t>pabrik</a:t>
            </a:r>
            <a:r>
              <a:rPr lang="en-US" sz="1200" dirty="0" smtClean="0">
                <a:latin typeface="+mn-lt"/>
                <a:ea typeface="Tahoma" pitchFamily="34" charset="0"/>
                <a:cs typeface="Tahoma" pitchFamily="34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PT Krakatau Steel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dan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PT Krakatau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Posco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adalah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contoh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industri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terpadu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di Indonesia.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Berdasarkan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teknologi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iron – steel making,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industri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terpadu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dibedakan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dalam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: 1) coal based integrated steel industry yang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menggunakan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teknologi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pengolahan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besi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berbasis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batubara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, 2) gas based integrated steel industry yang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menggunakan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teknologi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pengolahan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besi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berbasi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gas.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Berdasarkan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jenis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produk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akhirnya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,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industri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terpadu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dibedakan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menjadi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: 1) flat product, yang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memproduksi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lembaran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seperti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hot strip mill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dan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plate mill, 2) long product yang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memproduksi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lonjoran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seperti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batang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kawat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, bar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dan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section.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Di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bawah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ini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adalah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contoh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industri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baja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terpadu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PT Krakatau Steel, di mana di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dalamnya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menggabungkan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coal based &amp; gas based technology,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serta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flat product </a:t>
            </a:r>
            <a:r>
              <a:rPr lang="en-GB" sz="1200" dirty="0" err="1" smtClean="0">
                <a:latin typeface="+mn-lt"/>
                <a:ea typeface="Tahoma" pitchFamily="34" charset="0"/>
                <a:cs typeface="Tahoma" pitchFamily="34" charset="0"/>
              </a:rPr>
              <a:t>dan</a:t>
            </a:r>
            <a:r>
              <a:rPr lang="en-GB" sz="1200" dirty="0" smtClean="0">
                <a:latin typeface="+mn-lt"/>
                <a:ea typeface="Tahoma" pitchFamily="34" charset="0"/>
                <a:cs typeface="Tahoma" pitchFamily="34" charset="0"/>
              </a:rPr>
              <a:t> long product.</a:t>
            </a:r>
            <a:endParaRPr lang="en-US" sz="1200" dirty="0" smtClean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41397" y="2517156"/>
            <a:ext cx="1423051" cy="403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j-lt"/>
                <a:ea typeface="Tahoma" pitchFamily="34" charset="0"/>
                <a:cs typeface="Tahoma" pitchFamily="34" charset="0"/>
              </a:rPr>
              <a:t>Iron Making</a:t>
            </a:r>
            <a:endParaRPr lang="en-US" sz="1600" b="1" dirty="0">
              <a:solidFill>
                <a:srgbClr val="FF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846165" y="2517156"/>
            <a:ext cx="3888075" cy="403187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j-lt"/>
                <a:ea typeface="Tahoma" pitchFamily="34" charset="0"/>
                <a:cs typeface="Tahoma" pitchFamily="34" charset="0"/>
              </a:rPr>
              <a:t>Rolling </a:t>
            </a:r>
            <a:r>
              <a:rPr lang="en-US" sz="1600" b="1" dirty="0">
                <a:solidFill>
                  <a:srgbClr val="FF0000"/>
                </a:solidFill>
                <a:latin typeface="+mj-lt"/>
                <a:ea typeface="Tahoma" pitchFamily="34" charset="0"/>
                <a:cs typeface="Tahoma" pitchFamily="34" charset="0"/>
              </a:rPr>
              <a:t>Mill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761901" y="2517156"/>
            <a:ext cx="3081718" cy="403187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en-US" sz="16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j-lt"/>
                <a:ea typeface="Tahoma" pitchFamily="34" charset="0"/>
                <a:cs typeface="Tahoma" pitchFamily="34" charset="0"/>
              </a:rPr>
              <a:t>Steel Making</a:t>
            </a:r>
            <a:endParaRPr lang="en-US" sz="1600" b="1" dirty="0">
              <a:solidFill>
                <a:srgbClr val="FF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109289" y="3394981"/>
            <a:ext cx="1902082" cy="7381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5" descr="Pictur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23" y="3615544"/>
            <a:ext cx="35264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 bwMode="auto">
          <a:xfrm rot="5400000">
            <a:off x="1990224" y="4677681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2814380" y="3837894"/>
            <a:ext cx="221572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2151226" y="4652281"/>
            <a:ext cx="884725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2814380" y="5534931"/>
            <a:ext cx="221572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1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7557" y="3615544"/>
            <a:ext cx="2184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7590" y="3615544"/>
            <a:ext cx="31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 bwMode="auto">
          <a:xfrm>
            <a:off x="3663218" y="3837894"/>
            <a:ext cx="188804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4262397" y="3837894"/>
            <a:ext cx="201287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5310961" y="3839481"/>
            <a:ext cx="2059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5803723" y="3471181"/>
            <a:ext cx="179754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flipV="1">
            <a:off x="7108500" y="4296681"/>
            <a:ext cx="898769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21"/>
          <p:cNvGrpSpPr>
            <a:grpSpLocks/>
          </p:cNvGrpSpPr>
          <p:nvPr/>
        </p:nvGrpSpPr>
        <p:grpSpPr bwMode="auto">
          <a:xfrm>
            <a:off x="6256153" y="5404657"/>
            <a:ext cx="475549" cy="284162"/>
            <a:chOff x="3696" y="840"/>
            <a:chExt cx="496" cy="256"/>
          </a:xfrm>
        </p:grpSpPr>
        <p:grpSp>
          <p:nvGrpSpPr>
            <p:cNvPr id="152" name="Group 122"/>
            <p:cNvGrpSpPr>
              <a:grpSpLocks/>
            </p:cNvGrpSpPr>
            <p:nvPr/>
          </p:nvGrpSpPr>
          <p:grpSpPr bwMode="auto">
            <a:xfrm>
              <a:off x="3696" y="840"/>
              <a:ext cx="112" cy="256"/>
              <a:chOff x="3696" y="840"/>
              <a:chExt cx="112" cy="256"/>
            </a:xfrm>
          </p:grpSpPr>
          <p:sp>
            <p:nvSpPr>
              <p:cNvPr id="162" name="Oval 123"/>
              <p:cNvSpPr>
                <a:spLocks noChangeArrowheads="1"/>
              </p:cNvSpPr>
              <p:nvPr/>
            </p:nvSpPr>
            <p:spPr bwMode="auto">
              <a:xfrm>
                <a:off x="3696" y="840"/>
                <a:ext cx="112" cy="120"/>
              </a:xfrm>
              <a:prstGeom prst="ellipse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63" name="Oval 124"/>
              <p:cNvSpPr>
                <a:spLocks noChangeArrowheads="1"/>
              </p:cNvSpPr>
              <p:nvPr/>
            </p:nvSpPr>
            <p:spPr bwMode="auto">
              <a:xfrm>
                <a:off x="3696" y="976"/>
                <a:ext cx="112" cy="120"/>
              </a:xfrm>
              <a:prstGeom prst="ellipse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3" name="Group 125"/>
            <p:cNvGrpSpPr>
              <a:grpSpLocks/>
            </p:cNvGrpSpPr>
            <p:nvPr/>
          </p:nvGrpSpPr>
          <p:grpSpPr bwMode="auto">
            <a:xfrm>
              <a:off x="3824" y="840"/>
              <a:ext cx="112" cy="256"/>
              <a:chOff x="3696" y="840"/>
              <a:chExt cx="112" cy="256"/>
            </a:xfrm>
          </p:grpSpPr>
          <p:sp>
            <p:nvSpPr>
              <p:cNvPr id="160" name="Oval 126"/>
              <p:cNvSpPr>
                <a:spLocks noChangeArrowheads="1"/>
              </p:cNvSpPr>
              <p:nvPr/>
            </p:nvSpPr>
            <p:spPr bwMode="auto">
              <a:xfrm>
                <a:off x="3696" y="840"/>
                <a:ext cx="112" cy="120"/>
              </a:xfrm>
              <a:prstGeom prst="ellipse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61" name="Oval 127"/>
              <p:cNvSpPr>
                <a:spLocks noChangeArrowheads="1"/>
              </p:cNvSpPr>
              <p:nvPr/>
            </p:nvSpPr>
            <p:spPr bwMode="auto">
              <a:xfrm>
                <a:off x="3696" y="976"/>
                <a:ext cx="112" cy="120"/>
              </a:xfrm>
              <a:prstGeom prst="ellipse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4" name="Group 128"/>
            <p:cNvGrpSpPr>
              <a:grpSpLocks/>
            </p:cNvGrpSpPr>
            <p:nvPr/>
          </p:nvGrpSpPr>
          <p:grpSpPr bwMode="auto">
            <a:xfrm>
              <a:off x="3952" y="840"/>
              <a:ext cx="112" cy="256"/>
              <a:chOff x="3696" y="840"/>
              <a:chExt cx="112" cy="256"/>
            </a:xfrm>
          </p:grpSpPr>
          <p:sp>
            <p:nvSpPr>
              <p:cNvPr id="158" name="Oval 129"/>
              <p:cNvSpPr>
                <a:spLocks noChangeArrowheads="1"/>
              </p:cNvSpPr>
              <p:nvPr/>
            </p:nvSpPr>
            <p:spPr bwMode="auto">
              <a:xfrm>
                <a:off x="3696" y="840"/>
                <a:ext cx="112" cy="120"/>
              </a:xfrm>
              <a:prstGeom prst="ellipse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9" name="Oval 130"/>
              <p:cNvSpPr>
                <a:spLocks noChangeArrowheads="1"/>
              </p:cNvSpPr>
              <p:nvPr/>
            </p:nvSpPr>
            <p:spPr bwMode="auto">
              <a:xfrm>
                <a:off x="3696" y="976"/>
                <a:ext cx="112" cy="120"/>
              </a:xfrm>
              <a:prstGeom prst="ellipse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5" name="Group 131"/>
            <p:cNvGrpSpPr>
              <a:grpSpLocks/>
            </p:cNvGrpSpPr>
            <p:nvPr/>
          </p:nvGrpSpPr>
          <p:grpSpPr bwMode="auto">
            <a:xfrm>
              <a:off x="4080" y="840"/>
              <a:ext cx="112" cy="256"/>
              <a:chOff x="3696" y="840"/>
              <a:chExt cx="112" cy="256"/>
            </a:xfrm>
          </p:grpSpPr>
          <p:sp>
            <p:nvSpPr>
              <p:cNvPr id="156" name="Oval 132"/>
              <p:cNvSpPr>
                <a:spLocks noChangeArrowheads="1"/>
              </p:cNvSpPr>
              <p:nvPr/>
            </p:nvSpPr>
            <p:spPr bwMode="auto">
              <a:xfrm>
                <a:off x="3696" y="840"/>
                <a:ext cx="112" cy="120"/>
              </a:xfrm>
              <a:prstGeom prst="ellipse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7" name="Oval 133"/>
              <p:cNvSpPr>
                <a:spLocks noChangeArrowheads="1"/>
              </p:cNvSpPr>
              <p:nvPr/>
            </p:nvSpPr>
            <p:spPr bwMode="auto">
              <a:xfrm>
                <a:off x="3696" y="976"/>
                <a:ext cx="112" cy="120"/>
              </a:xfrm>
              <a:prstGeom prst="ellipse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22" name="Line 134"/>
          <p:cNvSpPr>
            <a:spLocks noChangeShapeType="1"/>
          </p:cNvSpPr>
          <p:nvPr/>
        </p:nvSpPr>
        <p:spPr bwMode="auto">
          <a:xfrm>
            <a:off x="6142635" y="5547506"/>
            <a:ext cx="727129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5011371" y="5592081"/>
            <a:ext cx="97366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flipV="1">
            <a:off x="7033602" y="5510372"/>
            <a:ext cx="2929931" cy="550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5400000">
            <a:off x="7628874" y="452528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95"/>
          <p:cNvGrpSpPr>
            <a:grpSpLocks/>
          </p:cNvGrpSpPr>
          <p:nvPr/>
        </p:nvGrpSpPr>
        <p:grpSpPr bwMode="auto">
          <a:xfrm>
            <a:off x="8331872" y="4144176"/>
            <a:ext cx="105755" cy="295274"/>
            <a:chOff x="4328" y="2471"/>
            <a:chExt cx="54" cy="148"/>
          </a:xfrm>
        </p:grpSpPr>
        <p:sp>
          <p:nvSpPr>
            <p:cNvPr id="148" name="Oval 96"/>
            <p:cNvSpPr>
              <a:spLocks noChangeArrowheads="1"/>
            </p:cNvSpPr>
            <p:nvPr/>
          </p:nvSpPr>
          <p:spPr bwMode="auto">
            <a:xfrm>
              <a:off x="4328" y="2471"/>
              <a:ext cx="54" cy="51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9" name="Oval 97"/>
            <p:cNvSpPr>
              <a:spLocks noChangeArrowheads="1"/>
            </p:cNvSpPr>
            <p:nvPr/>
          </p:nvSpPr>
          <p:spPr bwMode="auto">
            <a:xfrm>
              <a:off x="4346" y="2529"/>
              <a:ext cx="17" cy="1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0" name="Oval 98"/>
            <p:cNvSpPr>
              <a:spLocks noChangeArrowheads="1"/>
            </p:cNvSpPr>
            <p:nvPr/>
          </p:nvSpPr>
          <p:spPr bwMode="auto">
            <a:xfrm>
              <a:off x="4346" y="2548"/>
              <a:ext cx="17" cy="13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1" name="Oval 99"/>
            <p:cNvSpPr>
              <a:spLocks noChangeArrowheads="1"/>
            </p:cNvSpPr>
            <p:nvPr/>
          </p:nvSpPr>
          <p:spPr bwMode="auto">
            <a:xfrm>
              <a:off x="4328" y="2567"/>
              <a:ext cx="54" cy="5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8792157" y="4144176"/>
            <a:ext cx="105755" cy="295274"/>
            <a:chOff x="4328" y="2471"/>
            <a:chExt cx="54" cy="148"/>
          </a:xfrm>
        </p:grpSpPr>
        <p:sp>
          <p:nvSpPr>
            <p:cNvPr id="144" name="Oval 101"/>
            <p:cNvSpPr>
              <a:spLocks noChangeArrowheads="1"/>
            </p:cNvSpPr>
            <p:nvPr/>
          </p:nvSpPr>
          <p:spPr bwMode="auto">
            <a:xfrm>
              <a:off x="4328" y="2471"/>
              <a:ext cx="54" cy="51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5" name="Oval 102"/>
            <p:cNvSpPr>
              <a:spLocks noChangeArrowheads="1"/>
            </p:cNvSpPr>
            <p:nvPr/>
          </p:nvSpPr>
          <p:spPr bwMode="auto">
            <a:xfrm>
              <a:off x="4346" y="2529"/>
              <a:ext cx="17" cy="1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6" name="Oval 103"/>
            <p:cNvSpPr>
              <a:spLocks noChangeArrowheads="1"/>
            </p:cNvSpPr>
            <p:nvPr/>
          </p:nvSpPr>
          <p:spPr bwMode="auto">
            <a:xfrm>
              <a:off x="4346" y="2548"/>
              <a:ext cx="17" cy="13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7" name="Oval 104"/>
            <p:cNvSpPr>
              <a:spLocks noChangeArrowheads="1"/>
            </p:cNvSpPr>
            <p:nvPr/>
          </p:nvSpPr>
          <p:spPr bwMode="auto">
            <a:xfrm>
              <a:off x="4328" y="2567"/>
              <a:ext cx="54" cy="5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8" name="Group 105"/>
          <p:cNvGrpSpPr>
            <a:grpSpLocks/>
          </p:cNvGrpSpPr>
          <p:nvPr/>
        </p:nvGrpSpPr>
        <p:grpSpPr bwMode="auto">
          <a:xfrm>
            <a:off x="8557611" y="4139295"/>
            <a:ext cx="105755" cy="292834"/>
            <a:chOff x="4328" y="2472"/>
            <a:chExt cx="54" cy="147"/>
          </a:xfrm>
        </p:grpSpPr>
        <p:sp>
          <p:nvSpPr>
            <p:cNvPr id="140" name="Oval 106"/>
            <p:cNvSpPr>
              <a:spLocks noChangeArrowheads="1"/>
            </p:cNvSpPr>
            <p:nvPr/>
          </p:nvSpPr>
          <p:spPr bwMode="auto">
            <a:xfrm>
              <a:off x="4328" y="2472"/>
              <a:ext cx="54" cy="51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1" name="Oval 107"/>
            <p:cNvSpPr>
              <a:spLocks noChangeArrowheads="1"/>
            </p:cNvSpPr>
            <p:nvPr/>
          </p:nvSpPr>
          <p:spPr bwMode="auto">
            <a:xfrm>
              <a:off x="4346" y="2529"/>
              <a:ext cx="17" cy="1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2" name="Oval 108"/>
            <p:cNvSpPr>
              <a:spLocks noChangeArrowheads="1"/>
            </p:cNvSpPr>
            <p:nvPr/>
          </p:nvSpPr>
          <p:spPr bwMode="auto">
            <a:xfrm>
              <a:off x="4346" y="2548"/>
              <a:ext cx="17" cy="13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3" name="Oval 109"/>
            <p:cNvSpPr>
              <a:spLocks noChangeArrowheads="1"/>
            </p:cNvSpPr>
            <p:nvPr/>
          </p:nvSpPr>
          <p:spPr bwMode="auto">
            <a:xfrm>
              <a:off x="4328" y="2567"/>
              <a:ext cx="54" cy="5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Group 110"/>
          <p:cNvGrpSpPr>
            <a:grpSpLocks/>
          </p:cNvGrpSpPr>
          <p:nvPr/>
        </p:nvGrpSpPr>
        <p:grpSpPr bwMode="auto">
          <a:xfrm>
            <a:off x="8672173" y="4144176"/>
            <a:ext cx="104382" cy="295274"/>
            <a:chOff x="4328" y="2471"/>
            <a:chExt cx="54" cy="148"/>
          </a:xfrm>
        </p:grpSpPr>
        <p:sp>
          <p:nvSpPr>
            <p:cNvPr id="136" name="Oval 111"/>
            <p:cNvSpPr>
              <a:spLocks noChangeArrowheads="1"/>
            </p:cNvSpPr>
            <p:nvPr/>
          </p:nvSpPr>
          <p:spPr bwMode="auto">
            <a:xfrm>
              <a:off x="4328" y="2471"/>
              <a:ext cx="54" cy="51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7" name="Oval 112"/>
            <p:cNvSpPr>
              <a:spLocks noChangeArrowheads="1"/>
            </p:cNvSpPr>
            <p:nvPr/>
          </p:nvSpPr>
          <p:spPr bwMode="auto">
            <a:xfrm>
              <a:off x="4346" y="2529"/>
              <a:ext cx="17" cy="1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8" name="Oval 113"/>
            <p:cNvSpPr>
              <a:spLocks noChangeArrowheads="1"/>
            </p:cNvSpPr>
            <p:nvPr/>
          </p:nvSpPr>
          <p:spPr bwMode="auto">
            <a:xfrm>
              <a:off x="4346" y="2548"/>
              <a:ext cx="17" cy="13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9" name="Oval 114"/>
            <p:cNvSpPr>
              <a:spLocks noChangeArrowheads="1"/>
            </p:cNvSpPr>
            <p:nvPr/>
          </p:nvSpPr>
          <p:spPr bwMode="auto">
            <a:xfrm>
              <a:off x="4328" y="2567"/>
              <a:ext cx="54" cy="5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0" name="Group 115"/>
          <p:cNvGrpSpPr>
            <a:grpSpLocks/>
          </p:cNvGrpSpPr>
          <p:nvPr/>
        </p:nvGrpSpPr>
        <p:grpSpPr bwMode="auto">
          <a:xfrm>
            <a:off x="8450506" y="4144176"/>
            <a:ext cx="105755" cy="295274"/>
            <a:chOff x="4328" y="2471"/>
            <a:chExt cx="54" cy="148"/>
          </a:xfrm>
        </p:grpSpPr>
        <p:sp>
          <p:nvSpPr>
            <p:cNvPr id="132" name="Oval 116"/>
            <p:cNvSpPr>
              <a:spLocks noChangeArrowheads="1"/>
            </p:cNvSpPr>
            <p:nvPr/>
          </p:nvSpPr>
          <p:spPr bwMode="auto">
            <a:xfrm>
              <a:off x="4328" y="2471"/>
              <a:ext cx="54" cy="51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3" name="Oval 117"/>
            <p:cNvSpPr>
              <a:spLocks noChangeArrowheads="1"/>
            </p:cNvSpPr>
            <p:nvPr/>
          </p:nvSpPr>
          <p:spPr bwMode="auto">
            <a:xfrm>
              <a:off x="4346" y="2529"/>
              <a:ext cx="17" cy="1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4" name="Oval 118"/>
            <p:cNvSpPr>
              <a:spLocks noChangeArrowheads="1"/>
            </p:cNvSpPr>
            <p:nvPr/>
          </p:nvSpPr>
          <p:spPr bwMode="auto">
            <a:xfrm>
              <a:off x="4346" y="2548"/>
              <a:ext cx="17" cy="13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5" name="Oval 119"/>
            <p:cNvSpPr>
              <a:spLocks noChangeArrowheads="1"/>
            </p:cNvSpPr>
            <p:nvPr/>
          </p:nvSpPr>
          <p:spPr bwMode="auto">
            <a:xfrm>
              <a:off x="4328" y="2567"/>
              <a:ext cx="54" cy="52"/>
            </a:xfrm>
            <a:prstGeom prst="ellipse">
              <a:avLst/>
            </a:prstGeom>
            <a:solidFill>
              <a:srgbClr val="53539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1" name="Line 120"/>
          <p:cNvSpPr>
            <a:spLocks noChangeShapeType="1"/>
          </p:cNvSpPr>
          <p:nvPr/>
        </p:nvSpPr>
        <p:spPr bwMode="auto">
          <a:xfrm>
            <a:off x="8298733" y="4302932"/>
            <a:ext cx="6007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Connector 31"/>
          <p:cNvCxnSpPr>
            <a:endCxn id="86" idx="1"/>
          </p:cNvCxnSpPr>
          <p:nvPr/>
        </p:nvCxnSpPr>
        <p:spPr bwMode="auto">
          <a:xfrm>
            <a:off x="7857474" y="4753881"/>
            <a:ext cx="21060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3109289" y="4207781"/>
            <a:ext cx="1902082" cy="73977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109289" y="5155519"/>
            <a:ext cx="1902082" cy="73818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23"/>
          <p:cNvSpPr txBox="1">
            <a:spLocks noChangeArrowheads="1"/>
          </p:cNvSpPr>
          <p:nvPr/>
        </p:nvSpPr>
        <p:spPr bwMode="auto">
          <a:xfrm>
            <a:off x="3438525" y="3377419"/>
            <a:ext cx="1104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1" i="1" dirty="0">
                <a:latin typeface="+mj-lt"/>
                <a:ea typeface="Tahoma" pitchFamily="34" charset="0"/>
                <a:cs typeface="Tahoma" pitchFamily="34" charset="0"/>
              </a:rPr>
              <a:t>Slab Steel Plant 2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5981917" y="3928381"/>
            <a:ext cx="1126582" cy="7493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985038" y="5171394"/>
            <a:ext cx="1048564" cy="73977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8007269" y="3798206"/>
            <a:ext cx="1209281" cy="73977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TextBox 335"/>
          <p:cNvSpPr txBox="1">
            <a:spLocks noChangeArrowheads="1"/>
          </p:cNvSpPr>
          <p:nvPr/>
        </p:nvSpPr>
        <p:spPr bwMode="auto">
          <a:xfrm>
            <a:off x="3438525" y="4190219"/>
            <a:ext cx="1104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1" i="1">
                <a:latin typeface="+mj-lt"/>
                <a:ea typeface="Tahoma" pitchFamily="34" charset="0"/>
                <a:cs typeface="Tahoma" pitchFamily="34" charset="0"/>
              </a:rPr>
              <a:t>Slab Steel Plant 1</a:t>
            </a:r>
          </a:p>
        </p:txBody>
      </p:sp>
      <p:sp>
        <p:nvSpPr>
          <p:cNvPr id="40" name="TextBox 336"/>
          <p:cNvSpPr txBox="1">
            <a:spLocks noChangeArrowheads="1"/>
          </p:cNvSpPr>
          <p:nvPr/>
        </p:nvSpPr>
        <p:spPr bwMode="auto">
          <a:xfrm>
            <a:off x="3438525" y="5137957"/>
            <a:ext cx="1088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1" i="1" dirty="0">
                <a:latin typeface="+mj-lt"/>
                <a:ea typeface="Tahoma" pitchFamily="34" charset="0"/>
                <a:cs typeface="Tahoma" pitchFamily="34" charset="0"/>
              </a:rPr>
              <a:t>Billet Steel Plant </a:t>
            </a:r>
          </a:p>
        </p:txBody>
      </p:sp>
      <p:sp>
        <p:nvSpPr>
          <p:cNvPr id="41" name="TextBox 337"/>
          <p:cNvSpPr txBox="1">
            <a:spLocks noChangeArrowheads="1"/>
          </p:cNvSpPr>
          <p:nvPr/>
        </p:nvSpPr>
        <p:spPr bwMode="auto">
          <a:xfrm>
            <a:off x="6007452" y="3973484"/>
            <a:ext cx="112346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1" i="1" dirty="0">
                <a:latin typeface="+mj-lt"/>
                <a:ea typeface="Tahoma" pitchFamily="34" charset="0"/>
                <a:cs typeface="Tahoma" pitchFamily="34" charset="0"/>
              </a:rPr>
              <a:t>Hot Strip </a:t>
            </a:r>
            <a:r>
              <a:rPr lang="en-US" sz="1000" b="1" i="1" dirty="0" smtClean="0">
                <a:latin typeface="+mj-lt"/>
                <a:ea typeface="Tahoma" pitchFamily="34" charset="0"/>
                <a:cs typeface="Tahoma" pitchFamily="34" charset="0"/>
              </a:rPr>
              <a:t>Mill </a:t>
            </a:r>
            <a:endParaRPr lang="en-US" sz="1000" b="1" i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TextBox 338"/>
          <p:cNvSpPr txBox="1">
            <a:spLocks noChangeArrowheads="1"/>
          </p:cNvSpPr>
          <p:nvPr/>
        </p:nvSpPr>
        <p:spPr bwMode="auto">
          <a:xfrm>
            <a:off x="6059935" y="5155419"/>
            <a:ext cx="9140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1" i="1">
                <a:latin typeface="+mj-lt"/>
                <a:ea typeface="Tahoma" pitchFamily="34" charset="0"/>
                <a:cs typeface="Tahoma" pitchFamily="34" charset="0"/>
              </a:rPr>
              <a:t>Wire Rod Mill</a:t>
            </a:r>
          </a:p>
        </p:txBody>
      </p:sp>
      <p:sp>
        <p:nvSpPr>
          <p:cNvPr id="43" name="TextBox 339"/>
          <p:cNvSpPr txBox="1">
            <a:spLocks noChangeArrowheads="1"/>
          </p:cNvSpPr>
          <p:nvPr/>
        </p:nvSpPr>
        <p:spPr bwMode="auto">
          <a:xfrm>
            <a:off x="8007269" y="3812992"/>
            <a:ext cx="12316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b="1" i="1" dirty="0">
                <a:latin typeface="+mj-lt"/>
                <a:ea typeface="Tahoma" pitchFamily="34" charset="0"/>
                <a:cs typeface="Tahoma" pitchFamily="34" charset="0"/>
              </a:rPr>
              <a:t>Cold Rolling Mill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1414735" y="3929969"/>
            <a:ext cx="750534" cy="12954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TextBox 343"/>
          <p:cNvSpPr txBox="1">
            <a:spLocks noChangeArrowheads="1"/>
          </p:cNvSpPr>
          <p:nvPr/>
        </p:nvSpPr>
        <p:spPr bwMode="auto">
          <a:xfrm>
            <a:off x="1341397" y="3888757"/>
            <a:ext cx="8871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b="1" i="1" dirty="0">
                <a:latin typeface="+mj-lt"/>
                <a:ea typeface="Tahoma" pitchFamily="34" charset="0"/>
                <a:cs typeface="Tahoma" pitchFamily="34" charset="0"/>
              </a:rPr>
              <a:t>Direct Reduction Plant</a:t>
            </a:r>
          </a:p>
        </p:txBody>
      </p:sp>
      <p:sp>
        <p:nvSpPr>
          <p:cNvPr id="46" name="TextBox 344"/>
          <p:cNvSpPr txBox="1">
            <a:spLocks noChangeArrowheads="1"/>
          </p:cNvSpPr>
          <p:nvPr/>
        </p:nvSpPr>
        <p:spPr bwMode="auto">
          <a:xfrm>
            <a:off x="3100023" y="3939394"/>
            <a:ext cx="6591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 dirty="0">
                <a:latin typeface="+mj-lt"/>
                <a:ea typeface="Tahoma" pitchFamily="34" charset="0"/>
                <a:cs typeface="Tahoma" pitchFamily="34" charset="0"/>
              </a:rPr>
              <a:t>2x130 ton</a:t>
            </a:r>
          </a:p>
        </p:txBody>
      </p:sp>
      <p:sp>
        <p:nvSpPr>
          <p:cNvPr id="47" name="TextBox 345"/>
          <p:cNvSpPr txBox="1">
            <a:spLocks noChangeArrowheads="1"/>
          </p:cNvSpPr>
          <p:nvPr/>
        </p:nvSpPr>
        <p:spPr bwMode="auto">
          <a:xfrm>
            <a:off x="3124148" y="4753782"/>
            <a:ext cx="6591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 dirty="0">
                <a:latin typeface="+mj-lt"/>
                <a:ea typeface="Tahoma" pitchFamily="34" charset="0"/>
                <a:cs typeface="Tahoma" pitchFamily="34" charset="0"/>
              </a:rPr>
              <a:t>4x130 ton</a:t>
            </a:r>
          </a:p>
        </p:txBody>
      </p:sp>
      <p:sp>
        <p:nvSpPr>
          <p:cNvPr id="48" name="TextBox 346"/>
          <p:cNvSpPr txBox="1">
            <a:spLocks noChangeArrowheads="1"/>
          </p:cNvSpPr>
          <p:nvPr/>
        </p:nvSpPr>
        <p:spPr bwMode="auto">
          <a:xfrm>
            <a:off x="3182626" y="5699932"/>
            <a:ext cx="6014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>
                <a:latin typeface="+mj-lt"/>
                <a:ea typeface="Tahoma" pitchFamily="34" charset="0"/>
                <a:cs typeface="Tahoma" pitchFamily="34" charset="0"/>
              </a:rPr>
              <a:t>4x60 ton</a:t>
            </a:r>
          </a:p>
        </p:txBody>
      </p:sp>
      <p:sp>
        <p:nvSpPr>
          <p:cNvPr id="49" name="TextBox 349"/>
          <p:cNvSpPr txBox="1">
            <a:spLocks noChangeArrowheads="1"/>
          </p:cNvSpPr>
          <p:nvPr/>
        </p:nvSpPr>
        <p:spPr bwMode="auto">
          <a:xfrm>
            <a:off x="3735748" y="3939394"/>
            <a:ext cx="7008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 dirty="0">
                <a:latin typeface="+mj-lt"/>
                <a:ea typeface="Tahoma" pitchFamily="34" charset="0"/>
                <a:cs typeface="Tahoma" pitchFamily="34" charset="0"/>
              </a:rPr>
              <a:t>1xLF, 1xRH</a:t>
            </a:r>
          </a:p>
        </p:txBody>
      </p:sp>
      <p:sp>
        <p:nvSpPr>
          <p:cNvPr id="50" name="TextBox 350"/>
          <p:cNvSpPr txBox="1">
            <a:spLocks noChangeArrowheads="1"/>
          </p:cNvSpPr>
          <p:nvPr/>
        </p:nvSpPr>
        <p:spPr bwMode="auto">
          <a:xfrm>
            <a:off x="4509355" y="3939394"/>
            <a:ext cx="5180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 dirty="0">
                <a:latin typeface="+mj-lt"/>
                <a:ea typeface="Tahoma" pitchFamily="34" charset="0"/>
                <a:cs typeface="Tahoma" pitchFamily="34" charset="0"/>
              </a:rPr>
              <a:t>1xCCM</a:t>
            </a:r>
          </a:p>
        </p:txBody>
      </p:sp>
      <p:sp>
        <p:nvSpPr>
          <p:cNvPr id="51" name="TextBox 353"/>
          <p:cNvSpPr txBox="1">
            <a:spLocks noChangeArrowheads="1"/>
          </p:cNvSpPr>
          <p:nvPr/>
        </p:nvSpPr>
        <p:spPr bwMode="auto">
          <a:xfrm>
            <a:off x="3835278" y="4753782"/>
            <a:ext cx="396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 dirty="0">
                <a:latin typeface="+mj-lt"/>
                <a:ea typeface="Tahoma" pitchFamily="34" charset="0"/>
                <a:cs typeface="Tahoma" pitchFamily="34" charset="0"/>
              </a:rPr>
              <a:t>2xLF</a:t>
            </a:r>
          </a:p>
        </p:txBody>
      </p:sp>
      <p:sp>
        <p:nvSpPr>
          <p:cNvPr id="52" name="TextBox 354"/>
          <p:cNvSpPr txBox="1">
            <a:spLocks noChangeArrowheads="1"/>
          </p:cNvSpPr>
          <p:nvPr/>
        </p:nvSpPr>
        <p:spPr bwMode="auto">
          <a:xfrm>
            <a:off x="4509355" y="4753782"/>
            <a:ext cx="5180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 dirty="0">
                <a:latin typeface="+mj-lt"/>
                <a:ea typeface="Tahoma" pitchFamily="34" charset="0"/>
                <a:cs typeface="Tahoma" pitchFamily="34" charset="0"/>
              </a:rPr>
              <a:t>2xCCM</a:t>
            </a:r>
          </a:p>
        </p:txBody>
      </p:sp>
      <p:sp>
        <p:nvSpPr>
          <p:cNvPr id="53" name="TextBox 355"/>
          <p:cNvSpPr txBox="1">
            <a:spLocks noChangeArrowheads="1"/>
          </p:cNvSpPr>
          <p:nvPr/>
        </p:nvSpPr>
        <p:spPr bwMode="auto">
          <a:xfrm>
            <a:off x="4535671" y="5699932"/>
            <a:ext cx="5180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 dirty="0">
                <a:latin typeface="+mj-lt"/>
                <a:ea typeface="Tahoma" pitchFamily="34" charset="0"/>
                <a:cs typeface="Tahoma" pitchFamily="34" charset="0"/>
              </a:rPr>
              <a:t>2xCCM</a:t>
            </a:r>
          </a:p>
        </p:txBody>
      </p:sp>
      <p:sp>
        <p:nvSpPr>
          <p:cNvPr id="54" name="TextBox 356"/>
          <p:cNvSpPr txBox="1">
            <a:spLocks noChangeArrowheads="1"/>
          </p:cNvSpPr>
          <p:nvPr/>
        </p:nvSpPr>
        <p:spPr bwMode="auto">
          <a:xfrm>
            <a:off x="3835278" y="5699932"/>
            <a:ext cx="396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00" b="1" dirty="0">
                <a:latin typeface="+mj-lt"/>
                <a:ea typeface="Tahoma" pitchFamily="34" charset="0"/>
                <a:cs typeface="Tahoma" pitchFamily="34" charset="0"/>
              </a:rPr>
              <a:t>1xLF</a:t>
            </a:r>
          </a:p>
        </p:txBody>
      </p:sp>
      <p:sp>
        <p:nvSpPr>
          <p:cNvPr id="56" name="TextBox 358"/>
          <p:cNvSpPr txBox="1">
            <a:spLocks noChangeArrowheads="1"/>
          </p:cNvSpPr>
          <p:nvPr/>
        </p:nvSpPr>
        <p:spPr bwMode="auto">
          <a:xfrm>
            <a:off x="1865679" y="5987269"/>
            <a:ext cx="88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1" i="1">
                <a:latin typeface="+mj-lt"/>
                <a:ea typeface="Tahoma" pitchFamily="34" charset="0"/>
                <a:cs typeface="Tahoma" pitchFamily="34" charset="0"/>
              </a:rPr>
              <a:t>Scrap, PI, DRI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 rot="16200000" flipH="1">
            <a:off x="5630455" y="5796869"/>
            <a:ext cx="40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88" idx="1"/>
          </p:cNvCxnSpPr>
          <p:nvPr/>
        </p:nvCxnSpPr>
        <p:spPr bwMode="auto">
          <a:xfrm flipV="1">
            <a:off x="5835243" y="5996852"/>
            <a:ext cx="4128290" cy="4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79"/>
          <p:cNvSpPr txBox="1">
            <a:spLocks noChangeArrowheads="1"/>
          </p:cNvSpPr>
          <p:nvPr/>
        </p:nvSpPr>
        <p:spPr bwMode="auto">
          <a:xfrm>
            <a:off x="2183016" y="4201431"/>
            <a:ext cx="5242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000" b="1" dirty="0">
                <a:latin typeface="+mj-lt"/>
                <a:ea typeface="Tahoma" pitchFamily="34" charset="0"/>
                <a:cs typeface="Tahoma" pitchFamily="34" charset="0"/>
              </a:rPr>
              <a:t>DRI</a:t>
            </a:r>
          </a:p>
        </p:txBody>
      </p:sp>
      <p:cxnSp>
        <p:nvCxnSpPr>
          <p:cNvPr id="65" name="Straight Connector 64"/>
          <p:cNvCxnSpPr>
            <a:stCxn id="38" idx="3"/>
          </p:cNvCxnSpPr>
          <p:nvPr/>
        </p:nvCxnSpPr>
        <p:spPr bwMode="auto">
          <a:xfrm>
            <a:off x="9216550" y="4168094"/>
            <a:ext cx="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5" descr="Picture1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6533" y="4372782"/>
            <a:ext cx="35264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17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66" y="4372782"/>
            <a:ext cx="21845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23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6600" y="4372782"/>
            <a:ext cx="31987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Connector 68"/>
          <p:cNvCxnSpPr/>
          <p:nvPr/>
        </p:nvCxnSpPr>
        <p:spPr bwMode="auto">
          <a:xfrm>
            <a:off x="3702227" y="4595131"/>
            <a:ext cx="188803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4301407" y="4595131"/>
            <a:ext cx="201286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>
            <a:off x="5011371" y="4676094"/>
            <a:ext cx="29022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79"/>
          <p:cNvSpPr txBox="1">
            <a:spLocks noChangeArrowheads="1"/>
          </p:cNvSpPr>
          <p:nvPr/>
        </p:nvSpPr>
        <p:spPr bwMode="auto">
          <a:xfrm>
            <a:off x="5047901" y="2655693"/>
            <a:ext cx="77238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000" b="1" dirty="0">
                <a:latin typeface="+mj-lt"/>
                <a:ea typeface="Tahoma" pitchFamily="34" charset="0"/>
                <a:cs typeface="Tahoma" pitchFamily="34" charset="0"/>
              </a:rPr>
              <a:t>Steel Slab</a:t>
            </a:r>
          </a:p>
        </p:txBody>
      </p:sp>
      <p:pic>
        <p:nvPicPr>
          <p:cNvPr id="73" name="Picture 5" descr="Pictur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8730" y="5326869"/>
            <a:ext cx="35264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1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8764" y="5326869"/>
            <a:ext cx="2184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2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8798" y="5326869"/>
            <a:ext cx="31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/>
          <p:nvPr/>
        </p:nvCxnSpPr>
        <p:spPr bwMode="auto">
          <a:xfrm>
            <a:off x="3694425" y="5549219"/>
            <a:ext cx="188804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auto">
          <a:xfrm>
            <a:off x="4293604" y="5549219"/>
            <a:ext cx="201287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379"/>
          <p:cNvSpPr txBox="1">
            <a:spLocks noChangeArrowheads="1"/>
          </p:cNvSpPr>
          <p:nvPr/>
        </p:nvSpPr>
        <p:spPr bwMode="auto">
          <a:xfrm>
            <a:off x="5063409" y="5082641"/>
            <a:ext cx="78642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000" b="1" dirty="0">
                <a:latin typeface="+mj-lt"/>
                <a:ea typeface="Tahoma" pitchFamily="34" charset="0"/>
                <a:cs typeface="Tahoma" pitchFamily="34" charset="0"/>
              </a:rPr>
              <a:t>Steel Billet</a:t>
            </a:r>
          </a:p>
        </p:txBody>
      </p:sp>
      <p:sp>
        <p:nvSpPr>
          <p:cNvPr id="79" name="TextBox 379"/>
          <p:cNvSpPr txBox="1">
            <a:spLocks noChangeArrowheads="1"/>
          </p:cNvSpPr>
          <p:nvPr/>
        </p:nvSpPr>
        <p:spPr bwMode="auto">
          <a:xfrm>
            <a:off x="7333193" y="3498477"/>
            <a:ext cx="106750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050" b="1" dirty="0">
                <a:latin typeface="+mj-lt"/>
                <a:ea typeface="Tahoma" pitchFamily="34" charset="0"/>
                <a:cs typeface="Tahoma" pitchFamily="34" charset="0"/>
              </a:rPr>
              <a:t>Hot Rolled Coil</a:t>
            </a:r>
          </a:p>
        </p:txBody>
      </p:sp>
      <p:sp>
        <p:nvSpPr>
          <p:cNvPr id="80" name="TextBox 173"/>
          <p:cNvSpPr txBox="1">
            <a:spLocks noChangeArrowheads="1"/>
          </p:cNvSpPr>
          <p:nvPr/>
        </p:nvSpPr>
        <p:spPr bwMode="auto">
          <a:xfrm>
            <a:off x="2165269" y="4401357"/>
            <a:ext cx="7553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>
                <a:latin typeface="+mj-lt"/>
                <a:ea typeface="Tahoma" pitchFamily="34" charset="0"/>
                <a:cs typeface="Tahoma" pitchFamily="34" charset="0"/>
              </a:rPr>
              <a:t>1.7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1" name="TextBox 174"/>
          <p:cNvSpPr txBox="1">
            <a:spLocks noChangeArrowheads="1"/>
          </p:cNvSpPr>
          <p:nvPr/>
        </p:nvSpPr>
        <p:spPr bwMode="auto">
          <a:xfrm>
            <a:off x="5305276" y="3902046"/>
            <a:ext cx="599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100" b="1" dirty="0" smtClean="0">
                <a:latin typeface="+mj-lt"/>
                <a:ea typeface="Tahoma" pitchFamily="34" charset="0"/>
                <a:cs typeface="Tahoma" pitchFamily="34" charset="0"/>
              </a:rPr>
              <a:t>2.4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TextBox 175"/>
          <p:cNvSpPr txBox="1">
            <a:spLocks noChangeArrowheads="1"/>
          </p:cNvSpPr>
          <p:nvPr/>
        </p:nvSpPr>
        <p:spPr bwMode="auto">
          <a:xfrm>
            <a:off x="5086269" y="5315757"/>
            <a:ext cx="8338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 smtClean="0">
                <a:latin typeface="+mj-lt"/>
                <a:ea typeface="Tahoma" pitchFamily="34" charset="0"/>
                <a:cs typeface="Tahoma" pitchFamily="34" charset="0"/>
              </a:rPr>
              <a:t>0.65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3" name="TextBox 176"/>
          <p:cNvSpPr txBox="1">
            <a:spLocks noChangeArrowheads="1"/>
          </p:cNvSpPr>
          <p:nvPr/>
        </p:nvSpPr>
        <p:spPr bwMode="auto">
          <a:xfrm>
            <a:off x="7256154" y="4004581"/>
            <a:ext cx="7553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 smtClean="0">
                <a:latin typeface="+mj-lt"/>
                <a:ea typeface="Tahoma" pitchFamily="34" charset="0"/>
                <a:cs typeface="Tahoma" pitchFamily="34" charset="0"/>
              </a:rPr>
              <a:t>3.9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4" name="TextBox 184"/>
          <p:cNvSpPr txBox="1">
            <a:spLocks noChangeArrowheads="1"/>
          </p:cNvSpPr>
          <p:nvPr/>
        </p:nvSpPr>
        <p:spPr bwMode="auto">
          <a:xfrm>
            <a:off x="7183397" y="5287182"/>
            <a:ext cx="8338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>
                <a:latin typeface="+mj-lt"/>
                <a:ea typeface="Tahoma" pitchFamily="34" charset="0"/>
                <a:cs typeface="Tahoma" pitchFamily="34" charset="0"/>
              </a:rPr>
              <a:t>0.45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379"/>
          <p:cNvSpPr txBox="1">
            <a:spLocks noChangeArrowheads="1"/>
          </p:cNvSpPr>
          <p:nvPr/>
        </p:nvSpPr>
        <p:spPr bwMode="auto">
          <a:xfrm>
            <a:off x="9963533" y="4103006"/>
            <a:ext cx="887846" cy="415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000" dirty="0">
                <a:latin typeface="+mj-lt"/>
                <a:ea typeface="Tahoma" pitchFamily="34" charset="0"/>
                <a:cs typeface="Tahoma" pitchFamily="34" charset="0"/>
              </a:rPr>
              <a:t>Cold Rolled Coil/Sheet</a:t>
            </a:r>
          </a:p>
        </p:txBody>
      </p:sp>
      <p:sp>
        <p:nvSpPr>
          <p:cNvPr id="86" name="TextBox 379"/>
          <p:cNvSpPr txBox="1">
            <a:spLocks noChangeArrowheads="1"/>
          </p:cNvSpPr>
          <p:nvPr/>
        </p:nvSpPr>
        <p:spPr bwMode="auto">
          <a:xfrm>
            <a:off x="9963533" y="4557031"/>
            <a:ext cx="887846" cy="415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000" dirty="0">
                <a:latin typeface="+mj-lt"/>
                <a:ea typeface="Tahoma" pitchFamily="34" charset="0"/>
                <a:cs typeface="Tahoma" pitchFamily="34" charset="0"/>
              </a:rPr>
              <a:t>Hot Rolled Coil/Plate</a:t>
            </a:r>
          </a:p>
        </p:txBody>
      </p:sp>
      <p:sp>
        <p:nvSpPr>
          <p:cNvPr id="87" name="TextBox 379"/>
          <p:cNvSpPr txBox="1">
            <a:spLocks noChangeArrowheads="1"/>
          </p:cNvSpPr>
          <p:nvPr/>
        </p:nvSpPr>
        <p:spPr bwMode="auto">
          <a:xfrm>
            <a:off x="9963533" y="5404756"/>
            <a:ext cx="887846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000" dirty="0">
                <a:latin typeface="+mj-lt"/>
                <a:ea typeface="Tahoma" pitchFamily="34" charset="0"/>
                <a:cs typeface="Tahoma" pitchFamily="34" charset="0"/>
              </a:rPr>
              <a:t>Wire Rod</a:t>
            </a:r>
          </a:p>
        </p:txBody>
      </p:sp>
      <p:sp>
        <p:nvSpPr>
          <p:cNvPr id="88" name="TextBox 379"/>
          <p:cNvSpPr txBox="1">
            <a:spLocks noChangeArrowheads="1"/>
          </p:cNvSpPr>
          <p:nvPr/>
        </p:nvSpPr>
        <p:spPr bwMode="auto">
          <a:xfrm>
            <a:off x="9963533" y="5869894"/>
            <a:ext cx="887846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000" dirty="0">
                <a:latin typeface="+mj-lt"/>
                <a:ea typeface="Tahoma" pitchFamily="34" charset="0"/>
                <a:cs typeface="Tahoma" pitchFamily="34" charset="0"/>
              </a:rPr>
              <a:t>Steel Billet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1416294" y="2710769"/>
            <a:ext cx="750535" cy="11430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TextBox 343"/>
          <p:cNvSpPr txBox="1">
            <a:spLocks noChangeArrowheads="1"/>
          </p:cNvSpPr>
          <p:nvPr/>
        </p:nvSpPr>
        <p:spPr bwMode="auto">
          <a:xfrm>
            <a:off x="1416294" y="2746896"/>
            <a:ext cx="7489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b="1" i="1" dirty="0">
                <a:latin typeface="+mj-lt"/>
                <a:ea typeface="Tahoma" pitchFamily="34" charset="0"/>
                <a:cs typeface="Tahoma" pitchFamily="34" charset="0"/>
              </a:rPr>
              <a:t>Blast Furnace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2165269" y="3396569"/>
            <a:ext cx="748974" cy="0"/>
          </a:xfrm>
          <a:prstGeom prst="line">
            <a:avLst/>
          </a:prstGeom>
          <a:ln w="31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 bwMode="auto">
          <a:xfrm rot="5400000">
            <a:off x="2380843" y="3929969"/>
            <a:ext cx="1066800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auto">
          <a:xfrm>
            <a:off x="2914243" y="3775981"/>
            <a:ext cx="221572" cy="158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 bwMode="auto">
          <a:xfrm>
            <a:off x="2914243" y="4463369"/>
            <a:ext cx="221572" cy="158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379"/>
          <p:cNvSpPr txBox="1">
            <a:spLocks noChangeArrowheads="1"/>
          </p:cNvSpPr>
          <p:nvPr/>
        </p:nvSpPr>
        <p:spPr bwMode="auto">
          <a:xfrm>
            <a:off x="2194446" y="2786969"/>
            <a:ext cx="5242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000" b="1" dirty="0">
                <a:latin typeface="+mj-lt"/>
                <a:ea typeface="Tahoma" pitchFamily="34" charset="0"/>
                <a:cs typeface="Tahoma" pitchFamily="34" charset="0"/>
              </a:rPr>
              <a:t>Hot Metal</a:t>
            </a:r>
          </a:p>
        </p:txBody>
      </p:sp>
      <p:sp>
        <p:nvSpPr>
          <p:cNvPr id="96" name="TextBox 156"/>
          <p:cNvSpPr txBox="1">
            <a:spLocks noChangeArrowheads="1"/>
          </p:cNvSpPr>
          <p:nvPr/>
        </p:nvSpPr>
        <p:spPr bwMode="auto">
          <a:xfrm>
            <a:off x="2165269" y="3167869"/>
            <a:ext cx="7553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>
                <a:latin typeface="+mj-lt"/>
                <a:ea typeface="Tahoma" pitchFamily="34" charset="0"/>
                <a:cs typeface="Tahoma" pitchFamily="34" charset="0"/>
              </a:rPr>
              <a:t>1.2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97" name="TextBox 157"/>
          <p:cNvSpPr txBox="1">
            <a:spLocks noChangeArrowheads="1"/>
          </p:cNvSpPr>
          <p:nvPr/>
        </p:nvSpPr>
        <p:spPr bwMode="auto">
          <a:xfrm>
            <a:off x="2090371" y="5834869"/>
            <a:ext cx="7553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>
                <a:latin typeface="+mj-lt"/>
                <a:ea typeface="Tahoma" pitchFamily="34" charset="0"/>
                <a:cs typeface="Tahoma" pitchFamily="34" charset="0"/>
              </a:rPr>
              <a:t>0.4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2173611" y="5428569"/>
            <a:ext cx="884726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73"/>
          <p:cNvSpPr txBox="1">
            <a:spLocks noChangeArrowheads="1"/>
          </p:cNvSpPr>
          <p:nvPr/>
        </p:nvSpPr>
        <p:spPr bwMode="auto">
          <a:xfrm>
            <a:off x="2104416" y="5173435"/>
            <a:ext cx="7553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>
                <a:latin typeface="+mj-lt"/>
                <a:ea typeface="Tahoma" pitchFamily="34" charset="0"/>
                <a:cs typeface="Tahoma" pitchFamily="34" charset="0"/>
              </a:rPr>
              <a:t>0.3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rot="10800000">
            <a:off x="2839346" y="6122306"/>
            <a:ext cx="584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 bwMode="auto">
          <a:xfrm rot="5400000">
            <a:off x="8643247" y="6088995"/>
            <a:ext cx="76200" cy="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 bwMode="auto">
          <a:xfrm rot="5400000">
            <a:off x="6470441" y="6089776"/>
            <a:ext cx="76200" cy="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 rot="5400000">
            <a:off x="5197184" y="6089776"/>
            <a:ext cx="76200" cy="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8"/>
          <p:cNvPicPr>
            <a:picLocks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2702" y="4422157"/>
            <a:ext cx="457200" cy="80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7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1192" y="3091669"/>
            <a:ext cx="57421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ounded Rectangle 105"/>
          <p:cNvSpPr/>
          <p:nvPr/>
        </p:nvSpPr>
        <p:spPr bwMode="auto">
          <a:xfrm>
            <a:off x="3641371" y="2774922"/>
            <a:ext cx="1369999" cy="5842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7" name="TextBox 323"/>
          <p:cNvSpPr txBox="1">
            <a:spLocks noChangeArrowheads="1"/>
          </p:cNvSpPr>
          <p:nvPr/>
        </p:nvSpPr>
        <p:spPr bwMode="auto">
          <a:xfrm>
            <a:off x="3688283" y="2749522"/>
            <a:ext cx="1170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1" i="1" dirty="0" smtClean="0">
                <a:solidFill>
                  <a:sysClr val="windowText" lastClr="000000"/>
                </a:solidFill>
                <a:latin typeface="+mj-lt"/>
                <a:ea typeface="Tahoma" pitchFamily="34" charset="0"/>
                <a:cs typeface="Tahoma" pitchFamily="34" charset="0"/>
              </a:rPr>
              <a:t>PTKP Off take Slab</a:t>
            </a:r>
            <a:endParaRPr lang="en-US" sz="1000" b="1" i="1" dirty="0">
              <a:solidFill>
                <a:sysClr val="windowText" lastClr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8" name="AutoShape 80"/>
          <p:cNvSpPr>
            <a:spLocks noChangeArrowheads="1"/>
          </p:cNvSpPr>
          <p:nvPr/>
        </p:nvSpPr>
        <p:spPr bwMode="auto">
          <a:xfrm>
            <a:off x="3876207" y="3130522"/>
            <a:ext cx="833266" cy="201612"/>
          </a:xfrm>
          <a:prstGeom prst="cube">
            <a:avLst>
              <a:gd name="adj" fmla="val 56250"/>
            </a:avLst>
          </a:prstGeom>
          <a:gradFill rotWithShape="0">
            <a:gsLst>
              <a:gs pos="0">
                <a:srgbClr val="FFCC00"/>
              </a:gs>
              <a:gs pos="100000">
                <a:srgbClr val="C29B00"/>
              </a:gs>
            </a:gsLst>
            <a:lin ang="0" scaled="1"/>
          </a:gra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9pPr>
          </a:lstStyle>
          <a:p>
            <a:endParaRPr lang="id-ID" sz="2800">
              <a:latin typeface="+mj-lt"/>
            </a:endParaRPr>
          </a:p>
        </p:txBody>
      </p:sp>
      <p:sp>
        <p:nvSpPr>
          <p:cNvPr id="109" name="AutoShape 80"/>
          <p:cNvSpPr>
            <a:spLocks noChangeArrowheads="1"/>
          </p:cNvSpPr>
          <p:nvPr/>
        </p:nvSpPr>
        <p:spPr bwMode="auto">
          <a:xfrm>
            <a:off x="3878515" y="2978122"/>
            <a:ext cx="833266" cy="201612"/>
          </a:xfrm>
          <a:prstGeom prst="cube">
            <a:avLst>
              <a:gd name="adj" fmla="val 56250"/>
            </a:avLst>
          </a:prstGeom>
          <a:gradFill rotWithShape="0">
            <a:gsLst>
              <a:gs pos="0">
                <a:srgbClr val="FFCC00"/>
              </a:gs>
              <a:gs pos="100000">
                <a:srgbClr val="C29B00"/>
              </a:gs>
            </a:gsLst>
            <a:lin ang="0" scaled="1"/>
          </a:gra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9pPr>
          </a:lstStyle>
          <a:p>
            <a:endParaRPr lang="id-ID" sz="2800">
              <a:latin typeface="+mj-lt"/>
            </a:endParaRPr>
          </a:p>
        </p:txBody>
      </p:sp>
      <p:sp>
        <p:nvSpPr>
          <p:cNvPr id="110" name="TextBox 174"/>
          <p:cNvSpPr txBox="1">
            <a:spLocks noChangeArrowheads="1"/>
          </p:cNvSpPr>
          <p:nvPr/>
        </p:nvSpPr>
        <p:spPr bwMode="auto">
          <a:xfrm>
            <a:off x="5024409" y="3004797"/>
            <a:ext cx="9549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 smtClean="0">
                <a:latin typeface="+mj-lt"/>
                <a:ea typeface="Tahoma" pitchFamily="34" charset="0"/>
                <a:cs typeface="Tahoma" pitchFamily="34" charset="0"/>
              </a:rPr>
              <a:t>1.5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 bwMode="auto">
          <a:xfrm>
            <a:off x="5308089" y="4316894"/>
            <a:ext cx="629138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 bwMode="auto">
          <a:xfrm>
            <a:off x="5985038" y="3054322"/>
            <a:ext cx="1051685" cy="739775"/>
          </a:xfrm>
          <a:prstGeom prst="roundRect">
            <a:avLst/>
          </a:prstGeom>
          <a:solidFill>
            <a:srgbClr val="0033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13" name="TextBox 337"/>
          <p:cNvSpPr txBox="1">
            <a:spLocks noChangeArrowheads="1"/>
          </p:cNvSpPr>
          <p:nvPr/>
        </p:nvSpPr>
        <p:spPr bwMode="auto">
          <a:xfrm>
            <a:off x="5937228" y="3056982"/>
            <a:ext cx="1050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1" i="1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Hot Strip </a:t>
            </a:r>
            <a:r>
              <a:rPr lang="en-US" sz="1000" b="1" i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Mill #2</a:t>
            </a:r>
            <a:endParaRPr lang="en-US" sz="1000" b="1" i="1" dirty="0">
              <a:solidFill>
                <a:schemeClr val="bg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7057141" y="3511522"/>
            <a:ext cx="29022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 bwMode="auto">
          <a:xfrm rot="5400000">
            <a:off x="6967823" y="3913467"/>
            <a:ext cx="731520" cy="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 bwMode="auto">
          <a:xfrm>
            <a:off x="1373133" y="5296058"/>
            <a:ext cx="789939" cy="53275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7" name="Picture 60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8458" y="5510372"/>
            <a:ext cx="579289" cy="3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343"/>
          <p:cNvSpPr txBox="1">
            <a:spLocks noChangeArrowheads="1"/>
          </p:cNvSpPr>
          <p:nvPr/>
        </p:nvSpPr>
        <p:spPr bwMode="auto">
          <a:xfrm>
            <a:off x="1373133" y="5255114"/>
            <a:ext cx="84260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b="1" i="1" dirty="0">
                <a:solidFill>
                  <a:sysClr val="windowText" lastClr="000000"/>
                </a:solidFill>
                <a:latin typeface="+mj-lt"/>
                <a:ea typeface="Tahoma" pitchFamily="34" charset="0"/>
                <a:cs typeface="Tahoma" pitchFamily="34" charset="0"/>
              </a:rPr>
              <a:t>DR </a:t>
            </a:r>
            <a:r>
              <a:rPr lang="en-US" sz="1000" b="1" i="1" dirty="0" smtClean="0">
                <a:solidFill>
                  <a:sysClr val="windowText" lastClr="000000"/>
                </a:solidFill>
                <a:latin typeface="+mj-lt"/>
                <a:ea typeface="Tahoma" pitchFamily="34" charset="0"/>
                <a:cs typeface="Tahoma" pitchFamily="34" charset="0"/>
              </a:rPr>
              <a:t>– RK</a:t>
            </a:r>
          </a:p>
          <a:p>
            <a:pPr algn="ctr" eaLnBrk="1" hangingPunct="1"/>
            <a:r>
              <a:rPr lang="en-US" sz="1000" b="1" i="1" dirty="0" smtClean="0">
                <a:solidFill>
                  <a:sysClr val="windowText" lastClr="000000"/>
                </a:solidFill>
                <a:latin typeface="+mj-lt"/>
                <a:ea typeface="Tahoma" pitchFamily="34" charset="0"/>
                <a:cs typeface="Tahoma" pitchFamily="34" charset="0"/>
              </a:rPr>
              <a:t>PT MJIS</a:t>
            </a:r>
            <a:endParaRPr lang="en-US" sz="1000" b="1" i="1" dirty="0">
              <a:solidFill>
                <a:sysClr val="windowText" lastClr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9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3477" y="3236434"/>
            <a:ext cx="102047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7444" y="4187798"/>
            <a:ext cx="102047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1" name="Straight Connector 120"/>
          <p:cNvCxnSpPr/>
          <p:nvPr/>
        </p:nvCxnSpPr>
        <p:spPr bwMode="auto">
          <a:xfrm>
            <a:off x="5024409" y="3044790"/>
            <a:ext cx="7489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 bwMode="auto">
          <a:xfrm>
            <a:off x="5796794" y="3044790"/>
            <a:ext cx="2059" cy="41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 bwMode="auto">
          <a:xfrm>
            <a:off x="5024409" y="3829020"/>
            <a:ext cx="26963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379"/>
          <p:cNvSpPr txBox="1">
            <a:spLocks noChangeArrowheads="1"/>
          </p:cNvSpPr>
          <p:nvPr/>
        </p:nvSpPr>
        <p:spPr bwMode="auto">
          <a:xfrm>
            <a:off x="5322221" y="3544856"/>
            <a:ext cx="49151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000" b="1" dirty="0">
                <a:latin typeface="+mj-lt"/>
                <a:ea typeface="Tahoma" pitchFamily="34" charset="0"/>
                <a:cs typeface="Tahoma" pitchFamily="34" charset="0"/>
              </a:rPr>
              <a:t>Steel Slab</a:t>
            </a:r>
          </a:p>
        </p:txBody>
      </p:sp>
      <p:sp>
        <p:nvSpPr>
          <p:cNvPr id="125" name="TextBox 379"/>
          <p:cNvSpPr txBox="1">
            <a:spLocks noChangeArrowheads="1"/>
          </p:cNvSpPr>
          <p:nvPr/>
        </p:nvSpPr>
        <p:spPr bwMode="auto">
          <a:xfrm>
            <a:off x="7353548" y="5545120"/>
            <a:ext cx="132213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latin typeface="+mj-lt"/>
                <a:ea typeface="Tahoma" pitchFamily="34" charset="0"/>
                <a:cs typeface="Tahoma" pitchFamily="34" charset="0"/>
              </a:rPr>
              <a:t>Bars &amp; Sections</a:t>
            </a:r>
            <a:endParaRPr lang="en-US" sz="1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26" name="TextBox 184"/>
          <p:cNvSpPr txBox="1">
            <a:spLocks noChangeArrowheads="1"/>
          </p:cNvSpPr>
          <p:nvPr/>
        </p:nvSpPr>
        <p:spPr bwMode="auto">
          <a:xfrm>
            <a:off x="7664312" y="5759434"/>
            <a:ext cx="7553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 smtClean="0">
                <a:latin typeface="+mj-lt"/>
                <a:ea typeface="Tahoma" pitchFamily="34" charset="0"/>
                <a:cs typeface="Tahoma" pitchFamily="34" charset="0"/>
              </a:rPr>
              <a:t>0.2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TextBox 379"/>
          <p:cNvSpPr txBox="1">
            <a:spLocks noChangeArrowheads="1"/>
          </p:cNvSpPr>
          <p:nvPr/>
        </p:nvSpPr>
        <p:spPr bwMode="auto">
          <a:xfrm>
            <a:off x="7271347" y="5043613"/>
            <a:ext cx="67407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latin typeface="+mj-lt"/>
                <a:ea typeface="Tahoma" pitchFamily="34" charset="0"/>
                <a:cs typeface="Tahoma" pitchFamily="34" charset="0"/>
              </a:rPr>
              <a:t>Wire Rod</a:t>
            </a:r>
            <a:endParaRPr lang="en-US" sz="1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86301" y="2704419"/>
            <a:ext cx="210650" cy="214314"/>
          </a:xfrm>
          <a:prstGeom prst="round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</a:endParaRPr>
          </a:p>
        </p:txBody>
      </p:sp>
      <p:sp>
        <p:nvSpPr>
          <p:cNvPr id="129" name="TextBox 379"/>
          <p:cNvSpPr txBox="1">
            <a:spLocks noChangeArrowheads="1"/>
          </p:cNvSpPr>
          <p:nvPr/>
        </p:nvSpPr>
        <p:spPr bwMode="auto">
          <a:xfrm>
            <a:off x="7619392" y="2669557"/>
            <a:ext cx="1619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050" b="1" dirty="0" err="1" smtClean="0">
                <a:latin typeface="+mj-lt"/>
                <a:ea typeface="Tahoma" pitchFamily="34" charset="0"/>
                <a:cs typeface="Tahoma" pitchFamily="34" charset="0"/>
              </a:rPr>
              <a:t>Dalam</a:t>
            </a:r>
            <a:r>
              <a:rPr lang="en-US" sz="1050" b="1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050" b="1" dirty="0" err="1" smtClean="0">
                <a:latin typeface="+mj-lt"/>
                <a:ea typeface="Tahoma" pitchFamily="34" charset="0"/>
                <a:cs typeface="Tahoma" pitchFamily="34" charset="0"/>
              </a:rPr>
              <a:t>Masa</a:t>
            </a:r>
            <a:r>
              <a:rPr lang="en-US" sz="1050" b="1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050" b="1" dirty="0" err="1" smtClean="0">
                <a:latin typeface="+mj-lt"/>
                <a:ea typeface="Tahoma" pitchFamily="34" charset="0"/>
                <a:cs typeface="Tahoma" pitchFamily="34" charset="0"/>
              </a:rPr>
              <a:t>Konstruksi</a:t>
            </a:r>
            <a:endParaRPr lang="en-US" sz="105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30" name="TextBox 176"/>
          <p:cNvSpPr txBox="1">
            <a:spLocks noChangeArrowheads="1"/>
          </p:cNvSpPr>
          <p:nvPr/>
        </p:nvSpPr>
        <p:spPr bwMode="auto">
          <a:xfrm>
            <a:off x="9170817" y="3900751"/>
            <a:ext cx="5212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d-ID" sz="1100" b="1" dirty="0" smtClean="0">
                <a:latin typeface="+mj-lt"/>
                <a:ea typeface="Tahoma" pitchFamily="34" charset="0"/>
                <a:cs typeface="Tahoma" pitchFamily="34" charset="0"/>
              </a:rPr>
              <a:t>0.85</a:t>
            </a:r>
            <a:endParaRPr lang="en-US" sz="1100" b="1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algn="ctr" eaLnBrk="1" hangingPunct="1"/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31" name="TextBox 176"/>
          <p:cNvSpPr txBox="1">
            <a:spLocks noChangeArrowheads="1"/>
          </p:cNvSpPr>
          <p:nvPr/>
        </p:nvSpPr>
        <p:spPr bwMode="auto">
          <a:xfrm>
            <a:off x="8007830" y="4528797"/>
            <a:ext cx="8338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 dirty="0" smtClean="0">
                <a:latin typeface="+mj-lt"/>
                <a:ea typeface="Tahoma" pitchFamily="34" charset="0"/>
                <a:cs typeface="Tahoma" pitchFamily="34" charset="0"/>
              </a:rPr>
              <a:t>3</a:t>
            </a:r>
            <a:r>
              <a:rPr lang="id-ID" sz="1100" b="1" dirty="0" smtClean="0">
                <a:latin typeface="+mj-lt"/>
                <a:ea typeface="Tahoma" pitchFamily="34" charset="0"/>
                <a:cs typeface="Tahoma" pitchFamily="34" charset="0"/>
              </a:rPr>
              <a:t>.</a:t>
            </a:r>
            <a:r>
              <a:rPr lang="en-US" sz="1100" b="1" dirty="0" smtClean="0">
                <a:latin typeface="+mj-lt"/>
                <a:ea typeface="Tahoma" pitchFamily="34" charset="0"/>
                <a:cs typeface="Tahoma" pitchFamily="34" charset="0"/>
              </a:rPr>
              <a:t>0</a:t>
            </a:r>
            <a:r>
              <a:rPr lang="id-ID" sz="1100" b="1" dirty="0" smtClean="0">
                <a:latin typeface="+mj-lt"/>
                <a:ea typeface="Tahoma" pitchFamily="34" charset="0"/>
                <a:cs typeface="Tahoma" pitchFamily="34" charset="0"/>
              </a:rPr>
              <a:t>5</a:t>
            </a:r>
            <a:r>
              <a:rPr lang="en-US" sz="1100" b="1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b="1" dirty="0" err="1" smtClean="0">
                <a:latin typeface="+mj-lt"/>
                <a:ea typeface="Tahoma" pitchFamily="34" charset="0"/>
                <a:cs typeface="Tahoma" pitchFamily="34" charset="0"/>
              </a:rPr>
              <a:t>mtpy</a:t>
            </a:r>
            <a:endParaRPr lang="en-US" sz="11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9238901" y="4326726"/>
            <a:ext cx="709605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2" y="234864"/>
            <a:ext cx="11725484" cy="584775"/>
          </a:xfrm>
        </p:spPr>
        <p:txBody>
          <a:bodyPr/>
          <a:lstStyle/>
          <a:p>
            <a:pPr lvl="0"/>
            <a:r>
              <a:rPr lang="en-US" b="1" dirty="0" smtClean="0"/>
              <a:t>Proses </a:t>
            </a:r>
            <a:r>
              <a:rPr lang="en-US" b="1" dirty="0" err="1" smtClean="0"/>
              <a:t>Pembuatan</a:t>
            </a:r>
            <a:r>
              <a:rPr lang="en-US" b="1" dirty="0" smtClean="0"/>
              <a:t> </a:t>
            </a:r>
            <a:r>
              <a:rPr lang="en-US" b="1" dirty="0" err="1" smtClean="0"/>
              <a:t>Besi</a:t>
            </a:r>
            <a:r>
              <a:rPr lang="en-US" b="1" dirty="0" smtClean="0"/>
              <a:t> - Iron </a:t>
            </a:r>
            <a:r>
              <a:rPr lang="en-US" b="1" dirty="0" smtClean="0"/>
              <a:t>Making Process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a. </a:t>
            </a:r>
            <a:r>
              <a:rPr lang="en-GB" sz="1800" kern="1200" dirty="0" smtClean="0">
                <a:ea typeface="Tahoma" pitchFamily="34" charset="0"/>
                <a:cs typeface="Tahoma" pitchFamily="34" charset="0"/>
              </a:rPr>
              <a:t>Gas based (Direct Reduction)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41381" y="1080753"/>
            <a:ext cx="7270939" cy="4038600"/>
            <a:chOff x="1219263" y="1037866"/>
            <a:chExt cx="7582594" cy="556617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088" r="2573"/>
            <a:stretch>
              <a:fillRect/>
            </a:stretch>
          </p:blipFill>
          <p:spPr bwMode="auto">
            <a:xfrm>
              <a:off x="6124749" y="2160364"/>
              <a:ext cx="1222748" cy="3902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7166452" y="4616688"/>
              <a:ext cx="122303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Cooling Gas Compressor</a:t>
              </a: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1030" y="3475671"/>
              <a:ext cx="730699" cy="969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6505" y="2991085"/>
              <a:ext cx="547019" cy="1401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26112" y="5028711"/>
              <a:ext cx="587241" cy="7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63441" y="2091137"/>
              <a:ext cx="386131" cy="451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1833" y="1537324"/>
              <a:ext cx="450486" cy="58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 r="11111"/>
            <a:stretch>
              <a:fillRect/>
            </a:stretch>
          </p:blipFill>
          <p:spPr bwMode="auto">
            <a:xfrm>
              <a:off x="4644581" y="1537323"/>
              <a:ext cx="900972" cy="41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81198" y="1952684"/>
              <a:ext cx="386131" cy="74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5609908" y="2575724"/>
              <a:ext cx="128710" cy="2769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9908" y="1952684"/>
              <a:ext cx="128710" cy="69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45553" y="2575724"/>
              <a:ext cx="257420" cy="69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5333515" y="2264305"/>
              <a:ext cx="1453761" cy="26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>
              <a:off x="6060394" y="2991085"/>
              <a:ext cx="193065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5674263" y="1537324"/>
              <a:ext cx="386131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5466584" y="1745105"/>
              <a:ext cx="415360" cy="26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5571094" y="2955801"/>
              <a:ext cx="207680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>
              <a:off x="4451516" y="3060311"/>
              <a:ext cx="1222748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4947540" y="2159694"/>
              <a:ext cx="553814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23777" y="2437271"/>
              <a:ext cx="321775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3757858" y="2368094"/>
              <a:ext cx="1385977" cy="134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>
              <a:off x="3679254" y="1675777"/>
              <a:ext cx="772262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rot="10800000">
              <a:off x="4001029" y="3337218"/>
              <a:ext cx="1415814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416843" y="3198765"/>
              <a:ext cx="128710" cy="2769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5393155" y="3682681"/>
              <a:ext cx="692267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51515" y="4029485"/>
              <a:ext cx="1673234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21833" y="3683352"/>
              <a:ext cx="772262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906992" y="3337218"/>
              <a:ext cx="514842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3249436" y="3509615"/>
              <a:ext cx="346134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82"/>
            <p:cNvCxnSpPr>
              <a:stCxn id="53" idx="0"/>
            </p:cNvCxnSpPr>
            <p:nvPr/>
          </p:nvCxnSpPr>
          <p:spPr>
            <a:xfrm rot="16200000" flipV="1">
              <a:off x="2629585" y="4478388"/>
              <a:ext cx="2434661" cy="847481"/>
            </a:xfrm>
            <a:prstGeom prst="bentConnector3">
              <a:avLst>
                <a:gd name="adj1" fmla="val 5190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 b="41029"/>
            <a:stretch>
              <a:fillRect/>
            </a:stretch>
          </p:blipFill>
          <p:spPr bwMode="auto">
            <a:xfrm>
              <a:off x="3421833" y="2437270"/>
              <a:ext cx="450486" cy="346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620283" y="2956572"/>
              <a:ext cx="761494" cy="26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>
              <a:off x="3679254" y="2575724"/>
              <a:ext cx="321775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2522764" y="2124360"/>
              <a:ext cx="898505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>
              <a:off x="2971347" y="2575723"/>
              <a:ext cx="514842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0800000">
              <a:off x="1233759" y="1675777"/>
              <a:ext cx="2252430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2279238" y="1917399"/>
              <a:ext cx="484587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1497746" y="3267321"/>
              <a:ext cx="1661441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327795" y="4098711"/>
              <a:ext cx="193065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3" idx="0"/>
            </p:cNvCxnSpPr>
            <p:nvPr/>
          </p:nvCxnSpPr>
          <p:spPr>
            <a:xfrm flipH="1" flipV="1">
              <a:off x="4259792" y="4444848"/>
              <a:ext cx="10864" cy="16746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35100" y="1675776"/>
              <a:ext cx="13454" cy="3193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233758" y="4867718"/>
              <a:ext cx="3024692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0800000">
              <a:off x="5545553" y="3337218"/>
              <a:ext cx="193065" cy="1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ontent Placeholder 2"/>
            <p:cNvSpPr txBox="1">
              <a:spLocks/>
            </p:cNvSpPr>
            <p:nvPr/>
          </p:nvSpPr>
          <p:spPr bwMode="auto">
            <a:xfrm>
              <a:off x="3126039" y="1045933"/>
              <a:ext cx="836617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Quench Tower</a:t>
              </a:r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 bwMode="auto">
            <a:xfrm>
              <a:off x="3126039" y="1991133"/>
              <a:ext cx="836617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Dummy Quench</a:t>
              </a:r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 bwMode="auto">
            <a:xfrm>
              <a:off x="4863634" y="2496588"/>
              <a:ext cx="836617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Quench </a:t>
              </a:r>
              <a:r>
                <a:rPr lang="en-US" sz="1100" dirty="0" err="1">
                  <a:latin typeface="+mj-lt"/>
                  <a:ea typeface="Calibri" pitchFamily="34" charset="0"/>
                  <a:cs typeface="Calibri" pitchFamily="34" charset="0"/>
                </a:rPr>
                <a:t>Orrifice</a:t>
              </a:r>
              <a:endParaRPr lang="en-US" sz="1100" dirty="0">
                <a:latin typeface="+mj-lt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 bwMode="auto">
            <a:xfrm>
              <a:off x="4709754" y="1037866"/>
              <a:ext cx="1058203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Steam </a:t>
              </a:r>
              <a:r>
                <a:rPr lang="en-US" sz="1100" dirty="0" smtClean="0">
                  <a:latin typeface="+mj-lt"/>
                  <a:ea typeface="Calibri" pitchFamily="34" charset="0"/>
                  <a:cs typeface="Calibri" pitchFamily="34" charset="0"/>
                </a:rPr>
                <a:t>to </a:t>
              </a:r>
              <a:r>
                <a:rPr lang="en-US" sz="1100" dirty="0" err="1" smtClean="0">
                  <a:latin typeface="+mj-lt"/>
                  <a:ea typeface="Calibri" pitchFamily="34" charset="0"/>
                  <a:cs typeface="Calibri" pitchFamily="34" charset="0"/>
                </a:rPr>
                <a:t>Reboiler</a:t>
              </a:r>
              <a:endParaRPr lang="en-US" sz="1100" dirty="0">
                <a:latin typeface="+mj-lt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 bwMode="auto">
            <a:xfrm>
              <a:off x="5723447" y="1571046"/>
              <a:ext cx="1267277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Heat </a:t>
              </a:r>
              <a:r>
                <a:rPr lang="en-US" sz="1100" dirty="0" err="1">
                  <a:latin typeface="+mj-lt"/>
                  <a:ea typeface="Calibri" pitchFamily="34" charset="0"/>
                  <a:cs typeface="Calibri" pitchFamily="34" charset="0"/>
                </a:rPr>
                <a:t>Recuperator</a:t>
              </a:r>
              <a:endParaRPr lang="en-US" sz="1100" dirty="0">
                <a:latin typeface="+mj-lt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 bwMode="auto">
            <a:xfrm>
              <a:off x="1332037" y="3231375"/>
              <a:ext cx="1063503" cy="432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CO2 Removal System</a:t>
              </a:r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 bwMode="auto">
            <a:xfrm>
              <a:off x="3795488" y="6119458"/>
              <a:ext cx="950334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Natural Gas</a:t>
              </a:r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 bwMode="auto">
            <a:xfrm>
              <a:off x="1298113" y="1329644"/>
              <a:ext cx="965327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Tail Gas</a:t>
              </a:r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 bwMode="auto">
            <a:xfrm>
              <a:off x="1219263" y="1875140"/>
              <a:ext cx="1250725" cy="484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Reducing Gas Compressor</a:t>
              </a:r>
            </a:p>
          </p:txBody>
        </p:sp>
        <p:cxnSp>
          <p:nvCxnSpPr>
            <p:cNvPr id="56" name="Straight Arrow Connector 55"/>
            <p:cNvCxnSpPr>
              <a:endCxn id="57" idx="3"/>
            </p:cNvCxnSpPr>
            <p:nvPr/>
          </p:nvCxnSpPr>
          <p:spPr>
            <a:xfrm flipH="1" flipV="1">
              <a:off x="4082375" y="5444071"/>
              <a:ext cx="189911" cy="47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503178" y="5028711"/>
              <a:ext cx="579197" cy="83072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63440" y="2991084"/>
              <a:ext cx="836617" cy="1806068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44581" y="1121964"/>
              <a:ext cx="1222748" cy="1869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44581" y="2575723"/>
              <a:ext cx="1222748" cy="415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 bwMode="auto">
            <a:xfrm>
              <a:off x="4644581" y="1883457"/>
              <a:ext cx="707907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Steam Drum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 flipH="1" flipV="1">
              <a:off x="5046510" y="4271108"/>
              <a:ext cx="484587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ontent Placeholder 2"/>
            <p:cNvSpPr txBox="1">
              <a:spLocks/>
            </p:cNvSpPr>
            <p:nvPr/>
          </p:nvSpPr>
          <p:spPr bwMode="auto">
            <a:xfrm>
              <a:off x="4773291" y="4583299"/>
              <a:ext cx="965327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Oxygen</a:t>
              </a:r>
            </a:p>
          </p:txBody>
        </p:sp>
        <p:pic>
          <p:nvPicPr>
            <p:cNvPr id="64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14753" y="3886570"/>
              <a:ext cx="579197" cy="75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87015" y="4509611"/>
              <a:ext cx="514842" cy="602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Straight Arrow Connector 65"/>
            <p:cNvCxnSpPr/>
            <p:nvPr/>
          </p:nvCxnSpPr>
          <p:spPr>
            <a:xfrm>
              <a:off x="6742491" y="4094249"/>
              <a:ext cx="836617" cy="14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836529" y="4094249"/>
              <a:ext cx="836617" cy="14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8431523" y="4335873"/>
              <a:ext cx="484587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10800000">
              <a:off x="6485071" y="5409557"/>
              <a:ext cx="1866299" cy="14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8109747" y="5166594"/>
              <a:ext cx="484587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7075193" y="5720407"/>
              <a:ext cx="623040" cy="1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ontent Placeholder 2"/>
            <p:cNvSpPr txBox="1">
              <a:spLocks/>
            </p:cNvSpPr>
            <p:nvPr/>
          </p:nvSpPr>
          <p:spPr bwMode="auto">
            <a:xfrm>
              <a:off x="7321688" y="3391887"/>
              <a:ext cx="836617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Quench System</a:t>
              </a: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 bwMode="auto">
            <a:xfrm>
              <a:off x="6935557" y="6022502"/>
              <a:ext cx="900972" cy="484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</a:pPr>
              <a:r>
                <a:rPr lang="en-US" sz="1100" dirty="0">
                  <a:latin typeface="+mj-lt"/>
                  <a:ea typeface="Calibri" pitchFamily="34" charset="0"/>
                  <a:cs typeface="Calibri" pitchFamily="34" charset="0"/>
                </a:rPr>
                <a:t>Cooling Natural Gas</a:t>
              </a:r>
            </a:p>
          </p:txBody>
        </p:sp>
      </p:grp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8736185" y="1107585"/>
            <a:ext cx="2056309" cy="176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8275" indent="-168275" algn="r">
              <a:lnSpc>
                <a:spcPct val="114000"/>
              </a:lnSpc>
            </a:pPr>
            <a:r>
              <a:rPr lang="en-US" sz="1100" b="1" u="sng" dirty="0">
                <a:solidFill>
                  <a:srgbClr val="FF0000"/>
                </a:solidFill>
                <a:latin typeface="+mj-lt"/>
              </a:rPr>
              <a:t>In-situ Reforming</a:t>
            </a:r>
          </a:p>
          <a:p>
            <a:pPr marL="168275" indent="-168275" algn="r">
              <a:lnSpc>
                <a:spcPct val="114000"/>
              </a:lnSpc>
            </a:pPr>
            <a:r>
              <a:rPr lang="en-US" sz="1100" b="1" dirty="0">
                <a:latin typeface="+mj-lt"/>
              </a:rPr>
              <a:t>CH</a:t>
            </a:r>
            <a:r>
              <a:rPr lang="en-US" sz="1100" b="1" baseline="-25000" dirty="0">
                <a:latin typeface="+mj-lt"/>
              </a:rPr>
              <a:t>4</a:t>
            </a:r>
            <a:r>
              <a:rPr lang="en-US" sz="1100" b="1" dirty="0">
                <a:latin typeface="+mj-lt"/>
              </a:rPr>
              <a:t> + H</a:t>
            </a:r>
            <a:r>
              <a:rPr lang="en-US" sz="1100" b="1" baseline="-25000" dirty="0">
                <a:latin typeface="+mj-lt"/>
              </a:rPr>
              <a:t>2</a:t>
            </a:r>
            <a:r>
              <a:rPr lang="en-US" sz="1100" b="1" dirty="0">
                <a:latin typeface="+mj-lt"/>
              </a:rPr>
              <a:t>O → CO + 3H</a:t>
            </a:r>
            <a:r>
              <a:rPr lang="en-US" sz="1100" b="1" baseline="-25000" dirty="0">
                <a:latin typeface="+mj-lt"/>
              </a:rPr>
              <a:t>2</a:t>
            </a:r>
          </a:p>
          <a:p>
            <a:pPr marL="168275" indent="-168275" algn="r">
              <a:lnSpc>
                <a:spcPct val="114000"/>
              </a:lnSpc>
            </a:pPr>
            <a:r>
              <a:rPr lang="en-US" sz="1100" b="1" dirty="0">
                <a:latin typeface="+mj-lt"/>
              </a:rPr>
              <a:t>CH</a:t>
            </a:r>
            <a:r>
              <a:rPr lang="en-US" sz="1100" b="1" baseline="-25000" dirty="0">
                <a:latin typeface="+mj-lt"/>
              </a:rPr>
              <a:t>4</a:t>
            </a:r>
            <a:r>
              <a:rPr lang="en-US" sz="1100" b="1" dirty="0">
                <a:latin typeface="+mj-lt"/>
              </a:rPr>
              <a:t> + CO</a:t>
            </a:r>
            <a:r>
              <a:rPr lang="en-US" sz="1100" b="1" baseline="-25000" dirty="0">
                <a:latin typeface="+mj-lt"/>
              </a:rPr>
              <a:t>2</a:t>
            </a:r>
            <a:r>
              <a:rPr lang="en-US" sz="1100" b="1" dirty="0">
                <a:latin typeface="+mj-lt"/>
              </a:rPr>
              <a:t> → 2CO + 3H</a:t>
            </a:r>
            <a:r>
              <a:rPr lang="en-US" sz="1100" b="1" baseline="-25000" dirty="0">
                <a:latin typeface="+mj-lt"/>
              </a:rPr>
              <a:t>2</a:t>
            </a:r>
          </a:p>
          <a:p>
            <a:pPr marL="168275" indent="-168275" algn="r">
              <a:lnSpc>
                <a:spcPct val="114000"/>
              </a:lnSpc>
            </a:pPr>
            <a:r>
              <a:rPr lang="en-US" sz="1100" b="1" u="sng" dirty="0">
                <a:solidFill>
                  <a:schemeClr val="tx2"/>
                </a:solidFill>
                <a:latin typeface="+mj-lt"/>
              </a:rPr>
              <a:t>Reduction</a:t>
            </a:r>
          </a:p>
          <a:p>
            <a:pPr marL="168275" indent="-168275" algn="r">
              <a:lnSpc>
                <a:spcPct val="114000"/>
              </a:lnSpc>
            </a:pPr>
            <a:r>
              <a:rPr lang="en-US" sz="1100" b="1" dirty="0">
                <a:latin typeface="+mj-lt"/>
              </a:rPr>
              <a:t>Fe</a:t>
            </a:r>
            <a:r>
              <a:rPr lang="en-US" sz="1100" b="1" baseline="-25000" dirty="0">
                <a:latin typeface="+mj-lt"/>
              </a:rPr>
              <a:t>2</a:t>
            </a:r>
            <a:r>
              <a:rPr lang="en-US" sz="1100" b="1" dirty="0">
                <a:latin typeface="+mj-lt"/>
              </a:rPr>
              <a:t>O</a:t>
            </a:r>
            <a:r>
              <a:rPr lang="en-US" sz="1100" b="1" baseline="-25000" dirty="0">
                <a:latin typeface="+mj-lt"/>
              </a:rPr>
              <a:t>3</a:t>
            </a:r>
            <a:r>
              <a:rPr lang="en-US" sz="1100" b="1" dirty="0">
                <a:latin typeface="+mj-lt"/>
              </a:rPr>
              <a:t>  + 3CO </a:t>
            </a:r>
            <a:r>
              <a:rPr lang="en-US" sz="1100" b="1" dirty="0">
                <a:latin typeface="+mj-lt"/>
                <a:cs typeface="Times New Roman" pitchFamily="18" charset="0"/>
              </a:rPr>
              <a:t>→ 2Fe + 3CO</a:t>
            </a:r>
            <a:r>
              <a:rPr lang="en-US" sz="1100" b="1" baseline="-25000" dirty="0">
                <a:latin typeface="+mj-lt"/>
                <a:cs typeface="Times New Roman" pitchFamily="18" charset="0"/>
              </a:rPr>
              <a:t>2</a:t>
            </a:r>
          </a:p>
          <a:p>
            <a:pPr marL="168275" indent="-168275" algn="r">
              <a:lnSpc>
                <a:spcPct val="114000"/>
              </a:lnSpc>
            </a:pPr>
            <a:r>
              <a:rPr lang="en-US" sz="1100" b="1" dirty="0">
                <a:latin typeface="+mj-lt"/>
              </a:rPr>
              <a:t>Fe</a:t>
            </a:r>
            <a:r>
              <a:rPr lang="en-US" sz="1100" b="1" baseline="-25000" dirty="0">
                <a:latin typeface="+mj-lt"/>
              </a:rPr>
              <a:t>2</a:t>
            </a:r>
            <a:r>
              <a:rPr lang="en-US" sz="1100" b="1" dirty="0">
                <a:latin typeface="+mj-lt"/>
              </a:rPr>
              <a:t>O</a:t>
            </a:r>
            <a:r>
              <a:rPr lang="en-US" sz="1100" b="1" baseline="-25000" dirty="0">
                <a:latin typeface="+mj-lt"/>
              </a:rPr>
              <a:t>3</a:t>
            </a:r>
            <a:r>
              <a:rPr lang="en-US" sz="1100" b="1" dirty="0">
                <a:latin typeface="+mj-lt"/>
              </a:rPr>
              <a:t>  + 3H</a:t>
            </a:r>
            <a:r>
              <a:rPr lang="en-US" sz="1100" b="1" baseline="-25000" dirty="0">
                <a:latin typeface="+mj-lt"/>
              </a:rPr>
              <a:t>2</a:t>
            </a:r>
            <a:r>
              <a:rPr lang="en-US" sz="1100" b="1" dirty="0">
                <a:latin typeface="+mj-lt"/>
              </a:rPr>
              <a:t> </a:t>
            </a:r>
            <a:r>
              <a:rPr lang="en-US" sz="1100" b="1" dirty="0">
                <a:latin typeface="+mj-lt"/>
                <a:cs typeface="Times New Roman" pitchFamily="18" charset="0"/>
              </a:rPr>
              <a:t>→ 2Fe + 3H</a:t>
            </a:r>
            <a:r>
              <a:rPr lang="en-US" sz="1100" b="1" baseline="-25000" dirty="0">
                <a:latin typeface="+mj-lt"/>
                <a:cs typeface="Times New Roman" pitchFamily="18" charset="0"/>
              </a:rPr>
              <a:t>2</a:t>
            </a:r>
            <a:r>
              <a:rPr lang="en-US" sz="1100" b="1" dirty="0">
                <a:latin typeface="+mj-lt"/>
                <a:cs typeface="Times New Roman" pitchFamily="18" charset="0"/>
              </a:rPr>
              <a:t>O</a:t>
            </a:r>
          </a:p>
          <a:p>
            <a:pPr marL="168275" indent="-168275" algn="r">
              <a:lnSpc>
                <a:spcPct val="114000"/>
              </a:lnSpc>
            </a:pPr>
            <a:r>
              <a:rPr lang="en-US" sz="1100" b="1" u="sng" dirty="0">
                <a:solidFill>
                  <a:srgbClr val="00B050"/>
                </a:solidFill>
                <a:latin typeface="+mj-lt"/>
              </a:rPr>
              <a:t>Carburization</a:t>
            </a:r>
          </a:p>
          <a:p>
            <a:pPr marL="168275" indent="-168275" algn="r">
              <a:lnSpc>
                <a:spcPct val="114000"/>
              </a:lnSpc>
            </a:pPr>
            <a:r>
              <a:rPr lang="en-US" sz="1100" b="1" dirty="0">
                <a:latin typeface="+mj-lt"/>
                <a:cs typeface="Times New Roman" pitchFamily="18" charset="0"/>
              </a:rPr>
              <a:t>3Fe + CH</a:t>
            </a:r>
            <a:r>
              <a:rPr lang="en-US" sz="1100" b="1" baseline="-25000" dirty="0">
                <a:latin typeface="+mj-lt"/>
                <a:cs typeface="Times New Roman" pitchFamily="18" charset="0"/>
              </a:rPr>
              <a:t>4</a:t>
            </a:r>
            <a:r>
              <a:rPr lang="en-US" sz="1100" b="1" dirty="0">
                <a:latin typeface="+mj-lt"/>
                <a:cs typeface="Times New Roman" pitchFamily="18" charset="0"/>
              </a:rPr>
              <a:t> → Fe</a:t>
            </a:r>
            <a:r>
              <a:rPr lang="en-US" sz="1100" b="1" baseline="-25000" dirty="0">
                <a:latin typeface="+mj-lt"/>
                <a:cs typeface="Times New Roman" pitchFamily="18" charset="0"/>
              </a:rPr>
              <a:t>3</a:t>
            </a:r>
            <a:r>
              <a:rPr lang="en-US" sz="1100" b="1" dirty="0">
                <a:latin typeface="+mj-lt"/>
                <a:cs typeface="Times New Roman" pitchFamily="18" charset="0"/>
              </a:rPr>
              <a:t>C + 2H</a:t>
            </a:r>
            <a:r>
              <a:rPr lang="en-US" sz="1100" b="1" baseline="-25000" dirty="0">
                <a:latin typeface="+mj-lt"/>
                <a:cs typeface="Times New Roman" pitchFamily="18" charset="0"/>
              </a:rPr>
              <a:t>2</a:t>
            </a:r>
          </a:p>
          <a:p>
            <a:pPr marL="168275" indent="-168275" algn="r">
              <a:lnSpc>
                <a:spcPct val="114000"/>
              </a:lnSpc>
            </a:pPr>
            <a:endParaRPr lang="en-US" sz="1100" b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499463" y="5347953"/>
            <a:ext cx="11264792" cy="122027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Terdapat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beberapa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teknologi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pembuatan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besi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berbasis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gas, di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antaranya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yang paling popular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adalah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Hyl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Midrex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Hyl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III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adalah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generasi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terakhir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dari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Hyl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dimodifikasi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dengan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beberapa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improvement proses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seperti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partial combustion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zero reformer.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400" dirty="0" err="1" smtClean="0">
                <a:latin typeface="+mj-lt"/>
              </a:rPr>
              <a:t>Pada</a:t>
            </a:r>
            <a:r>
              <a:rPr lang="en-US" sz="1400" dirty="0" smtClean="0">
                <a:latin typeface="+mj-lt"/>
              </a:rPr>
              <a:t> proses </a:t>
            </a:r>
            <a:r>
              <a:rPr lang="en-US" sz="1400" dirty="0" err="1" smtClean="0">
                <a:latin typeface="+mj-lt"/>
              </a:rPr>
              <a:t>pembuatan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besi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berbasis</a:t>
            </a:r>
            <a:r>
              <a:rPr lang="en-US" sz="1400" dirty="0" smtClean="0">
                <a:latin typeface="+mj-lt"/>
              </a:rPr>
              <a:t> gas, </a:t>
            </a:r>
            <a:r>
              <a:rPr lang="en-US" sz="1400" dirty="0" err="1" smtClean="0">
                <a:latin typeface="+mj-lt"/>
              </a:rPr>
              <a:t>bijih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beji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dalam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bentuk</a:t>
            </a:r>
            <a:r>
              <a:rPr lang="en-US" sz="1400" dirty="0" smtClean="0">
                <a:latin typeface="+mj-lt"/>
              </a:rPr>
              <a:t> pellet </a:t>
            </a:r>
            <a:r>
              <a:rPr lang="en-US" sz="1400" dirty="0" err="1" smtClean="0">
                <a:latin typeface="+mj-lt"/>
              </a:rPr>
              <a:t>bijih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besi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direduksi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oleh</a:t>
            </a:r>
            <a:r>
              <a:rPr lang="en-US" sz="1400" dirty="0" smtClean="0">
                <a:latin typeface="+mj-lt"/>
              </a:rPr>
              <a:t> gas </a:t>
            </a:r>
            <a:r>
              <a:rPr lang="en-US" sz="1400" dirty="0" err="1" smtClean="0">
                <a:latin typeface="+mj-lt"/>
              </a:rPr>
              <a:t>reduktor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dalam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bentuk</a:t>
            </a:r>
            <a:r>
              <a:rPr lang="en-US" sz="1400" dirty="0" smtClean="0">
                <a:latin typeface="+mj-lt"/>
              </a:rPr>
              <a:t> H2 </a:t>
            </a:r>
            <a:r>
              <a:rPr lang="en-US" sz="1400" dirty="0" err="1" smtClean="0">
                <a:latin typeface="+mj-lt"/>
              </a:rPr>
              <a:t>dan</a:t>
            </a:r>
            <a:r>
              <a:rPr lang="en-US" sz="1400" dirty="0" smtClean="0">
                <a:latin typeface="+mj-lt"/>
              </a:rPr>
              <a:t> CO </a:t>
            </a:r>
            <a:r>
              <a:rPr lang="en-US" sz="1400" dirty="0" err="1" smtClean="0">
                <a:latin typeface="+mj-lt"/>
              </a:rPr>
              <a:t>menghasilkan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besi</a:t>
            </a:r>
            <a:r>
              <a:rPr lang="en-US" sz="1400" dirty="0" smtClean="0">
                <a:latin typeface="+mj-lt"/>
              </a:rPr>
              <a:t>. Gas </a:t>
            </a:r>
            <a:r>
              <a:rPr lang="en-US" sz="1400" dirty="0" err="1" smtClean="0">
                <a:latin typeface="+mj-lt"/>
              </a:rPr>
              <a:t>reduktor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dihasilkan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dari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reformasi</a:t>
            </a:r>
            <a:r>
              <a:rPr lang="en-US" sz="1400" dirty="0" smtClean="0">
                <a:latin typeface="+mj-lt"/>
              </a:rPr>
              <a:t> gas </a:t>
            </a:r>
            <a:r>
              <a:rPr lang="en-US" sz="1400" dirty="0" err="1" smtClean="0">
                <a:latin typeface="+mj-lt"/>
              </a:rPr>
              <a:t>alam</a:t>
            </a:r>
            <a:r>
              <a:rPr lang="en-US" sz="1400" dirty="0" smtClean="0">
                <a:latin typeface="+mj-lt"/>
              </a:rPr>
              <a:t> (CH4) </a:t>
            </a:r>
            <a:r>
              <a:rPr lang="en-US" sz="1400" dirty="0" err="1" smtClean="0">
                <a:latin typeface="+mj-lt"/>
              </a:rPr>
              <a:t>oleh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uap</a:t>
            </a:r>
            <a:r>
              <a:rPr lang="en-US" sz="1400" dirty="0" smtClean="0">
                <a:latin typeface="+mj-lt"/>
              </a:rPr>
              <a:t> air (H2O).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400" dirty="0" err="1" smtClean="0">
                <a:latin typeface="+mj-lt"/>
              </a:rPr>
              <a:t>Produk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besi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berupa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padatan</a:t>
            </a:r>
            <a:r>
              <a:rPr lang="en-US" sz="1400" dirty="0" smtClean="0">
                <a:latin typeface="+mj-lt"/>
              </a:rPr>
              <a:t> yang </a:t>
            </a:r>
            <a:r>
              <a:rPr lang="en-US" sz="1400" dirty="0" err="1" smtClean="0">
                <a:latin typeface="+mj-lt"/>
              </a:rPr>
              <a:t>dinamakan</a:t>
            </a:r>
            <a:r>
              <a:rPr lang="en-US" sz="1400" dirty="0" smtClean="0">
                <a:latin typeface="+mj-lt"/>
              </a:rPr>
              <a:t> direct reduced iron (DRI)</a:t>
            </a:r>
            <a:endParaRPr lang="en-US" sz="1400" dirty="0" smtClean="0">
              <a:latin typeface="+mj-lt"/>
            </a:endParaRPr>
          </a:p>
        </p:txBody>
      </p:sp>
      <p:cxnSp>
        <p:nvCxnSpPr>
          <p:cNvPr id="76" name="Straight Arrow Connector 75"/>
          <p:cNvCxnSpPr>
            <a:stCxn id="8" idx="0"/>
          </p:cNvCxnSpPr>
          <p:nvPr/>
        </p:nvCxnSpPr>
        <p:spPr>
          <a:xfrm flipH="1" flipV="1">
            <a:off x="4611720" y="2985753"/>
            <a:ext cx="0" cy="990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/>
          <p:cNvSpPr txBox="1">
            <a:spLocks/>
          </p:cNvSpPr>
          <p:nvPr/>
        </p:nvSpPr>
        <p:spPr bwMode="auto">
          <a:xfrm>
            <a:off x="4306920" y="4411945"/>
            <a:ext cx="6387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sz="1100" dirty="0">
                <a:latin typeface="+mj-lt"/>
                <a:ea typeface="Calibri" pitchFamily="34" charset="0"/>
                <a:cs typeface="Calibri" pitchFamily="34" charset="0"/>
              </a:rPr>
              <a:t>B</a:t>
            </a:r>
            <a:r>
              <a:rPr lang="en-US" sz="1100" dirty="0" smtClean="0">
                <a:latin typeface="+mj-lt"/>
                <a:ea typeface="Calibri" pitchFamily="34" charset="0"/>
                <a:cs typeface="Calibri" pitchFamily="34" charset="0"/>
              </a:rPr>
              <a:t>oiler</a:t>
            </a:r>
            <a:endParaRPr lang="en-US" sz="1100" dirty="0">
              <a:latin typeface="+mj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78" name="Freeform 117"/>
          <p:cNvSpPr>
            <a:spLocks/>
          </p:cNvSpPr>
          <p:nvPr/>
        </p:nvSpPr>
        <p:spPr bwMode="auto">
          <a:xfrm>
            <a:off x="3468720" y="3976353"/>
            <a:ext cx="609600" cy="533400"/>
          </a:xfrm>
          <a:custGeom>
            <a:avLst/>
            <a:gdLst>
              <a:gd name="T0" fmla="*/ 2147483647 w 755"/>
              <a:gd name="T1" fmla="*/ 0 h 922"/>
              <a:gd name="T2" fmla="*/ 2147483647 w 755"/>
              <a:gd name="T3" fmla="*/ 0 h 922"/>
              <a:gd name="T4" fmla="*/ 2147483647 w 755"/>
              <a:gd name="T5" fmla="*/ 2147483647 h 922"/>
              <a:gd name="T6" fmla="*/ 2147483647 w 755"/>
              <a:gd name="T7" fmla="*/ 2147483647 h 922"/>
              <a:gd name="T8" fmla="*/ 2147483647 w 755"/>
              <a:gd name="T9" fmla="*/ 2147483647 h 922"/>
              <a:gd name="T10" fmla="*/ 2147483647 w 755"/>
              <a:gd name="T11" fmla="*/ 2147483647 h 922"/>
              <a:gd name="T12" fmla="*/ 2147483647 w 755"/>
              <a:gd name="T13" fmla="*/ 2147483647 h 922"/>
              <a:gd name="T14" fmla="*/ 2147483647 w 755"/>
              <a:gd name="T15" fmla="*/ 2147483647 h 922"/>
              <a:gd name="T16" fmla="*/ 2147483647 w 755"/>
              <a:gd name="T17" fmla="*/ 2147483647 h 922"/>
              <a:gd name="T18" fmla="*/ 0 w 755"/>
              <a:gd name="T19" fmla="*/ 2147483647 h 922"/>
              <a:gd name="T20" fmla="*/ 0 w 755"/>
              <a:gd name="T21" fmla="*/ 2147483647 h 922"/>
              <a:gd name="T22" fmla="*/ 2147483647 w 755"/>
              <a:gd name="T23" fmla="*/ 2147483647 h 922"/>
              <a:gd name="T24" fmla="*/ 2147483647 w 755"/>
              <a:gd name="T25" fmla="*/ 0 h 92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55"/>
              <a:gd name="T40" fmla="*/ 0 h 922"/>
              <a:gd name="T41" fmla="*/ 755 w 755"/>
              <a:gd name="T42" fmla="*/ 922 h 92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55" h="922">
                <a:moveTo>
                  <a:pt x="45" y="0"/>
                </a:moveTo>
                <a:lnTo>
                  <a:pt x="131" y="0"/>
                </a:lnTo>
                <a:lnTo>
                  <a:pt x="131" y="256"/>
                </a:lnTo>
                <a:lnTo>
                  <a:pt x="182" y="340"/>
                </a:lnTo>
                <a:lnTo>
                  <a:pt x="182" y="800"/>
                </a:lnTo>
                <a:lnTo>
                  <a:pt x="451" y="800"/>
                </a:lnTo>
                <a:lnTo>
                  <a:pt x="451" y="682"/>
                </a:lnTo>
                <a:lnTo>
                  <a:pt x="755" y="682"/>
                </a:lnTo>
                <a:lnTo>
                  <a:pt x="755" y="922"/>
                </a:lnTo>
                <a:lnTo>
                  <a:pt x="0" y="922"/>
                </a:lnTo>
                <a:lnTo>
                  <a:pt x="0" y="340"/>
                </a:lnTo>
                <a:lnTo>
                  <a:pt x="45" y="262"/>
                </a:lnTo>
                <a:lnTo>
                  <a:pt x="45" y="0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rgbClr val="E49310"/>
              </a:gs>
            </a:gsLst>
            <a:lin ang="2700000" scaled="1"/>
          </a:gradFill>
          <a:ln w="317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Straight Arrow Connector 182"/>
          <p:cNvCxnSpPr/>
          <p:nvPr/>
        </p:nvCxnSpPr>
        <p:spPr>
          <a:xfrm rot="10800000">
            <a:off x="3697320" y="4509753"/>
            <a:ext cx="990600" cy="381000"/>
          </a:xfrm>
          <a:prstGeom prst="bentConnector3">
            <a:avLst>
              <a:gd name="adj1" fmla="val 99598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82"/>
          <p:cNvCxnSpPr/>
          <p:nvPr/>
        </p:nvCxnSpPr>
        <p:spPr>
          <a:xfrm rot="5400000" flipH="1" flipV="1">
            <a:off x="3208370" y="3563603"/>
            <a:ext cx="1600200" cy="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316320" y="3900153"/>
            <a:ext cx="838200" cy="8382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+mj-lt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>
            <a:off x="2524259" y="4204953"/>
            <a:ext cx="94446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latin typeface="+mj-lt"/>
                <a:ea typeface="Calibri" pitchFamily="34" charset="0"/>
                <a:cs typeface="Calibri" pitchFamily="34" charset="0"/>
              </a:rPr>
              <a:t>Reformer</a:t>
            </a:r>
            <a:endParaRPr lang="en-US" sz="1100" dirty="0">
              <a:latin typeface="+mj-lt"/>
              <a:ea typeface="Calibri" pitchFamily="34" charset="0"/>
              <a:cs typeface="Calibri" pitchFamily="34" charset="0"/>
            </a:endParaRPr>
          </a:p>
        </p:txBody>
      </p:sp>
      <p:cxnSp>
        <p:nvCxnSpPr>
          <p:cNvPr id="83" name="Straight Arrow Connector 182"/>
          <p:cNvCxnSpPr/>
          <p:nvPr/>
        </p:nvCxnSpPr>
        <p:spPr>
          <a:xfrm flipH="1" flipV="1">
            <a:off x="3316320" y="4052553"/>
            <a:ext cx="838200" cy="5100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82"/>
          <p:cNvCxnSpPr/>
          <p:nvPr/>
        </p:nvCxnSpPr>
        <p:spPr>
          <a:xfrm flipH="1">
            <a:off x="3316320" y="4052553"/>
            <a:ext cx="762000" cy="5100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69194" y="4177193"/>
            <a:ext cx="11080389" cy="2133600"/>
          </a:xfrm>
          <a:prstGeom prst="rect">
            <a:avLst/>
          </a:prstGeom>
        </p:spPr>
        <p:txBody>
          <a:bodyPr/>
          <a:lstStyle/>
          <a:p>
            <a:pPr marL="228600" lvl="0" indent="-2286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 sz="1400" noProof="0" dirty="0" err="1" smtClean="0">
                <a:latin typeface="+mj-lt"/>
              </a:rPr>
              <a:t>Pada</a:t>
            </a:r>
            <a:r>
              <a:rPr lang="en-GB" sz="1400" noProof="0" dirty="0" smtClean="0">
                <a:latin typeface="+mj-lt"/>
              </a:rPr>
              <a:t> proses </a:t>
            </a:r>
            <a:r>
              <a:rPr lang="en-GB" sz="1400" noProof="0" dirty="0" err="1" smtClean="0">
                <a:latin typeface="+mj-lt"/>
              </a:rPr>
              <a:t>pembuatan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besi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dengan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teknologi</a:t>
            </a:r>
            <a:r>
              <a:rPr lang="en-GB" sz="1400" noProof="0" dirty="0" smtClean="0">
                <a:latin typeface="+mj-lt"/>
              </a:rPr>
              <a:t> coal based blast furnace, </a:t>
            </a:r>
            <a:r>
              <a:rPr lang="en-GB" sz="1400" noProof="0" dirty="0" err="1" smtClean="0">
                <a:latin typeface="+mj-lt"/>
              </a:rPr>
              <a:t>bijih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besi</a:t>
            </a:r>
            <a:r>
              <a:rPr lang="en-GB" sz="1400" noProof="0" dirty="0" smtClean="0">
                <a:latin typeface="+mj-lt"/>
              </a:rPr>
              <a:t> yang </a:t>
            </a:r>
            <a:r>
              <a:rPr lang="en-GB" sz="1400" noProof="0" dirty="0" err="1" smtClean="0">
                <a:latin typeface="+mj-lt"/>
              </a:rPr>
              <a:t>sebelumnya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diaglomerasi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dalam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bentuk</a:t>
            </a:r>
            <a:r>
              <a:rPr lang="en-GB" sz="1400" noProof="0" dirty="0" smtClean="0">
                <a:latin typeface="+mj-lt"/>
              </a:rPr>
              <a:t> sinter </a:t>
            </a:r>
            <a:r>
              <a:rPr lang="en-GB" sz="1400" noProof="0" dirty="0" err="1" smtClean="0">
                <a:latin typeface="+mj-lt"/>
              </a:rPr>
              <a:t>direduksi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menggunakan</a:t>
            </a:r>
            <a:r>
              <a:rPr lang="en-GB" sz="1400" noProof="0" dirty="0" smtClean="0">
                <a:latin typeface="+mj-lt"/>
              </a:rPr>
              <a:t> </a:t>
            </a:r>
            <a:r>
              <a:rPr lang="en-GB" sz="1400" noProof="0" dirty="0" err="1" smtClean="0">
                <a:latin typeface="+mj-lt"/>
              </a:rPr>
              <a:t>kokas</a:t>
            </a:r>
            <a:r>
              <a:rPr lang="en-GB" sz="1400" noProof="0" dirty="0" smtClean="0">
                <a:latin typeface="+mj-lt"/>
              </a:rPr>
              <a:t> (metallurgical coke)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28600" lvl="0" indent="-2286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Blast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Furnace Complex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terdiri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dari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 plant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yaitu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1) Sintering Plant, 2) Coke Oven </a:t>
            </a:r>
            <a:r>
              <a:rPr lang="en-US" sz="1400" dirty="0" smtClean="0">
                <a:latin typeface="+mj-lt"/>
              </a:rPr>
              <a:t>Plant, 3) </a:t>
            </a:r>
            <a:r>
              <a:rPr lang="en-US" sz="1400" dirty="0">
                <a:latin typeface="+mj-lt"/>
              </a:rPr>
              <a:t>Blast Furnace </a:t>
            </a:r>
            <a:r>
              <a:rPr lang="en-US" sz="1400" dirty="0" smtClean="0">
                <a:latin typeface="+mj-lt"/>
              </a:rPr>
              <a:t>&amp; Hot Metal Treatment Plant.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400" dirty="0" smtClean="0">
                <a:latin typeface="+mj-lt"/>
              </a:rPr>
              <a:t>Sintering Plant </a:t>
            </a:r>
            <a:r>
              <a:rPr lang="en-US" sz="1400" dirty="0" err="1" smtClean="0">
                <a:latin typeface="+mj-lt"/>
              </a:rPr>
              <a:t>memproduksi</a:t>
            </a:r>
            <a:r>
              <a:rPr lang="en-US" sz="1400" dirty="0" smtClean="0">
                <a:latin typeface="+mj-lt"/>
              </a:rPr>
              <a:t> sinter ore </a:t>
            </a:r>
            <a:r>
              <a:rPr lang="en-US" sz="1400" dirty="0" err="1" smtClean="0">
                <a:latin typeface="+mj-lt"/>
              </a:rPr>
              <a:t>sebagai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bahan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baku</a:t>
            </a:r>
            <a:r>
              <a:rPr lang="en-US" sz="1400" dirty="0" smtClean="0">
                <a:latin typeface="+mj-lt"/>
              </a:rPr>
              <a:t> yang </a:t>
            </a:r>
            <a:r>
              <a:rPr lang="en-US" sz="1400" dirty="0" err="1" smtClean="0">
                <a:latin typeface="+mj-lt"/>
              </a:rPr>
              <a:t>akan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diumpankan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ke</a:t>
            </a:r>
            <a:r>
              <a:rPr lang="en-US" sz="1400" dirty="0" smtClean="0">
                <a:latin typeface="+mj-lt"/>
              </a:rPr>
              <a:t> blast furnace, </a:t>
            </a:r>
            <a:r>
              <a:rPr lang="en-US" sz="1400" dirty="0" err="1" smtClean="0">
                <a:latin typeface="+mj-lt"/>
              </a:rPr>
              <a:t>proses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di</a:t>
            </a:r>
            <a:r>
              <a:rPr lang="en-US" sz="1400" dirty="0" smtClean="0">
                <a:latin typeface="+mj-lt"/>
              </a:rPr>
              <a:t> sintering plant </a:t>
            </a:r>
            <a:r>
              <a:rPr lang="en-US" sz="1400" dirty="0" err="1" smtClean="0">
                <a:latin typeface="+mj-lt"/>
              </a:rPr>
              <a:t>adalah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proses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aglomerasi</a:t>
            </a:r>
            <a:r>
              <a:rPr lang="en-US" sz="1400" dirty="0" smtClean="0">
                <a:latin typeface="+mj-lt"/>
              </a:rPr>
              <a:t>/</a:t>
            </a:r>
            <a:r>
              <a:rPr lang="en-US" sz="1400" dirty="0" err="1" smtClean="0">
                <a:latin typeface="+mj-lt"/>
              </a:rPr>
              <a:t>pengikatan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antar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partikel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bijih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besi</a:t>
            </a:r>
            <a:r>
              <a:rPr lang="en-US" sz="1400" dirty="0" smtClean="0">
                <a:latin typeface="+mj-lt"/>
              </a:rPr>
              <a:t> (iron ore fines) yang </a:t>
            </a:r>
            <a:r>
              <a:rPr lang="en-US" sz="1400" dirty="0" err="1" smtClean="0">
                <a:latin typeface="+mj-lt"/>
              </a:rPr>
              <a:t>mengalami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proses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pembakaran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dalam</a:t>
            </a:r>
            <a:r>
              <a:rPr lang="en-US" sz="1400" dirty="0" smtClean="0">
                <a:latin typeface="+mj-lt"/>
              </a:rPr>
              <a:t> sinter bed.</a:t>
            </a:r>
          </a:p>
          <a:p>
            <a:pPr marL="228600" lvl="0" indent="-22860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+mj-lt"/>
              </a:rPr>
              <a:t>Coke Oven Plant </a:t>
            </a:r>
            <a:r>
              <a:rPr lang="en-US" sz="1400" dirty="0" err="1" smtClean="0">
                <a:latin typeface="+mj-lt"/>
              </a:rPr>
              <a:t>adalah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fasilitas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untuk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mengurangi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kandungan</a:t>
            </a:r>
            <a:r>
              <a:rPr lang="en-US" sz="1400" dirty="0" smtClean="0">
                <a:latin typeface="+mj-lt"/>
              </a:rPr>
              <a:t> volatile matter </a:t>
            </a:r>
            <a:r>
              <a:rPr lang="en-US" sz="1400" dirty="0" err="1" smtClean="0">
                <a:latin typeface="+mj-lt"/>
              </a:rPr>
              <a:t>dan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merubah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sifat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fisik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coking </a:t>
            </a:r>
            <a:r>
              <a:rPr lang="en-US" sz="1400" dirty="0" smtClean="0">
                <a:latin typeface="+mj-lt"/>
              </a:rPr>
              <a:t>coal </a:t>
            </a:r>
            <a:r>
              <a:rPr lang="en-US" sz="1400" dirty="0" err="1" smtClean="0">
                <a:latin typeface="+mj-lt"/>
              </a:rPr>
              <a:t>menjadi</a:t>
            </a:r>
            <a:r>
              <a:rPr lang="en-US" sz="1400" dirty="0" smtClean="0">
                <a:latin typeface="+mj-lt"/>
              </a:rPr>
              <a:t> coke </a:t>
            </a:r>
            <a:r>
              <a:rPr lang="en-US" sz="1400" dirty="0" err="1" smtClean="0">
                <a:latin typeface="+mj-lt"/>
              </a:rPr>
              <a:t>supaya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tidak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hancur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ketika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diumpankan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ke</a:t>
            </a:r>
            <a:r>
              <a:rPr lang="en-US" sz="1400" dirty="0" smtClean="0">
                <a:latin typeface="+mj-lt"/>
              </a:rPr>
              <a:t> blast furnace.</a:t>
            </a:r>
          </a:p>
          <a:p>
            <a:pPr marL="228600" lvl="0" indent="-22860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+mj-lt"/>
              </a:rPr>
              <a:t>Blast furnace plant </a:t>
            </a:r>
            <a:r>
              <a:rPr lang="en-US" sz="1400" dirty="0" err="1" smtClean="0">
                <a:latin typeface="+mj-lt"/>
              </a:rPr>
              <a:t>adalah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fasilitas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untuk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mereduksi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mencairkan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bijih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besi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menjadi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besi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cair</a:t>
            </a:r>
            <a:r>
              <a:rPr lang="en-US" sz="1400" dirty="0" smtClean="0">
                <a:latin typeface="+mj-lt"/>
              </a:rPr>
              <a:t> (Hot Metal) yang </a:t>
            </a:r>
            <a:r>
              <a:rPr lang="en-US" sz="1400" dirty="0" err="1" smtClean="0">
                <a:latin typeface="+mj-lt"/>
              </a:rPr>
              <a:t>selanjutnya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akan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diproses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di</a:t>
            </a:r>
            <a:r>
              <a:rPr lang="en-US" sz="1400" dirty="0" smtClean="0">
                <a:latin typeface="+mj-lt"/>
              </a:rPr>
              <a:t> steel making. </a:t>
            </a:r>
            <a:r>
              <a:rPr lang="en-US" sz="1400" dirty="0" err="1" smtClean="0">
                <a:latin typeface="+mj-lt"/>
              </a:rPr>
              <a:t>Sumber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energi</a:t>
            </a:r>
            <a:r>
              <a:rPr lang="en-US" sz="1400" dirty="0" smtClean="0">
                <a:latin typeface="+mj-lt"/>
              </a:rPr>
              <a:t> blast furnace </a:t>
            </a:r>
            <a:r>
              <a:rPr lang="en-US" sz="1400" dirty="0" err="1" smtClean="0">
                <a:latin typeface="+mj-lt"/>
              </a:rPr>
              <a:t>berasal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dari</a:t>
            </a:r>
            <a:r>
              <a:rPr lang="en-US" sz="1400" dirty="0" smtClean="0">
                <a:latin typeface="+mj-lt"/>
              </a:rPr>
              <a:t> coking coal </a:t>
            </a:r>
            <a:r>
              <a:rPr lang="en-US" sz="1400" dirty="0" err="1" smtClean="0">
                <a:latin typeface="+mj-lt"/>
              </a:rPr>
              <a:t>dan</a:t>
            </a:r>
            <a:r>
              <a:rPr lang="en-US" sz="1400" dirty="0" smtClean="0">
                <a:latin typeface="+mj-lt"/>
              </a:rPr>
              <a:t> pulverized coal injection (PCI). 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414542" y="1145553"/>
            <a:ext cx="8076938" cy="2819400"/>
            <a:chOff x="192" y="1056"/>
            <a:chExt cx="5782" cy="1632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96"/>
              <a:ext cx="62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-5400000">
              <a:off x="984" y="1176"/>
              <a:ext cx="384" cy="528"/>
            </a:xfrm>
            <a:prstGeom prst="flowChartDelay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Yard</a:t>
              </a: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 rot="-5400000">
              <a:off x="984" y="2040"/>
              <a:ext cx="384" cy="528"/>
            </a:xfrm>
            <a:prstGeom prst="flowChartDelay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</a:rPr>
                <a:t>Coal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</a:rPr>
                <a:t>Yard</a:t>
              </a:r>
            </a:p>
          </p:txBody>
        </p:sp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160"/>
              <a:ext cx="62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1056"/>
              <a:ext cx="42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1387"/>
              <a:ext cx="33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152"/>
              <a:ext cx="736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071"/>
              <a:ext cx="562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2208" y="1104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1487" y="1429"/>
              <a:ext cx="241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1440" y="1152"/>
              <a:ext cx="24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3744" y="1104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1488" y="1632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488" y="1776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395" y="1300"/>
              <a:ext cx="81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Fines ore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086" y="1080"/>
              <a:ext cx="81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Lump ore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1395" y="1516"/>
              <a:ext cx="8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Pellet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1440" y="1663"/>
              <a:ext cx="8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Miscellaneous</a:t>
              </a: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2592" y="1156"/>
              <a:ext cx="51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Sinter</a:t>
              </a: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2064" y="1824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1680" y="1872"/>
              <a:ext cx="5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Burn Lime</a:t>
              </a:r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2208" y="1872"/>
              <a:ext cx="288" cy="96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2157" y="1944"/>
              <a:ext cx="6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Coke breeze</a:t>
              </a: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1872" y="187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1872" y="1776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2304" y="1296"/>
              <a:ext cx="0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2496" y="192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flipH="1">
              <a:off x="2976" y="192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2701" y="2496"/>
              <a:ext cx="8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Coke Oven</a:t>
              </a:r>
            </a:p>
          </p:txBody>
        </p:sp>
        <p:pic>
          <p:nvPicPr>
            <p:cNvPr id="36" name="Picture 4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256"/>
              <a:ext cx="11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1440" y="235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1564" y="2419"/>
              <a:ext cx="33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Surge Bin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1924" y="2308"/>
              <a:ext cx="322" cy="11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1750" y="235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1877" y="2307"/>
              <a:ext cx="41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Crusher</a:t>
              </a:r>
            </a:p>
          </p:txBody>
        </p:sp>
        <p:pic>
          <p:nvPicPr>
            <p:cNvPr id="42" name="Picture 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" y="2259"/>
              <a:ext cx="11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V="1">
              <a:off x="2208" y="2348"/>
              <a:ext cx="11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>
              <a:off x="2234" y="2441"/>
              <a:ext cx="4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Blending Bin</a:t>
              </a:r>
            </a:p>
          </p:txBody>
        </p:sp>
        <p:sp>
          <p:nvSpPr>
            <p:cNvPr id="45" name="Rectangle 53"/>
            <p:cNvSpPr>
              <a:spLocks noChangeArrowheads="1"/>
            </p:cNvSpPr>
            <p:nvPr/>
          </p:nvSpPr>
          <p:spPr bwMode="auto">
            <a:xfrm>
              <a:off x="2496" y="2064"/>
              <a:ext cx="336" cy="14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54"/>
            <p:cNvSpPr txBox="1">
              <a:spLocks noChangeArrowheads="1"/>
            </p:cNvSpPr>
            <p:nvPr/>
          </p:nvSpPr>
          <p:spPr bwMode="auto">
            <a:xfrm>
              <a:off x="2448" y="2064"/>
              <a:ext cx="43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CMCP</a:t>
              </a:r>
            </a:p>
          </p:txBody>
        </p:sp>
        <p:sp>
          <p:nvSpPr>
            <p:cNvPr id="47" name="Line 55"/>
            <p:cNvSpPr>
              <a:spLocks noChangeShapeType="1"/>
            </p:cNvSpPr>
            <p:nvPr/>
          </p:nvSpPr>
          <p:spPr bwMode="auto">
            <a:xfrm>
              <a:off x="2400" y="2112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56"/>
            <p:cNvSpPr>
              <a:spLocks noChangeShapeType="1"/>
            </p:cNvSpPr>
            <p:nvPr/>
          </p:nvSpPr>
          <p:spPr bwMode="auto">
            <a:xfrm flipH="1">
              <a:off x="2400" y="211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>
              <a:off x="2736" y="220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>
              <a:off x="2736" y="2352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584"/>
              <a:ext cx="53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60"/>
            <p:cNvSpPr>
              <a:spLocks noChangeShapeType="1"/>
            </p:cNvSpPr>
            <p:nvPr/>
          </p:nvSpPr>
          <p:spPr bwMode="auto">
            <a:xfrm flipH="1">
              <a:off x="1392" y="2496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>
              <a:off x="1392" y="2688"/>
              <a:ext cx="22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62"/>
            <p:cNvSpPr>
              <a:spLocks noChangeShapeType="1"/>
            </p:cNvSpPr>
            <p:nvPr/>
          </p:nvSpPr>
          <p:spPr bwMode="auto">
            <a:xfrm flipH="1">
              <a:off x="3600" y="1872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63"/>
            <p:cNvSpPr>
              <a:spLocks noChangeShapeType="1"/>
            </p:cNvSpPr>
            <p:nvPr/>
          </p:nvSpPr>
          <p:spPr bwMode="auto">
            <a:xfrm>
              <a:off x="3600" y="1872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3781" y="1454"/>
              <a:ext cx="48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PCI</a:t>
              </a:r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 flipV="1">
              <a:off x="3408" y="2304"/>
              <a:ext cx="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66"/>
            <p:cNvSpPr>
              <a:spLocks noChangeArrowheads="1"/>
            </p:cNvSpPr>
            <p:nvPr/>
          </p:nvSpPr>
          <p:spPr bwMode="auto">
            <a:xfrm>
              <a:off x="3792" y="2160"/>
              <a:ext cx="384" cy="28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3731" y="2206"/>
              <a:ext cx="5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Coke Quenching </a:t>
              </a:r>
            </a:p>
          </p:txBody>
        </p:sp>
        <p:sp>
          <p:nvSpPr>
            <p:cNvPr id="60" name="Line 68"/>
            <p:cNvSpPr>
              <a:spLocks noChangeShapeType="1"/>
            </p:cNvSpPr>
            <p:nvPr/>
          </p:nvSpPr>
          <p:spPr bwMode="auto">
            <a:xfrm flipH="1" flipV="1">
              <a:off x="3623" y="2304"/>
              <a:ext cx="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69"/>
            <p:cNvSpPr>
              <a:spLocks noChangeShapeType="1"/>
            </p:cNvSpPr>
            <p:nvPr/>
          </p:nvSpPr>
          <p:spPr bwMode="auto">
            <a:xfrm flipH="1" flipV="1">
              <a:off x="4176" y="2304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70"/>
            <p:cNvSpPr>
              <a:spLocks noChangeShapeType="1"/>
            </p:cNvSpPr>
            <p:nvPr/>
          </p:nvSpPr>
          <p:spPr bwMode="auto">
            <a:xfrm flipH="1">
              <a:off x="4272" y="1776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 flipH="1">
              <a:off x="4272" y="110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72"/>
            <p:cNvSpPr>
              <a:spLocks noChangeShapeType="1"/>
            </p:cNvSpPr>
            <p:nvPr/>
          </p:nvSpPr>
          <p:spPr bwMode="auto">
            <a:xfrm flipH="1">
              <a:off x="2304" y="1646"/>
              <a:ext cx="0" cy="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 flipH="1">
              <a:off x="2304" y="1795"/>
              <a:ext cx="0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74"/>
            <p:cNvSpPr>
              <a:spLocks/>
            </p:cNvSpPr>
            <p:nvPr/>
          </p:nvSpPr>
          <p:spPr bwMode="auto">
            <a:xfrm>
              <a:off x="4168" y="1632"/>
              <a:ext cx="224" cy="395"/>
            </a:xfrm>
            <a:custGeom>
              <a:avLst/>
              <a:gdLst>
                <a:gd name="T0" fmla="*/ 6 w 248"/>
                <a:gd name="T1" fmla="*/ 0 h 200"/>
                <a:gd name="T2" fmla="*/ 6 w 248"/>
                <a:gd name="T3" fmla="*/ 46 h 200"/>
                <a:gd name="T4" fmla="*/ 45 w 248"/>
                <a:gd name="T5" fmla="*/ 92 h 200"/>
                <a:gd name="T6" fmla="*/ 123 w 248"/>
                <a:gd name="T7" fmla="*/ 138 h 200"/>
                <a:gd name="T8" fmla="*/ 161 w 248"/>
                <a:gd name="T9" fmla="*/ 184 h 200"/>
                <a:gd name="T10" fmla="*/ 200 w 248"/>
                <a:gd name="T11" fmla="*/ 184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200"/>
                <a:gd name="T20" fmla="*/ 248 w 248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200">
                  <a:moveTo>
                    <a:pt x="8" y="0"/>
                  </a:moveTo>
                  <a:cubicBezTo>
                    <a:pt x="4" y="16"/>
                    <a:pt x="0" y="32"/>
                    <a:pt x="8" y="48"/>
                  </a:cubicBezTo>
                  <a:cubicBezTo>
                    <a:pt x="16" y="64"/>
                    <a:pt x="32" y="80"/>
                    <a:pt x="56" y="96"/>
                  </a:cubicBezTo>
                  <a:cubicBezTo>
                    <a:pt x="80" y="112"/>
                    <a:pt x="128" y="128"/>
                    <a:pt x="152" y="144"/>
                  </a:cubicBezTo>
                  <a:cubicBezTo>
                    <a:pt x="176" y="160"/>
                    <a:pt x="184" y="184"/>
                    <a:pt x="200" y="192"/>
                  </a:cubicBezTo>
                  <a:cubicBezTo>
                    <a:pt x="216" y="200"/>
                    <a:pt x="232" y="196"/>
                    <a:pt x="248" y="1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 flipH="1" flipV="1">
              <a:off x="3408" y="2496"/>
              <a:ext cx="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 flipH="1" flipV="1">
              <a:off x="3619" y="2493"/>
              <a:ext cx="70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77"/>
            <p:cNvSpPr>
              <a:spLocks noChangeArrowheads="1"/>
            </p:cNvSpPr>
            <p:nvPr/>
          </p:nvSpPr>
          <p:spPr bwMode="auto">
            <a:xfrm>
              <a:off x="4340" y="2451"/>
              <a:ext cx="1016" cy="110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itchFamily="34" charset="0"/>
                </a:rPr>
                <a:t>By Product Plant</a:t>
              </a: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5351" y="249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79"/>
            <p:cNvSpPr txBox="1">
              <a:spLocks noChangeArrowheads="1"/>
            </p:cNvSpPr>
            <p:nvPr/>
          </p:nvSpPr>
          <p:spPr bwMode="auto">
            <a:xfrm>
              <a:off x="5494" y="2426"/>
              <a:ext cx="48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굴림" pitchFamily="50" charset="-127"/>
                </a:rPr>
                <a:t>COG</a:t>
              </a:r>
            </a:p>
          </p:txBody>
        </p:sp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6" t="3167" r="-69"/>
          <a:stretch>
            <a:fillRect/>
          </a:stretch>
        </p:blipFill>
        <p:spPr bwMode="auto">
          <a:xfrm>
            <a:off x="7231530" y="307353"/>
            <a:ext cx="3048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231142" y="234864"/>
            <a:ext cx="11725484" cy="584775"/>
          </a:xfrm>
        </p:spPr>
        <p:txBody>
          <a:bodyPr/>
          <a:lstStyle/>
          <a:p>
            <a:pPr lvl="0"/>
            <a:r>
              <a:rPr lang="en-US" b="1" dirty="0" smtClean="0"/>
              <a:t>Proses </a:t>
            </a:r>
            <a:r>
              <a:rPr lang="en-US" b="1" dirty="0" err="1" smtClean="0"/>
              <a:t>Pembuatan</a:t>
            </a:r>
            <a:r>
              <a:rPr lang="en-US" b="1" dirty="0" smtClean="0"/>
              <a:t> </a:t>
            </a:r>
            <a:r>
              <a:rPr lang="en-US" b="1" dirty="0" err="1" smtClean="0"/>
              <a:t>Besi</a:t>
            </a:r>
            <a:r>
              <a:rPr lang="en-US" b="1" dirty="0" smtClean="0"/>
              <a:t> - Iron </a:t>
            </a:r>
            <a:r>
              <a:rPr lang="en-US" b="1" dirty="0" smtClean="0"/>
              <a:t>Making Process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a. </a:t>
            </a:r>
            <a:r>
              <a:rPr lang="en-GB" sz="1800" kern="1200" dirty="0" smtClean="0">
                <a:ea typeface="Tahoma" pitchFamily="34" charset="0"/>
                <a:cs typeface="Tahoma" pitchFamily="34" charset="0"/>
              </a:rPr>
              <a:t>Coal based (Blast Furnace)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6" y="234864"/>
            <a:ext cx="11725484" cy="584775"/>
          </a:xfrm>
        </p:spPr>
        <p:txBody>
          <a:bodyPr/>
          <a:lstStyle/>
          <a:p>
            <a:r>
              <a:rPr lang="en-US" b="1" dirty="0" smtClean="0"/>
              <a:t>Steel Making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kern="1200" dirty="0" smtClean="0">
                <a:ea typeface="Tahoma" pitchFamily="34" charset="0"/>
                <a:cs typeface="Tahoma" pitchFamily="34" charset="0"/>
              </a:rPr>
              <a:t>Slab Steel Plant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06653" y="3263305"/>
            <a:ext cx="8534400" cy="3388104"/>
            <a:chOff x="228600" y="2092656"/>
            <a:chExt cx="8534400" cy="4199502"/>
          </a:xfrm>
        </p:grpSpPr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603448" y="3918432"/>
              <a:ext cx="990600" cy="838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616637" y="2590800"/>
            <a:ext cx="8146363" cy="365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74" name="Photo Editor Photo" r:id="rId3" imgW="4409524" imgH="1886213" progId="">
                    <p:embed/>
                  </p:oleObj>
                </mc:Choice>
                <mc:Fallback>
                  <p:oleObj name="Photo Editor Photo" r:id="rId3" imgW="4409524" imgH="1886213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637" y="2590800"/>
                          <a:ext cx="8146363" cy="3657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" name="Picture 16" descr="19435Heavy%2520construction%2520scrap%252002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" y="2590800"/>
              <a:ext cx="1188133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071048" y="4538616"/>
              <a:ext cx="570990" cy="32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SLAB</a:t>
              </a:r>
              <a:endParaRPr lang="en-GB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243264" y="5169254"/>
              <a:ext cx="1802096" cy="534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CONTINUOUS CASTING</a:t>
              </a:r>
              <a:b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</a:br>
              <a: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 MACHINE</a:t>
              </a:r>
              <a:endParaRPr lang="en-GB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07652" y="4584347"/>
              <a:ext cx="1277914" cy="534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ELECTRIC ARC </a:t>
              </a:r>
            </a:p>
            <a:p>
              <a: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    FURNACE</a:t>
              </a:r>
              <a:endParaRPr lang="en-GB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09600" y="5977433"/>
              <a:ext cx="968535" cy="3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sz="1050" b="1" dirty="0" smtClean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HOT METAL</a:t>
              </a:r>
              <a:endParaRPr lang="en-GB" sz="105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83271" y="3379262"/>
              <a:ext cx="747713" cy="32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5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SCRAP</a:t>
              </a:r>
              <a:endParaRPr lang="en-GB" sz="105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747575" y="4524111"/>
              <a:ext cx="870752" cy="534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LADLE </a:t>
              </a:r>
            </a:p>
            <a:p>
              <a:pPr algn="ctr"/>
              <a: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FURNACE</a:t>
              </a:r>
              <a:endParaRPr lang="en-GB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672884" y="3200401"/>
              <a:ext cx="1088760" cy="534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RH-VACUUM </a:t>
              </a:r>
              <a:endParaRPr lang="en-US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  <a:p>
              <a:r>
                <a:rPr lang="en-US" sz="1100" b="1" dirty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DEGASSING</a:t>
              </a:r>
              <a:endParaRPr lang="en-GB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28600" y="4519889"/>
              <a:ext cx="1661723" cy="32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DRI</a:t>
              </a:r>
              <a:r>
                <a:rPr lang="id-ID" sz="1050" b="1" dirty="0" smtClean="0">
                  <a:solidFill>
                    <a:srgbClr val="000000"/>
                  </a:solidFill>
                  <a:latin typeface="+mj-lt"/>
                  <a:ea typeface="Tahoma" pitchFamily="34" charset="0"/>
                  <a:cs typeface="Tahoma" pitchFamily="34" charset="0"/>
                </a:rPr>
                <a:t> dan SRK MJIS</a:t>
              </a:r>
              <a:endParaRPr lang="en-GB" sz="105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5" name="Picture 18" descr="msotw9_temp0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609600" y="3685910"/>
              <a:ext cx="86409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Down Arrow Callout 15"/>
            <p:cNvSpPr/>
            <p:nvPr/>
          </p:nvSpPr>
          <p:spPr>
            <a:xfrm>
              <a:off x="1676400" y="2092656"/>
              <a:ext cx="2019079" cy="1143000"/>
            </a:xfrm>
            <a:prstGeom prst="downArrowCallout">
              <a:avLst>
                <a:gd name="adj1" fmla="val 25000"/>
                <a:gd name="adj2" fmla="val 10009"/>
                <a:gd name="adj3" fmla="val 17063"/>
                <a:gd name="adj4" fmla="val 74946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9538" indent="-109538">
                <a:buFontTx/>
                <a:buChar char="-"/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Peleburan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Baja</a:t>
              </a:r>
            </a:p>
            <a:p>
              <a:pPr marL="109538" indent="-109538">
                <a:buFontTx/>
                <a:buChar char="-"/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Temperatur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operasi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sampai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dengan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1600</a:t>
              </a:r>
              <a:r>
                <a:rPr lang="en-US" sz="1200" baseline="30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C</a:t>
              </a:r>
              <a:endParaRPr lang="en-US" sz="12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" name="Down Arrow Callout 16"/>
            <p:cNvSpPr/>
            <p:nvPr/>
          </p:nvSpPr>
          <p:spPr>
            <a:xfrm>
              <a:off x="3810000" y="2092656"/>
              <a:ext cx="2286000" cy="1143000"/>
            </a:xfrm>
            <a:prstGeom prst="downArrowCallout">
              <a:avLst>
                <a:gd name="adj1" fmla="val 25000"/>
                <a:gd name="adj2" fmla="val 10009"/>
                <a:gd name="adj3" fmla="val 17063"/>
                <a:gd name="adj4" fmla="val 74946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3038" indent="-173038">
                <a:buFontTx/>
                <a:buChar char="-"/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Homogenisasi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Temperatur</a:t>
              </a:r>
              <a:endPara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  <a:p>
              <a:pPr marL="173038" indent="-173038">
                <a:buFontTx/>
                <a:buChar char="-"/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Pengaturan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Komposisi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Baja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Cair</a:t>
              </a:r>
              <a:endPara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8" name="Picture 4" descr="http://www.saint-gobain-pam-cast-iron.com/sites/default/files/images/production_molten_metal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9600" y="4834433"/>
              <a:ext cx="930565" cy="1182196"/>
            </a:xfrm>
            <a:prstGeom prst="rect">
              <a:avLst/>
            </a:prstGeom>
            <a:noFill/>
          </p:spPr>
        </p:pic>
        <p:sp>
          <p:nvSpPr>
            <p:cNvPr id="19" name="Down Arrow Callout 18"/>
            <p:cNvSpPr/>
            <p:nvPr/>
          </p:nvSpPr>
          <p:spPr>
            <a:xfrm>
              <a:off x="6220422" y="2092656"/>
              <a:ext cx="1856778" cy="1143000"/>
            </a:xfrm>
            <a:prstGeom prst="downArrowCallout">
              <a:avLst>
                <a:gd name="adj1" fmla="val 25000"/>
                <a:gd name="adj2" fmla="val 10009"/>
                <a:gd name="adj3" fmla="val 17063"/>
                <a:gd name="adj4" fmla="val 74946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3038" indent="-173038">
                <a:buFontTx/>
                <a:buChar char="-"/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Proses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Pencetakan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Baja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cair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ke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bentuk</a:t>
              </a:r>
              <a:r>
                <a:rPr lang="en-US" sz="12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 Slab</a:t>
              </a:r>
              <a:endParaRPr lang="en-US" sz="12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268310" y="951499"/>
            <a:ext cx="11399949" cy="1972008"/>
          </a:xfrm>
          <a:prstGeom prst="rect">
            <a:avLst/>
          </a:prstGeom>
        </p:spPr>
        <p:txBody>
          <a:bodyPr numCol="1"/>
          <a:lstStyle/>
          <a:p>
            <a:pPr marL="285750" lvl="1" indent="-285750" algn="just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dirty="0" smtClean="0">
                <a:latin typeface="+mj-lt"/>
              </a:rPr>
              <a:t>Proses </a:t>
            </a:r>
            <a:r>
              <a:rPr lang="en-US" sz="1200" dirty="0" err="1" smtClean="0">
                <a:latin typeface="+mj-lt"/>
              </a:rPr>
              <a:t>produksi</a:t>
            </a:r>
            <a:r>
              <a:rPr lang="en-US" sz="1200" dirty="0" smtClean="0">
                <a:latin typeface="+mj-lt"/>
              </a:rPr>
              <a:t> di Slab Steel Plant </a:t>
            </a:r>
            <a:r>
              <a:rPr lang="en-US" sz="1200" dirty="0" err="1" smtClean="0">
                <a:latin typeface="+mj-lt"/>
              </a:rPr>
              <a:t>biasa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disebut</a:t>
            </a:r>
            <a:r>
              <a:rPr lang="en-US" sz="1200" dirty="0" smtClean="0">
                <a:latin typeface="+mj-lt"/>
              </a:rPr>
              <a:t> proses steel making. </a:t>
            </a:r>
            <a:r>
              <a:rPr lang="en-US" sz="1200" dirty="0" err="1" smtClean="0">
                <a:latin typeface="+mj-lt"/>
              </a:rPr>
              <a:t>Proses</a:t>
            </a:r>
            <a:r>
              <a:rPr lang="en-US" sz="1200" dirty="0" smtClean="0">
                <a:latin typeface="+mj-lt"/>
              </a:rPr>
              <a:t> steel making </a:t>
            </a:r>
            <a:r>
              <a:rPr lang="en-US" sz="1200" dirty="0" err="1" smtClean="0">
                <a:latin typeface="+mj-lt"/>
              </a:rPr>
              <a:t>terbagi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menjadi</a:t>
            </a:r>
            <a:r>
              <a:rPr lang="en-US" sz="1200" dirty="0" smtClean="0">
                <a:latin typeface="+mj-lt"/>
              </a:rPr>
              <a:t> 3 </a:t>
            </a:r>
            <a:r>
              <a:rPr lang="en-US" sz="1200" dirty="0" err="1" smtClean="0">
                <a:latin typeface="+mj-lt"/>
              </a:rPr>
              <a:t>tahap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yaitu</a:t>
            </a:r>
            <a:r>
              <a:rPr lang="en-US" sz="1200" dirty="0" smtClean="0">
                <a:latin typeface="+mj-lt"/>
              </a:rPr>
              <a:t>:</a:t>
            </a:r>
          </a:p>
          <a:p>
            <a:pPr marL="520700" lvl="1" indent="-288925" algn="just">
              <a:buFont typeface="+mj-lt"/>
              <a:buAutoNum type="arabicPeriod"/>
              <a:defRPr/>
            </a:pPr>
            <a:r>
              <a:rPr lang="en-US" sz="1200" dirty="0" smtClean="0">
                <a:latin typeface="+mj-lt"/>
              </a:rPr>
              <a:t>Proses </a:t>
            </a:r>
            <a:r>
              <a:rPr lang="en-US" sz="1200" dirty="0" err="1" smtClean="0">
                <a:latin typeface="+mj-lt"/>
              </a:rPr>
              <a:t>Peleburan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baja</a:t>
            </a:r>
            <a:r>
              <a:rPr lang="en-US" sz="1200" dirty="0" smtClean="0">
                <a:latin typeface="+mj-lt"/>
              </a:rPr>
              <a:t> di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dapur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busur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listrik</a:t>
            </a:r>
            <a:r>
              <a:rPr lang="en-US" sz="1200" dirty="0" smtClean="0">
                <a:latin typeface="+mj-lt"/>
              </a:rPr>
              <a:t> (</a:t>
            </a:r>
            <a:r>
              <a:rPr lang="en-US" sz="1200" dirty="0" smtClean="0">
                <a:latin typeface="+mj-lt"/>
              </a:rPr>
              <a:t>Electric Arc Furnace – EAF) </a:t>
            </a:r>
            <a:r>
              <a:rPr lang="en-US" sz="1200" dirty="0" err="1" smtClean="0">
                <a:latin typeface="+mj-lt"/>
              </a:rPr>
              <a:t>dengan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sumber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energi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listrik</a:t>
            </a:r>
            <a:r>
              <a:rPr lang="en-US" sz="1200" dirty="0" smtClean="0">
                <a:latin typeface="+mj-lt"/>
              </a:rPr>
              <a:t>. </a:t>
            </a:r>
          </a:p>
          <a:p>
            <a:pPr marL="520700" lvl="1" indent="-288925" algn="just">
              <a:spcBef>
                <a:spcPts val="300"/>
              </a:spcBef>
              <a:buFont typeface="+mj-lt"/>
              <a:buAutoNum type="arabicPeriod"/>
              <a:defRPr/>
            </a:pPr>
            <a:r>
              <a:rPr lang="en-US" sz="1200" dirty="0" err="1" smtClean="0">
                <a:latin typeface="+mj-lt"/>
              </a:rPr>
              <a:t>Proses</a:t>
            </a:r>
            <a:r>
              <a:rPr lang="en-US" sz="1200" dirty="0" smtClean="0">
                <a:latin typeface="+mj-lt"/>
              </a:rPr>
              <a:t> secondary </a:t>
            </a:r>
            <a:r>
              <a:rPr lang="en-US" sz="1200" dirty="0" err="1" smtClean="0">
                <a:latin typeface="+mj-lt"/>
              </a:rPr>
              <a:t>di</a:t>
            </a:r>
            <a:r>
              <a:rPr lang="en-US" sz="1200" dirty="0" smtClean="0">
                <a:latin typeface="+mj-lt"/>
              </a:rPr>
              <a:t> Ladle Furnace </a:t>
            </a:r>
            <a:r>
              <a:rPr lang="en-US" sz="1200" dirty="0" err="1" smtClean="0">
                <a:latin typeface="+mj-lt"/>
              </a:rPr>
              <a:t>dan</a:t>
            </a:r>
            <a:r>
              <a:rPr lang="en-US" sz="1200" dirty="0" smtClean="0">
                <a:latin typeface="+mj-lt"/>
              </a:rPr>
              <a:t> RH Vacuum Degassing </a:t>
            </a:r>
            <a:r>
              <a:rPr lang="en-US" sz="1200" dirty="0" err="1" smtClean="0">
                <a:latin typeface="+mj-lt"/>
              </a:rPr>
              <a:t>bertujuan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untuk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menentukan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komposisi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baja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akan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dibuat</a:t>
            </a:r>
            <a:r>
              <a:rPr lang="en-US" sz="1200" dirty="0" smtClean="0">
                <a:latin typeface="+mj-lt"/>
              </a:rPr>
              <a:t>. </a:t>
            </a:r>
            <a:r>
              <a:rPr lang="en-US" sz="1200" dirty="0" err="1" smtClean="0">
                <a:latin typeface="+mj-lt"/>
              </a:rPr>
              <a:t>Untuk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produksi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baja</a:t>
            </a:r>
            <a:r>
              <a:rPr lang="en-US" sz="1200" dirty="0" smtClean="0">
                <a:latin typeface="+mj-lt"/>
              </a:rPr>
              <a:t> grade </a:t>
            </a:r>
            <a:r>
              <a:rPr lang="en-US" sz="1200" dirty="0" err="1" smtClean="0">
                <a:latin typeface="+mj-lt"/>
              </a:rPr>
              <a:t>khusus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dengan</a:t>
            </a:r>
            <a:r>
              <a:rPr lang="en-US" sz="1200" dirty="0" smtClean="0">
                <a:latin typeface="+mj-lt"/>
              </a:rPr>
              <a:t> requirement </a:t>
            </a:r>
            <a:r>
              <a:rPr lang="en-US" sz="1200" dirty="0" err="1" smtClean="0">
                <a:latin typeface="+mj-lt"/>
              </a:rPr>
              <a:t>kandungan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carbon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oksigen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nitrogen  </a:t>
            </a:r>
            <a:r>
              <a:rPr lang="en-US" sz="1200" dirty="0" err="1" smtClean="0">
                <a:latin typeface="+mj-lt"/>
              </a:rPr>
              <a:t>rendah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digunakan</a:t>
            </a:r>
            <a:r>
              <a:rPr lang="en-US" sz="1200" dirty="0" smtClean="0">
                <a:latin typeface="+mj-lt"/>
              </a:rPr>
              <a:t> RH Vacuum Degassing.</a:t>
            </a:r>
          </a:p>
          <a:p>
            <a:pPr marL="520700" lvl="1" indent="-288925" algn="just">
              <a:spcBef>
                <a:spcPts val="300"/>
              </a:spcBef>
              <a:buFont typeface="+mj-lt"/>
              <a:buAutoNum type="arabicPeriod"/>
              <a:defRPr/>
            </a:pPr>
            <a:r>
              <a:rPr lang="en-US" sz="1200" dirty="0" smtClean="0">
                <a:latin typeface="+mj-lt"/>
              </a:rPr>
              <a:t>Proses Casting/ </a:t>
            </a:r>
            <a:r>
              <a:rPr lang="en-US" sz="1200" dirty="0" err="1" smtClean="0">
                <a:latin typeface="+mj-lt"/>
              </a:rPr>
              <a:t>Pencetakan</a:t>
            </a:r>
            <a:r>
              <a:rPr lang="en-US" sz="1200" dirty="0" smtClean="0">
                <a:latin typeface="+mj-lt"/>
              </a:rPr>
              <a:t> Baja </a:t>
            </a:r>
            <a:r>
              <a:rPr lang="en-US" sz="1200" dirty="0" err="1" smtClean="0">
                <a:latin typeface="+mj-lt"/>
              </a:rPr>
              <a:t>menjadi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bentuk</a:t>
            </a:r>
            <a:r>
              <a:rPr lang="en-US" sz="1200" dirty="0" smtClean="0">
                <a:latin typeface="+mj-lt"/>
              </a:rPr>
              <a:t> slab </a:t>
            </a:r>
            <a:r>
              <a:rPr lang="en-US" sz="1200" dirty="0" err="1" smtClean="0">
                <a:latin typeface="+mj-lt"/>
              </a:rPr>
              <a:t>menggunakan</a:t>
            </a:r>
            <a:r>
              <a:rPr lang="en-US" sz="1200" dirty="0" smtClean="0">
                <a:latin typeface="+mj-lt"/>
              </a:rPr>
              <a:t> continuous casting </a:t>
            </a:r>
            <a:r>
              <a:rPr lang="en-US" sz="1200" dirty="0" smtClean="0">
                <a:latin typeface="+mj-lt"/>
              </a:rPr>
              <a:t>machine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GB" sz="1200" dirty="0" smtClean="0">
                <a:latin typeface="+mj-lt"/>
              </a:rPr>
              <a:t>Proses steel making </a:t>
            </a:r>
            <a:r>
              <a:rPr lang="en-GB" sz="1200" dirty="0" err="1" smtClean="0">
                <a:latin typeface="+mj-lt"/>
              </a:rPr>
              <a:t>menggunakan</a:t>
            </a:r>
            <a:r>
              <a:rPr lang="en-GB" sz="1200" dirty="0" smtClean="0">
                <a:latin typeface="+mj-lt"/>
              </a:rPr>
              <a:t> EAF </a:t>
            </a:r>
            <a:r>
              <a:rPr lang="en-GB" sz="1200" dirty="0" err="1" smtClean="0">
                <a:latin typeface="+mj-lt"/>
              </a:rPr>
              <a:t>lazimnya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dipilih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untuk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bahan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baku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berupa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padatan</a:t>
            </a:r>
            <a:r>
              <a:rPr lang="en-GB" sz="1200" dirty="0" smtClean="0">
                <a:latin typeface="+mj-lt"/>
              </a:rPr>
              <a:t>, </a:t>
            </a:r>
            <a:r>
              <a:rPr lang="en-GB" sz="1200" dirty="0" err="1" smtClean="0">
                <a:latin typeface="+mj-lt"/>
              </a:rPr>
              <a:t>misalnya</a:t>
            </a:r>
            <a:r>
              <a:rPr lang="en-GB" sz="1200" dirty="0" smtClean="0">
                <a:latin typeface="+mj-lt"/>
              </a:rPr>
              <a:t> scrap </a:t>
            </a:r>
            <a:r>
              <a:rPr lang="en-GB" sz="1200" dirty="0" err="1" smtClean="0">
                <a:latin typeface="+mj-lt"/>
              </a:rPr>
              <a:t>atau</a:t>
            </a:r>
            <a:r>
              <a:rPr lang="en-GB" sz="1200" dirty="0" smtClean="0">
                <a:latin typeface="+mj-lt"/>
              </a:rPr>
              <a:t> DRI. </a:t>
            </a:r>
            <a:r>
              <a:rPr lang="en-GB" sz="1200" dirty="0" err="1" smtClean="0">
                <a:latin typeface="+mj-lt"/>
              </a:rPr>
              <a:t>Namun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teknologi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terkini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dari</a:t>
            </a:r>
            <a:r>
              <a:rPr lang="en-GB" sz="1200" dirty="0" smtClean="0">
                <a:latin typeface="+mj-lt"/>
              </a:rPr>
              <a:t> EAF </a:t>
            </a:r>
            <a:r>
              <a:rPr lang="en-GB" sz="1200" dirty="0" err="1" smtClean="0">
                <a:latin typeface="+mj-lt"/>
              </a:rPr>
              <a:t>dimungkinkan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untuk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menggunakan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bahan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baku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cair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berupa</a:t>
            </a:r>
            <a:r>
              <a:rPr lang="en-GB" sz="1200" dirty="0" smtClean="0">
                <a:latin typeface="+mj-lt"/>
              </a:rPr>
              <a:t> hot metal </a:t>
            </a:r>
            <a:r>
              <a:rPr lang="en-GB" sz="1200" dirty="0" err="1" smtClean="0">
                <a:latin typeface="+mj-lt"/>
              </a:rPr>
              <a:t>dari</a:t>
            </a:r>
            <a:r>
              <a:rPr lang="en-GB" sz="1200" dirty="0" smtClean="0">
                <a:latin typeface="+mj-lt"/>
              </a:rPr>
              <a:t> blast furnace </a:t>
            </a:r>
            <a:r>
              <a:rPr lang="en-GB" sz="1200" dirty="0" err="1" smtClean="0">
                <a:latin typeface="+mj-lt"/>
              </a:rPr>
              <a:t>dalam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persentase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tertentu</a:t>
            </a:r>
            <a:r>
              <a:rPr lang="en-GB" sz="1200" dirty="0" smtClean="0">
                <a:latin typeface="+mj-lt"/>
              </a:rPr>
              <a:t>. 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GB" sz="1200" dirty="0" err="1" smtClean="0">
                <a:latin typeface="+mj-lt"/>
              </a:rPr>
              <a:t>Produk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dari</a:t>
            </a:r>
            <a:r>
              <a:rPr lang="en-GB" sz="1200" dirty="0" smtClean="0">
                <a:latin typeface="+mj-lt"/>
              </a:rPr>
              <a:t> Slab Steel Plant </a:t>
            </a:r>
            <a:r>
              <a:rPr lang="en-GB" sz="1200" dirty="0" err="1" smtClean="0">
                <a:latin typeface="+mj-lt"/>
              </a:rPr>
              <a:t>adalah</a:t>
            </a:r>
            <a:r>
              <a:rPr lang="en-GB" sz="1200" dirty="0" smtClean="0">
                <a:latin typeface="+mj-lt"/>
              </a:rPr>
              <a:t> slab yang </a:t>
            </a:r>
            <a:r>
              <a:rPr lang="en-GB" sz="1200" dirty="0" err="1" smtClean="0">
                <a:latin typeface="+mj-lt"/>
              </a:rPr>
              <a:t>merupakan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bahan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baku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untuk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jalur</a:t>
            </a:r>
            <a:r>
              <a:rPr lang="en-GB" sz="1200" dirty="0" smtClean="0">
                <a:latin typeface="+mj-lt"/>
              </a:rPr>
              <a:t> flat product. 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GB" sz="1200" dirty="0" err="1" smtClean="0">
                <a:latin typeface="+mj-lt"/>
              </a:rPr>
              <a:t>Selain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menggunakan</a:t>
            </a:r>
            <a:r>
              <a:rPr lang="en-GB" sz="1200" dirty="0" smtClean="0">
                <a:latin typeface="+mj-lt"/>
              </a:rPr>
              <a:t> EAF, proses </a:t>
            </a:r>
            <a:r>
              <a:rPr lang="en-GB" sz="1200" dirty="0" err="1" smtClean="0">
                <a:latin typeface="+mj-lt"/>
              </a:rPr>
              <a:t>produksi</a:t>
            </a:r>
            <a:r>
              <a:rPr lang="en-GB" sz="1200" dirty="0" smtClean="0">
                <a:latin typeface="+mj-lt"/>
              </a:rPr>
              <a:t> slab </a:t>
            </a:r>
            <a:r>
              <a:rPr lang="en-GB" sz="1200" dirty="0" err="1" smtClean="0">
                <a:latin typeface="+mj-lt"/>
              </a:rPr>
              <a:t>biasa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menggunakan</a:t>
            </a:r>
            <a:r>
              <a:rPr lang="en-GB" sz="1200" dirty="0" smtClean="0">
                <a:latin typeface="+mj-lt"/>
              </a:rPr>
              <a:t> Converter </a:t>
            </a:r>
            <a:r>
              <a:rPr lang="en-GB" sz="1200" dirty="0" err="1" smtClean="0">
                <a:latin typeface="+mj-lt"/>
              </a:rPr>
              <a:t>atau</a:t>
            </a:r>
            <a:r>
              <a:rPr lang="en-GB" sz="1200" dirty="0" smtClean="0">
                <a:latin typeface="+mj-lt"/>
              </a:rPr>
              <a:t> Basic Oxygen Furnace (BOF) </a:t>
            </a:r>
            <a:r>
              <a:rPr lang="en-GB" sz="1200" dirty="0" err="1" smtClean="0">
                <a:latin typeface="+mj-lt"/>
              </a:rPr>
              <a:t>yaitu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bila</a:t>
            </a:r>
            <a:r>
              <a:rPr lang="en-GB" sz="1200" dirty="0" smtClean="0">
                <a:latin typeface="+mj-lt"/>
              </a:rPr>
              <a:t> proses </a:t>
            </a:r>
            <a:r>
              <a:rPr lang="en-GB" sz="1200" dirty="0" err="1" smtClean="0">
                <a:latin typeface="+mj-lt"/>
              </a:rPr>
              <a:t>pembuatan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besi</a:t>
            </a:r>
            <a:r>
              <a:rPr lang="en-GB" sz="1200" dirty="0" err="1" smtClean="0">
                <a:latin typeface="+mj-lt"/>
              </a:rPr>
              <a:t>nya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menggunakan</a:t>
            </a:r>
            <a:r>
              <a:rPr lang="en-GB" sz="1200" dirty="0" smtClean="0">
                <a:latin typeface="+mj-lt"/>
              </a:rPr>
              <a:t> blast furnace </a:t>
            </a:r>
            <a:r>
              <a:rPr lang="en-GB" sz="1200" dirty="0" err="1" smtClean="0">
                <a:latin typeface="+mj-lt"/>
              </a:rPr>
              <a:t>atau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bahan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bakunya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berupa</a:t>
            </a:r>
            <a:r>
              <a:rPr lang="en-GB" sz="1200" dirty="0" smtClean="0">
                <a:latin typeface="+mj-lt"/>
              </a:rPr>
              <a:t> hot metal.</a:t>
            </a:r>
            <a:endParaRPr 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6" y="234864"/>
            <a:ext cx="11725484" cy="584775"/>
          </a:xfrm>
        </p:spPr>
        <p:txBody>
          <a:bodyPr/>
          <a:lstStyle/>
          <a:p>
            <a:r>
              <a:rPr lang="en-US" b="1" dirty="0" smtClean="0"/>
              <a:t>Steel Making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kern="1200" dirty="0" smtClean="0">
                <a:ea typeface="Tahoma" pitchFamily="34" charset="0"/>
                <a:cs typeface="Tahoma" pitchFamily="34" charset="0"/>
              </a:rPr>
              <a:t>Billet Steel Plant</a:t>
            </a:r>
            <a:endParaRPr lang="en-US" dirty="0"/>
          </a:p>
        </p:txBody>
      </p:sp>
      <p:pic>
        <p:nvPicPr>
          <p:cNvPr id="3" name="Picture 2" descr="BS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2246" y="3662467"/>
            <a:ext cx="7162800" cy="2971800"/>
          </a:xfrm>
          <a:prstGeom prst="rect">
            <a:avLst/>
          </a:prstGeom>
        </p:spPr>
      </p:pic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013694" y="4673412"/>
            <a:ext cx="990600" cy="6762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16" descr="19435Heavy%2520construction%2520scrap%25200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7446" y="3602296"/>
            <a:ext cx="1188133" cy="69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34310" y="5719867"/>
            <a:ext cx="1802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CONTINUOUS CASTING</a:t>
            </a:r>
            <a:br>
              <a:rPr lang="en-US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</a:br>
            <a:r>
              <a:rPr lang="en-US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 MACHINE</a:t>
            </a:r>
            <a:endParaRPr lang="en-GB" sz="1100" b="1" dirty="0">
              <a:solidFill>
                <a:srgbClr val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05978" y="4065743"/>
            <a:ext cx="12779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ELECTRIC ARC </a:t>
            </a:r>
          </a:p>
          <a:p>
            <a:r>
              <a:rPr lang="en-US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    FURNACE</a:t>
            </a:r>
            <a:endParaRPr lang="en-GB" sz="1100" b="1" dirty="0">
              <a:solidFill>
                <a:srgbClr val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54880" y="4238417"/>
            <a:ext cx="74771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SCRAP</a:t>
            </a:r>
            <a:endParaRPr lang="en-GB" sz="1050" b="1" dirty="0">
              <a:solidFill>
                <a:srgbClr val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71588" y="4043467"/>
            <a:ext cx="8707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LADLE 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FURNACE</a:t>
            </a:r>
            <a:endParaRPr lang="en-GB" sz="1100" b="1" dirty="0">
              <a:solidFill>
                <a:srgbClr val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663530" y="5105400"/>
            <a:ext cx="16617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DRI</a:t>
            </a:r>
            <a:r>
              <a:rPr lang="id-ID" sz="1050" b="1" dirty="0" smtClean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 dan SRK MJIS</a:t>
            </a:r>
            <a:endParaRPr lang="en-GB" sz="1050" b="1" dirty="0">
              <a:solidFill>
                <a:srgbClr val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8" descr="msotw9_temp0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1929693" y="5358274"/>
            <a:ext cx="1042602" cy="89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own Arrow Callout 11"/>
          <p:cNvSpPr/>
          <p:nvPr/>
        </p:nvSpPr>
        <p:spPr>
          <a:xfrm>
            <a:off x="3086646" y="3200400"/>
            <a:ext cx="2019079" cy="922158"/>
          </a:xfrm>
          <a:prstGeom prst="downArrowCallout">
            <a:avLst>
              <a:gd name="adj1" fmla="val 25000"/>
              <a:gd name="adj2" fmla="val 10009"/>
              <a:gd name="adj3" fmla="val 17063"/>
              <a:gd name="adj4" fmla="val 7494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09538" indent="-109538">
              <a:buFontTx/>
              <a:buChar char="-"/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Peleburan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Baja</a:t>
            </a:r>
          </a:p>
          <a:p>
            <a:pPr marL="109538" indent="-109538">
              <a:buFontTx/>
              <a:buChar char="-"/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Temperatur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operasi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sampai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dengan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1600</a:t>
            </a:r>
            <a:r>
              <a:rPr lang="en-US" sz="1200" baseline="30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o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C</a:t>
            </a:r>
            <a:endParaRPr lang="en-US" sz="12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Down Arrow Callout 12"/>
          <p:cNvSpPr/>
          <p:nvPr/>
        </p:nvSpPr>
        <p:spPr>
          <a:xfrm rot="10800000">
            <a:off x="4165251" y="5338867"/>
            <a:ext cx="2286000" cy="914400"/>
          </a:xfrm>
          <a:prstGeom prst="downArrowCallout">
            <a:avLst>
              <a:gd name="adj1" fmla="val 20018"/>
              <a:gd name="adj2" fmla="val 10009"/>
              <a:gd name="adj3" fmla="val 17063"/>
              <a:gd name="adj4" fmla="val 749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defRPr/>
            </a:pPr>
            <a:endParaRPr lang="en-US" sz="1200" dirty="0" smtClean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Down Arrow Callout 13"/>
          <p:cNvSpPr/>
          <p:nvPr/>
        </p:nvSpPr>
        <p:spPr>
          <a:xfrm>
            <a:off x="5525046" y="3205267"/>
            <a:ext cx="1856778" cy="922158"/>
          </a:xfrm>
          <a:prstGeom prst="downArrowCallout">
            <a:avLst>
              <a:gd name="adj1" fmla="val 25000"/>
              <a:gd name="adj2" fmla="val 10009"/>
              <a:gd name="adj3" fmla="val 17063"/>
              <a:gd name="adj4" fmla="val 7494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Tx/>
              <a:buChar char="-"/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Proses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Pencetakan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Baja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cair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ke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bentuk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billet</a:t>
            </a:r>
            <a:endParaRPr lang="en-US" sz="12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82446" y="4272067"/>
            <a:ext cx="1291896" cy="83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904363" y="5037002"/>
            <a:ext cx="6799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d-ID" sz="1100" b="1" dirty="0" smtClean="0">
                <a:solidFill>
                  <a:srgbClr val="000000"/>
                </a:solidFill>
                <a:latin typeface="+mj-lt"/>
                <a:ea typeface="Tahoma" pitchFamily="34" charset="0"/>
                <a:cs typeface="Tahoma" pitchFamily="34" charset="0"/>
              </a:rPr>
              <a:t>BILLET</a:t>
            </a:r>
            <a:endParaRPr lang="en-GB" sz="1200" b="1" dirty="0">
              <a:solidFill>
                <a:srgbClr val="00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7013" y="5567467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buFontTx/>
              <a:buChar char="-"/>
              <a:defRPr/>
            </a:pPr>
            <a:r>
              <a:rPr lang="en-US" sz="1200" dirty="0" err="1">
                <a:ea typeface="Tahoma" pitchFamily="34" charset="0"/>
                <a:cs typeface="Tahoma" pitchFamily="34" charset="0"/>
              </a:rPr>
              <a:t>Homogenisasi</a:t>
            </a:r>
            <a:r>
              <a:rPr lang="en-US" sz="1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>
                <a:ea typeface="Tahoma" pitchFamily="34" charset="0"/>
                <a:cs typeface="Tahoma" pitchFamily="34" charset="0"/>
              </a:rPr>
              <a:t>Temperatur</a:t>
            </a:r>
            <a:endParaRPr lang="en-US" sz="1200" dirty="0">
              <a:ea typeface="Tahoma" pitchFamily="34" charset="0"/>
              <a:cs typeface="Tahoma" pitchFamily="34" charset="0"/>
            </a:endParaRPr>
          </a:p>
          <a:p>
            <a:pPr marL="173038" indent="-173038">
              <a:buFontTx/>
              <a:buChar char="-"/>
              <a:defRPr/>
            </a:pPr>
            <a:r>
              <a:rPr lang="en-US" sz="1200" dirty="0" err="1">
                <a:ea typeface="Tahoma" pitchFamily="34" charset="0"/>
                <a:cs typeface="Tahoma" pitchFamily="34" charset="0"/>
              </a:rPr>
              <a:t>Pengaturan</a:t>
            </a:r>
            <a:r>
              <a:rPr lang="en-US" sz="1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>
                <a:ea typeface="Tahoma" pitchFamily="34" charset="0"/>
                <a:cs typeface="Tahoma" pitchFamily="34" charset="0"/>
              </a:rPr>
              <a:t>Komposisi</a:t>
            </a:r>
            <a:r>
              <a:rPr lang="en-US" sz="1200" dirty="0">
                <a:ea typeface="Tahoma" pitchFamily="34" charset="0"/>
                <a:cs typeface="Tahoma" pitchFamily="34" charset="0"/>
              </a:rPr>
              <a:t> Baja </a:t>
            </a:r>
            <a:r>
              <a:rPr lang="en-US" sz="1200" dirty="0" err="1">
                <a:ea typeface="Tahoma" pitchFamily="34" charset="0"/>
                <a:cs typeface="Tahoma" pitchFamily="34" charset="0"/>
              </a:rPr>
              <a:t>Cair</a:t>
            </a:r>
            <a:endParaRPr lang="en-US" sz="12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68310" y="951499"/>
            <a:ext cx="11399949" cy="1972008"/>
          </a:xfrm>
          <a:prstGeom prst="rect">
            <a:avLst/>
          </a:prstGeom>
        </p:spPr>
        <p:txBody>
          <a:bodyPr numCol="1"/>
          <a:lstStyle/>
          <a:p>
            <a:pPr marL="285750" lvl="1" indent="-285750" algn="just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GB" sz="1400" dirty="0" smtClean="0">
                <a:latin typeface="+mj-lt"/>
              </a:rPr>
              <a:t>Proses </a:t>
            </a:r>
            <a:r>
              <a:rPr lang="en-GB" sz="1400" dirty="0" err="1" smtClean="0">
                <a:latin typeface="+mj-lt"/>
              </a:rPr>
              <a:t>pembuatan</a:t>
            </a:r>
            <a:r>
              <a:rPr lang="en-GB" sz="1400" dirty="0" smtClean="0">
                <a:latin typeface="+mj-lt"/>
              </a:rPr>
              <a:t> billet </a:t>
            </a:r>
            <a:r>
              <a:rPr lang="en-GB" sz="1400" dirty="0" err="1" smtClean="0">
                <a:latin typeface="+mj-lt"/>
              </a:rPr>
              <a:t>pada</a:t>
            </a:r>
            <a:r>
              <a:rPr lang="en-GB" sz="1400" dirty="0" smtClean="0">
                <a:latin typeface="+mj-lt"/>
              </a:rPr>
              <a:t> Billet Steel Plant </a:t>
            </a:r>
            <a:r>
              <a:rPr lang="en-GB" sz="1400" dirty="0" err="1" smtClean="0">
                <a:latin typeface="+mj-lt"/>
              </a:rPr>
              <a:t>pada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prinsipnya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sama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dengan</a:t>
            </a:r>
            <a:r>
              <a:rPr lang="en-GB" sz="1400" dirty="0" smtClean="0">
                <a:latin typeface="+mj-lt"/>
              </a:rPr>
              <a:t> proses </a:t>
            </a:r>
            <a:r>
              <a:rPr lang="en-GB" sz="1400" dirty="0" err="1" smtClean="0">
                <a:latin typeface="+mj-lt"/>
              </a:rPr>
              <a:t>pembuatan</a:t>
            </a:r>
            <a:r>
              <a:rPr lang="en-GB" sz="1400" dirty="0" smtClean="0">
                <a:latin typeface="+mj-lt"/>
              </a:rPr>
              <a:t> slab, yang </a:t>
            </a:r>
            <a:r>
              <a:rPr lang="en-GB" sz="1400" dirty="0" err="1" smtClean="0">
                <a:latin typeface="+mj-lt"/>
              </a:rPr>
              <a:t>membedakan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adalah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hasil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cetakan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produk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akhir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berupa</a:t>
            </a:r>
            <a:r>
              <a:rPr lang="en-GB" sz="1400" dirty="0" smtClean="0">
                <a:latin typeface="+mj-lt"/>
              </a:rPr>
              <a:t> billet.</a:t>
            </a:r>
          </a:p>
          <a:p>
            <a:pPr marL="285750" lvl="1" indent="-285750" algn="just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GB" sz="1400" dirty="0" err="1" smtClean="0">
                <a:latin typeface="+mj-lt"/>
              </a:rPr>
              <a:t>Seperti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halnya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pembuatan</a:t>
            </a:r>
            <a:r>
              <a:rPr lang="en-GB" sz="1400" dirty="0" smtClean="0">
                <a:latin typeface="+mj-lt"/>
              </a:rPr>
              <a:t> slab, </a:t>
            </a:r>
            <a:r>
              <a:rPr lang="en-GB" sz="1400" dirty="0" err="1" smtClean="0">
                <a:latin typeface="+mj-lt"/>
              </a:rPr>
              <a:t>pembuatan</a:t>
            </a:r>
            <a:r>
              <a:rPr lang="en-GB" sz="1400" dirty="0" smtClean="0">
                <a:latin typeface="+mj-lt"/>
              </a:rPr>
              <a:t> billet </a:t>
            </a:r>
            <a:r>
              <a:rPr lang="en-GB" sz="1400" dirty="0" err="1" smtClean="0">
                <a:latin typeface="+mj-lt"/>
              </a:rPr>
              <a:t>dapat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melalui</a:t>
            </a:r>
            <a:r>
              <a:rPr lang="en-GB" sz="1400" dirty="0" smtClean="0">
                <a:latin typeface="+mj-lt"/>
              </a:rPr>
              <a:t> EAF </a:t>
            </a:r>
            <a:r>
              <a:rPr lang="en-GB" sz="1400" dirty="0" err="1" smtClean="0">
                <a:latin typeface="+mj-lt"/>
              </a:rPr>
              <a:t>atau</a:t>
            </a:r>
            <a:r>
              <a:rPr lang="en-GB" sz="1400" dirty="0" smtClean="0">
                <a:latin typeface="+mj-lt"/>
              </a:rPr>
              <a:t> BOF.</a:t>
            </a: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6" y="234864"/>
            <a:ext cx="11725484" cy="584775"/>
          </a:xfrm>
        </p:spPr>
        <p:txBody>
          <a:bodyPr/>
          <a:lstStyle/>
          <a:p>
            <a:r>
              <a:rPr lang="en-US" b="1" dirty="0" smtClean="0"/>
              <a:t>Hot Rolling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kern="1200" dirty="0" smtClean="0">
                <a:ea typeface="Tahoma" pitchFamily="34" charset="0"/>
                <a:cs typeface="Tahoma" pitchFamily="34" charset="0"/>
              </a:rPr>
              <a:t>Hot Strip Mill</a:t>
            </a:r>
            <a:endParaRPr lang="en-US" dirty="0"/>
          </a:p>
        </p:txBody>
      </p:sp>
      <p:grpSp>
        <p:nvGrpSpPr>
          <p:cNvPr id="3" name="Group 16"/>
          <p:cNvGrpSpPr/>
          <p:nvPr/>
        </p:nvGrpSpPr>
        <p:grpSpPr>
          <a:xfrm>
            <a:off x="1746436" y="2615484"/>
            <a:ext cx="8745114" cy="4092694"/>
            <a:chOff x="852852" y="1371600"/>
            <a:chExt cx="8310198" cy="506727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852852" y="1371600"/>
              <a:ext cx="8310198" cy="5067270"/>
              <a:chOff x="1316458" y="1752060"/>
              <a:chExt cx="6397625" cy="4468142"/>
            </a:xfrm>
          </p:grpSpPr>
          <p:graphicFrame>
            <p:nvGraphicFramePr>
              <p:cNvPr id="7" name="Object 5"/>
              <p:cNvGraphicFramePr>
                <a:graphicFrameLocks noChangeAspect="1"/>
              </p:cNvGraphicFramePr>
              <p:nvPr/>
            </p:nvGraphicFramePr>
            <p:xfrm>
              <a:off x="1324394" y="1752060"/>
              <a:ext cx="6389689" cy="4411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798" name="Photo Editor Photo" r:id="rId3" imgW="5668166" imgH="3648584" progId="">
                      <p:embed/>
                    </p:oleObj>
                  </mc:Choice>
                  <mc:Fallback>
                    <p:oleObj name="Photo Editor Photo" r:id="rId3" imgW="5668166" imgH="3648584" progId="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4394" y="1752060"/>
                            <a:ext cx="6389689" cy="44116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1431925" y="2495547"/>
                <a:ext cx="346181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SLAB</a:t>
                </a:r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2231166" y="2454272"/>
                <a:ext cx="1059184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REHEATING FURNACE</a:t>
                </a: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600585" y="2454272"/>
                <a:ext cx="733173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 dirty="0">
                    <a:solidFill>
                      <a:srgbClr val="000000"/>
                    </a:solidFill>
                    <a:latin typeface="Tahoma" pitchFamily="34" charset="0"/>
                  </a:rPr>
                  <a:t>SIZING PRESS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623911" y="2577484"/>
                <a:ext cx="837544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 dirty="0">
                    <a:solidFill>
                      <a:srgbClr val="000000"/>
                    </a:solidFill>
                    <a:latin typeface="Tahoma" pitchFamily="34" charset="0"/>
                  </a:rPr>
                  <a:t>ROUGHING MILL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5965150" y="2454271"/>
                <a:ext cx="823471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FINISHING MILL</a:t>
                </a: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6039870" y="3657595"/>
                <a:ext cx="948950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 dirty="0">
                    <a:solidFill>
                      <a:srgbClr val="000000"/>
                    </a:solidFill>
                    <a:latin typeface="Tahoma" pitchFamily="34" charset="0"/>
                  </a:rPr>
                  <a:t>LAMINAR COOLING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4777568" y="3657595"/>
                <a:ext cx="757800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DOWN COILER</a:t>
                </a: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387977" y="3612896"/>
                <a:ext cx="919633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HOT ROLLED COIL</a:t>
                </a: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1316458" y="4800594"/>
                <a:ext cx="804708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SHEARING LINE</a:t>
                </a: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362318" y="4800594"/>
                <a:ext cx="1278480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SLITTING/RECOILING LINE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110705" y="4800594"/>
                <a:ext cx="814089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SKIN PASS MILL</a:t>
                </a: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1327282" y="5867393"/>
                <a:ext cx="914942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SHEET AND PLATE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2813279" y="5867399"/>
                <a:ext cx="736691" cy="352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SLITTED AND </a:t>
                </a:r>
                <a:b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</a:br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RECOILED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167759" y="5867392"/>
                <a:ext cx="567822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RECOILED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254877" y="5867400"/>
                <a:ext cx="919633" cy="217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Tahoma" pitchFamily="34" charset="0"/>
                  </a:rPr>
                  <a:t>HOT ROLLED COIL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784600" y="1574800"/>
              <a:ext cx="114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l="34883" t="5307" r="50620" b="84349"/>
            <a:stretch>
              <a:fillRect/>
            </a:stretch>
          </p:blipFill>
          <p:spPr bwMode="auto">
            <a:xfrm flipH="1">
              <a:off x="3733800" y="1549400"/>
              <a:ext cx="1219200" cy="750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3" name="Straight Arrow Connector 22"/>
          <p:cNvCxnSpPr/>
          <p:nvPr/>
        </p:nvCxnSpPr>
        <p:spPr>
          <a:xfrm>
            <a:off x="6673628" y="322508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6673628" y="33028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761201" y="3529884"/>
            <a:ext cx="2667000" cy="609600"/>
          </a:xfrm>
          <a:prstGeom prst="wedgeRoundRectCallout">
            <a:avLst>
              <a:gd name="adj1" fmla="val 20680"/>
              <a:gd name="adj2" fmla="val -64237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Pemanasan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slab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sampai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</a:t>
            </a:r>
          </a:p>
          <a:p>
            <a:pPr algn="ctr">
              <a:defRPr/>
            </a:pP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emperatur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1250</a:t>
            </a:r>
            <a:r>
              <a:rPr lang="en-US" sz="11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2523201" y="2082084"/>
            <a:ext cx="3403600" cy="441325"/>
          </a:xfrm>
          <a:prstGeom prst="wedgeRoundRectCallout">
            <a:avLst>
              <a:gd name="adj1" fmla="val 35246"/>
              <a:gd name="adj2" fmla="val 106472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Reduksi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lebar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hingga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sesuai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lebar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diinginkan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Kapasitas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reduksi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hingga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150 mm</a:t>
            </a:r>
            <a:r>
              <a:rPr lang="id-ID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6028401" y="2082084"/>
            <a:ext cx="1881188" cy="436562"/>
          </a:xfrm>
          <a:prstGeom prst="wedgeRoundRectCallout">
            <a:avLst>
              <a:gd name="adj1" fmla="val -16085"/>
              <a:gd name="adj2" fmla="val 90919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Reduksi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ketebalan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200 mm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±40 mm</a:t>
            </a:r>
            <a:endParaRPr lang="en-US" sz="1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7933401" y="2082084"/>
            <a:ext cx="2514600" cy="500088"/>
          </a:xfrm>
          <a:prstGeom prst="wedgeRoundRectCallout">
            <a:avLst>
              <a:gd name="adj1" fmla="val -24173"/>
              <a:gd name="adj2" fmla="val 705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Reduksi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ketebalan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hingga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ketebalan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diinginkan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(1,8 – 25 mm)</a:t>
            </a:r>
            <a:endParaRPr lang="en-US" sz="1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162001" y="4596684"/>
            <a:ext cx="2286000" cy="407718"/>
          </a:xfrm>
          <a:prstGeom prst="wedgeRoundRectCallout">
            <a:avLst>
              <a:gd name="adj1" fmla="val 6906"/>
              <a:gd name="adj2" fmla="val -169436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Pendinginan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</a:t>
            </a:r>
            <a:r>
              <a:rPr lang="id-ID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ntuk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mendapatkan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sifat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mekanik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id-ID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 </a:t>
            </a: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diinginkan</a:t>
            </a:r>
            <a:endParaRPr lang="en-US" sz="1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616761" y="4215684"/>
            <a:ext cx="1253018" cy="392485"/>
          </a:xfrm>
          <a:prstGeom prst="wedgeRoundRectCallout">
            <a:avLst>
              <a:gd name="adj1" fmla="val 23003"/>
              <a:gd name="adj2" fmla="val 102866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Memotong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Coil </a:t>
            </a: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Plate</a:t>
            </a:r>
            <a:endParaRPr lang="en-US" sz="1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2904201" y="4215684"/>
            <a:ext cx="1553500" cy="409906"/>
          </a:xfrm>
          <a:prstGeom prst="wedgeRoundRectCallout">
            <a:avLst>
              <a:gd name="adj1" fmla="val 21974"/>
              <a:gd name="adj2" fmla="val 144188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Membagi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coil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7019001" y="4063284"/>
            <a:ext cx="1062037" cy="323850"/>
          </a:xfrm>
          <a:prstGeom prst="wedgeRoundRectCallout">
            <a:avLst>
              <a:gd name="adj1" fmla="val -72730"/>
              <a:gd name="adj2" fmla="val -44066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Menggulung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Coil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6638001" y="4749084"/>
            <a:ext cx="1036276" cy="533400"/>
          </a:xfrm>
          <a:prstGeom prst="wedgeRoundRectCallout">
            <a:avLst>
              <a:gd name="adj1" fmla="val -89626"/>
              <a:gd name="adj2" fmla="val -450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Memperbaiki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permukaan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coil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94068" y="874404"/>
            <a:ext cx="11500923" cy="1170296"/>
          </a:xfrm>
          <a:prstGeom prst="rect">
            <a:avLst/>
          </a:prstGeom>
        </p:spPr>
        <p:txBody>
          <a:bodyPr numCol="1"/>
          <a:lstStyle/>
          <a:p>
            <a:pPr marL="228600" lvl="0" indent="-228600" algn="just">
              <a:buFont typeface="Wingdings" pitchFamily="2" charset="2"/>
              <a:buChar char="§"/>
              <a:defRPr/>
            </a:pPr>
            <a:r>
              <a:rPr lang="en-GB" sz="1200" dirty="0" smtClean="0"/>
              <a:t>Hot Strip Mill </a:t>
            </a:r>
            <a:r>
              <a:rPr lang="en-GB" sz="1200" dirty="0" err="1" smtClean="0"/>
              <a:t>adalah</a:t>
            </a:r>
            <a:r>
              <a:rPr lang="en-GB" sz="1200" dirty="0" smtClean="0"/>
              <a:t> </a:t>
            </a:r>
            <a:r>
              <a:rPr lang="en-GB" sz="1200" dirty="0" err="1" smtClean="0"/>
              <a:t>pabrik</a:t>
            </a:r>
            <a:r>
              <a:rPr lang="en-GB" sz="1200" dirty="0" smtClean="0"/>
              <a:t> </a:t>
            </a:r>
            <a:r>
              <a:rPr lang="en-GB" sz="1200" dirty="0" err="1" smtClean="0"/>
              <a:t>pencanaian</a:t>
            </a:r>
            <a:r>
              <a:rPr lang="en-GB" sz="1200" dirty="0" smtClean="0"/>
              <a:t> slab </a:t>
            </a:r>
            <a:r>
              <a:rPr lang="en-GB" sz="1200" dirty="0" err="1" smtClean="0"/>
              <a:t>pada</a:t>
            </a:r>
            <a:r>
              <a:rPr lang="en-GB" sz="1200" dirty="0" smtClean="0"/>
              <a:t> temperature </a:t>
            </a:r>
            <a:r>
              <a:rPr lang="en-GB" sz="1200" dirty="0" err="1" smtClean="0"/>
              <a:t>tinggi</a:t>
            </a:r>
            <a:r>
              <a:rPr lang="en-GB" sz="1200" dirty="0" smtClean="0"/>
              <a:t> </a:t>
            </a:r>
            <a:r>
              <a:rPr lang="en-GB" sz="1200" dirty="0" err="1" smtClean="0"/>
              <a:t>menjadi</a:t>
            </a:r>
            <a:r>
              <a:rPr lang="en-GB" sz="1200" dirty="0" smtClean="0"/>
              <a:t> strip yang </a:t>
            </a:r>
            <a:r>
              <a:rPr lang="en-GB" sz="1200" dirty="0" err="1" smtClean="0"/>
              <a:t>kemudian</a:t>
            </a:r>
            <a:r>
              <a:rPr lang="en-GB" sz="1200" dirty="0" smtClean="0"/>
              <a:t> </a:t>
            </a:r>
            <a:r>
              <a:rPr lang="en-GB" sz="1200" dirty="0" err="1" smtClean="0"/>
              <a:t>digulung</a:t>
            </a:r>
            <a:r>
              <a:rPr lang="en-GB" sz="1200" dirty="0" smtClean="0"/>
              <a:t> </a:t>
            </a:r>
            <a:r>
              <a:rPr lang="en-GB" sz="1200" dirty="0" err="1" smtClean="0"/>
              <a:t>menjadi</a:t>
            </a:r>
            <a:r>
              <a:rPr lang="en-GB" sz="1200" dirty="0" smtClean="0"/>
              <a:t> hot rolled coil.</a:t>
            </a:r>
          </a:p>
          <a:p>
            <a:pPr marL="228600" lvl="0" indent="-228600" algn="just">
              <a:buFont typeface="Wingdings" pitchFamily="2" charset="2"/>
              <a:buChar char="§"/>
              <a:defRPr/>
            </a:pPr>
            <a:r>
              <a:rPr lang="en-GB" sz="1200" dirty="0" err="1"/>
              <a:t>Dalam</a:t>
            </a:r>
            <a:r>
              <a:rPr lang="en-GB" sz="1200" dirty="0"/>
              <a:t> diagram </a:t>
            </a:r>
            <a:r>
              <a:rPr lang="en-GB" sz="1200" dirty="0" err="1"/>
              <a:t>Fasa</a:t>
            </a:r>
            <a:r>
              <a:rPr lang="en-GB" sz="1200" dirty="0"/>
              <a:t> Fe-Fe3C proses rolling </a:t>
            </a:r>
            <a:r>
              <a:rPr lang="en-GB" sz="1200" dirty="0" err="1"/>
              <a:t>ini</a:t>
            </a:r>
            <a:r>
              <a:rPr lang="en-GB" sz="1200" dirty="0"/>
              <a:t> </a:t>
            </a:r>
            <a:r>
              <a:rPr lang="en-GB" sz="1200" dirty="0" err="1"/>
              <a:t>terjadi</a:t>
            </a:r>
            <a:r>
              <a:rPr lang="en-GB" sz="1200" dirty="0"/>
              <a:t> </a:t>
            </a:r>
            <a:r>
              <a:rPr lang="en-GB" sz="1200" dirty="0" err="1"/>
              <a:t>pada</a:t>
            </a:r>
            <a:r>
              <a:rPr lang="en-GB" sz="1200" dirty="0"/>
              <a:t> </a:t>
            </a:r>
            <a:r>
              <a:rPr lang="en-GB" sz="1200" dirty="0" err="1"/>
              <a:t>fase</a:t>
            </a:r>
            <a:r>
              <a:rPr lang="en-GB" sz="1200" dirty="0"/>
              <a:t> Austenite </a:t>
            </a:r>
            <a:r>
              <a:rPr lang="en-GB" sz="1200" dirty="0" err="1"/>
              <a:t>hingga</a:t>
            </a:r>
            <a:r>
              <a:rPr lang="en-GB" sz="1200" dirty="0"/>
              <a:t> </a:t>
            </a:r>
            <a:r>
              <a:rPr lang="en-GB" sz="1200" dirty="0" err="1"/>
              <a:t>sedikit</a:t>
            </a:r>
            <a:r>
              <a:rPr lang="en-GB" sz="1200" dirty="0"/>
              <a:t> di </a:t>
            </a:r>
            <a:r>
              <a:rPr lang="en-GB" sz="1200" dirty="0" err="1"/>
              <a:t>bawah</a:t>
            </a:r>
            <a:r>
              <a:rPr lang="en-GB" sz="1200" dirty="0"/>
              <a:t> temperature </a:t>
            </a:r>
            <a:r>
              <a:rPr lang="en-GB" sz="1200" dirty="0" err="1"/>
              <a:t>transformasi</a:t>
            </a:r>
            <a:r>
              <a:rPr lang="en-GB" sz="1200" dirty="0"/>
              <a:t> Austenite – </a:t>
            </a:r>
            <a:r>
              <a:rPr lang="en-GB" sz="1200" dirty="0" err="1"/>
              <a:t>Ferite</a:t>
            </a:r>
            <a:r>
              <a:rPr lang="en-GB" sz="1200" dirty="0"/>
              <a:t>. </a:t>
            </a:r>
            <a:r>
              <a:rPr lang="en-GB" sz="1200" dirty="0" smtClean="0"/>
              <a:t>Proses </a:t>
            </a:r>
            <a:r>
              <a:rPr lang="en-GB" sz="1200" dirty="0" err="1" smtClean="0"/>
              <a:t>canai</a:t>
            </a:r>
            <a:r>
              <a:rPr lang="en-GB" sz="1200" dirty="0" smtClean="0"/>
              <a:t> slab </a:t>
            </a:r>
            <a:r>
              <a:rPr lang="en-GB" sz="1200" dirty="0" err="1" smtClean="0"/>
              <a:t>berlangsung</a:t>
            </a:r>
            <a:r>
              <a:rPr lang="en-GB" sz="1200" dirty="0" smtClean="0"/>
              <a:t> </a:t>
            </a:r>
            <a:r>
              <a:rPr lang="en-GB" sz="1200" dirty="0" err="1" smtClean="0"/>
              <a:t>pada</a:t>
            </a:r>
            <a:r>
              <a:rPr lang="en-GB" sz="1200" dirty="0" smtClean="0"/>
              <a:t> temperature di </a:t>
            </a:r>
            <a:r>
              <a:rPr lang="en-GB" sz="1200" dirty="0" err="1" smtClean="0"/>
              <a:t>atas</a:t>
            </a:r>
            <a:r>
              <a:rPr lang="en-GB" sz="1200" dirty="0" smtClean="0"/>
              <a:t> </a:t>
            </a:r>
            <a:r>
              <a:rPr lang="en-GB" sz="1200" dirty="0" err="1" smtClean="0"/>
              <a:t>rekristalisasi</a:t>
            </a:r>
            <a:r>
              <a:rPr lang="en-GB" sz="1200" dirty="0" smtClean="0"/>
              <a:t> </a:t>
            </a:r>
            <a:r>
              <a:rPr lang="en-GB" sz="1200" dirty="0" err="1" smtClean="0"/>
              <a:t>untuk</a:t>
            </a:r>
            <a:r>
              <a:rPr lang="en-GB" sz="1200" dirty="0" smtClean="0"/>
              <a:t> proses conventional rolling </a:t>
            </a:r>
            <a:r>
              <a:rPr lang="en-GB" sz="1200" dirty="0" err="1" smtClean="0"/>
              <a:t>atau</a:t>
            </a:r>
            <a:r>
              <a:rPr lang="en-GB" sz="1200" dirty="0" smtClean="0"/>
              <a:t> di </a:t>
            </a:r>
            <a:r>
              <a:rPr lang="en-GB" sz="1200" dirty="0" err="1" smtClean="0"/>
              <a:t>bawah</a:t>
            </a:r>
            <a:r>
              <a:rPr lang="en-GB" sz="1200" dirty="0" smtClean="0"/>
              <a:t> </a:t>
            </a:r>
            <a:r>
              <a:rPr lang="en-GB" sz="1200" dirty="0" err="1" smtClean="0"/>
              <a:t>tempertaur</a:t>
            </a:r>
            <a:r>
              <a:rPr lang="en-GB" sz="1200" dirty="0" smtClean="0"/>
              <a:t> non </a:t>
            </a:r>
            <a:r>
              <a:rPr lang="en-GB" sz="1200" dirty="0" err="1" smtClean="0"/>
              <a:t>rekristalisasi</a:t>
            </a:r>
            <a:r>
              <a:rPr lang="en-GB" sz="1200" dirty="0" smtClean="0"/>
              <a:t> </a:t>
            </a:r>
            <a:r>
              <a:rPr lang="en-GB" sz="1200" dirty="0" err="1" smtClean="0"/>
              <a:t>untuk</a:t>
            </a:r>
            <a:r>
              <a:rPr lang="en-GB" sz="1200" dirty="0" smtClean="0"/>
              <a:t> proses controlled rolling. </a:t>
            </a:r>
            <a:endParaRPr lang="en-US" sz="1200" dirty="0" smtClean="0"/>
          </a:p>
          <a:p>
            <a:pPr marL="228600" lvl="0" indent="-228600" algn="just">
              <a:buFont typeface="Wingdings" pitchFamily="2" charset="2"/>
              <a:buChar char="§"/>
              <a:defRPr/>
            </a:pP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umum</a:t>
            </a:r>
            <a:r>
              <a:rPr lang="en-US" sz="1200" dirty="0" smtClean="0"/>
              <a:t> </a:t>
            </a:r>
            <a:r>
              <a:rPr lang="en-US" sz="1200" dirty="0" err="1" smtClean="0"/>
              <a:t>fasilitas</a:t>
            </a:r>
            <a:r>
              <a:rPr lang="en-US" sz="1200" dirty="0" smtClean="0"/>
              <a:t> </a:t>
            </a:r>
            <a:r>
              <a:rPr lang="en-US" sz="1200" dirty="0" err="1" smtClean="0"/>
              <a:t>utama</a:t>
            </a:r>
            <a:r>
              <a:rPr lang="en-US" sz="1200" dirty="0" smtClean="0"/>
              <a:t> </a:t>
            </a:r>
            <a:r>
              <a:rPr lang="en-US" sz="1200" dirty="0" err="1" smtClean="0"/>
              <a:t>produksi</a:t>
            </a:r>
            <a:r>
              <a:rPr lang="en-US" sz="1200" dirty="0" smtClean="0"/>
              <a:t> Hot Strip Mill </a:t>
            </a:r>
            <a:r>
              <a:rPr lang="en-US" sz="1200" dirty="0" err="1" smtClean="0"/>
              <a:t>terdiri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1) Reheating Furnace, 2) Sizing Press, 3) Roughing Mill, 4) Finishing Mill, 5) Laminar Cooling, 6) Down Coiler.</a:t>
            </a:r>
          </a:p>
          <a:p>
            <a:pPr marL="228600" lvl="0" indent="-228600" algn="just">
              <a:buFont typeface="Wingdings" pitchFamily="2" charset="2"/>
              <a:buChar char="§"/>
              <a:defRPr/>
            </a:pPr>
            <a:r>
              <a:rPr lang="en-GB" sz="1200" dirty="0" smtClean="0"/>
              <a:t>Di </a:t>
            </a:r>
            <a:r>
              <a:rPr lang="en-GB" sz="1200" dirty="0" err="1" smtClean="0"/>
              <a:t>beberapa</a:t>
            </a:r>
            <a:r>
              <a:rPr lang="en-GB" sz="1200" dirty="0" smtClean="0"/>
              <a:t> </a:t>
            </a:r>
            <a:r>
              <a:rPr lang="en-GB" sz="1200" dirty="0" err="1" smtClean="0"/>
              <a:t>pabrik</a:t>
            </a:r>
            <a:r>
              <a:rPr lang="en-GB" sz="1200" dirty="0" smtClean="0"/>
              <a:t> </a:t>
            </a:r>
            <a:r>
              <a:rPr lang="en-GB" sz="1200" dirty="0" err="1" smtClean="0"/>
              <a:t>baja</a:t>
            </a:r>
            <a:r>
              <a:rPr lang="en-GB" sz="1200" dirty="0" smtClean="0"/>
              <a:t>, </a:t>
            </a:r>
            <a:r>
              <a:rPr lang="en-GB" sz="1200" dirty="0" err="1" smtClean="0"/>
              <a:t>dilengkapi</a:t>
            </a:r>
            <a:r>
              <a:rPr lang="en-GB" sz="1200" dirty="0" smtClean="0"/>
              <a:t>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beberapa</a:t>
            </a:r>
            <a:r>
              <a:rPr lang="en-GB" sz="1200" dirty="0" smtClean="0"/>
              <a:t> </a:t>
            </a:r>
            <a:r>
              <a:rPr lang="en-GB" sz="1200" dirty="0" err="1" smtClean="0"/>
              <a:t>fasilitas</a:t>
            </a:r>
            <a:r>
              <a:rPr lang="en-GB" sz="1200" dirty="0" smtClean="0"/>
              <a:t> </a:t>
            </a:r>
            <a:r>
              <a:rPr lang="en-GB" sz="1200" dirty="0" err="1" smtClean="0"/>
              <a:t>tambahan</a:t>
            </a:r>
            <a:r>
              <a:rPr lang="en-GB" sz="1200" dirty="0" smtClean="0"/>
              <a:t>, di </a:t>
            </a:r>
            <a:r>
              <a:rPr lang="en-GB" sz="1200" dirty="0" err="1" smtClean="0"/>
              <a:t>antaranya</a:t>
            </a:r>
            <a:r>
              <a:rPr lang="en-GB" sz="1200" dirty="0" smtClean="0"/>
              <a:t>: 1) edge heater 2) shearing line 3) hot skin pass mill 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6" y="234864"/>
            <a:ext cx="11725484" cy="584775"/>
          </a:xfrm>
        </p:spPr>
        <p:txBody>
          <a:bodyPr/>
          <a:lstStyle/>
          <a:p>
            <a:r>
              <a:rPr lang="en-US" b="1" dirty="0" smtClean="0"/>
              <a:t>Hot Rolling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kern="1200" dirty="0" smtClean="0">
                <a:ea typeface="Tahoma" pitchFamily="34" charset="0"/>
                <a:cs typeface="Tahoma" pitchFamily="34" charset="0"/>
              </a:rPr>
              <a:t>Wire Rod Mill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832313" y="1940415"/>
            <a:ext cx="8458200" cy="4674799"/>
            <a:chOff x="144" y="768"/>
            <a:chExt cx="5328" cy="3515"/>
          </a:xfrm>
        </p:grpSpPr>
        <p:graphicFrame>
          <p:nvGraphicFramePr>
            <p:cNvPr id="4" name="Object 50"/>
            <p:cNvGraphicFramePr>
              <a:graphicFrameLocks noChangeAspect="1"/>
            </p:cNvGraphicFramePr>
            <p:nvPr/>
          </p:nvGraphicFramePr>
          <p:xfrm>
            <a:off x="3312" y="768"/>
            <a:ext cx="114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822" name="Bitmap Image" r:id="rId3" imgW="971686" imgH="714286" progId="PBrush">
                    <p:embed/>
                  </p:oleObj>
                </mc:Choice>
                <mc:Fallback>
                  <p:oleObj name="Bitmap Image" r:id="rId3" imgW="971686" imgH="714286" progId="PBrush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768"/>
                          <a:ext cx="1143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44" y="900"/>
              <a:ext cx="5328" cy="3383"/>
              <a:chOff x="144" y="900"/>
              <a:chExt cx="5328" cy="3383"/>
            </a:xfrm>
          </p:grpSpPr>
          <p:sp>
            <p:nvSpPr>
              <p:cNvPr id="6" name="Rectangle 34"/>
              <p:cNvSpPr>
                <a:spLocks noChangeArrowheads="1"/>
              </p:cNvSpPr>
              <p:nvPr/>
            </p:nvSpPr>
            <p:spPr bwMode="auto">
              <a:xfrm>
                <a:off x="144" y="2448"/>
                <a:ext cx="672" cy="168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pic>
            <p:nvPicPr>
              <p:cNvPr id="7" name="Picture 3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" y="1008"/>
                <a:ext cx="324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3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148" y="1008"/>
                <a:ext cx="324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3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60" y="1008"/>
                <a:ext cx="324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3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84" y="1616"/>
                <a:ext cx="123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3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84" y="2064"/>
                <a:ext cx="123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40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448" y="976"/>
                <a:ext cx="600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4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064" y="1696"/>
                <a:ext cx="47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4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064" y="2142"/>
                <a:ext cx="47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5" name="Group 43"/>
              <p:cNvGrpSpPr>
                <a:grpSpLocks/>
              </p:cNvGrpSpPr>
              <p:nvPr/>
            </p:nvGrpSpPr>
            <p:grpSpPr bwMode="auto">
              <a:xfrm>
                <a:off x="3548" y="2736"/>
                <a:ext cx="532" cy="192"/>
                <a:chOff x="3560" y="3072"/>
                <a:chExt cx="532" cy="192"/>
              </a:xfrm>
            </p:grpSpPr>
            <p:pic>
              <p:nvPicPr>
                <p:cNvPr id="162" name="Picture 44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840" y="3072"/>
                  <a:ext cx="25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3" name="Picture 45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560" y="3072"/>
                  <a:ext cx="25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6" name="Group 46"/>
              <p:cNvGrpSpPr>
                <a:grpSpLocks/>
              </p:cNvGrpSpPr>
              <p:nvPr/>
            </p:nvGrpSpPr>
            <p:grpSpPr bwMode="auto">
              <a:xfrm>
                <a:off x="3456" y="3552"/>
                <a:ext cx="816" cy="192"/>
                <a:chOff x="3456" y="3984"/>
                <a:chExt cx="816" cy="192"/>
              </a:xfrm>
            </p:grpSpPr>
            <p:pic>
              <p:nvPicPr>
                <p:cNvPr id="159" name="Picture 47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456" y="3984"/>
                  <a:ext cx="25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0" name="Picture 48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4020" y="3984"/>
                  <a:ext cx="25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1" name="Picture 49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744" y="3984"/>
                  <a:ext cx="25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7" name="Picture 5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44" y="1680"/>
                <a:ext cx="57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5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50" y="2136"/>
                <a:ext cx="57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9" name="Group 225"/>
              <p:cNvGrpSpPr>
                <a:grpSpLocks/>
              </p:cNvGrpSpPr>
              <p:nvPr/>
            </p:nvGrpSpPr>
            <p:grpSpPr bwMode="auto">
              <a:xfrm>
                <a:off x="480" y="1828"/>
                <a:ext cx="436" cy="350"/>
                <a:chOff x="480" y="1828"/>
                <a:chExt cx="436" cy="350"/>
              </a:xfrm>
            </p:grpSpPr>
            <p:pic>
              <p:nvPicPr>
                <p:cNvPr id="156" name="Picture 54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480" y="1828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7" name="Picture 55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694" y="183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8" name="Line 56"/>
                <p:cNvSpPr>
                  <a:spLocks noChangeShapeType="1"/>
                </p:cNvSpPr>
                <p:nvPr/>
              </p:nvSpPr>
              <p:spPr bwMode="auto">
                <a:xfrm>
                  <a:off x="670" y="2011"/>
                  <a:ext cx="47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20" name="Freeform 74"/>
              <p:cNvSpPr>
                <a:spLocks/>
              </p:cNvSpPr>
              <p:nvPr/>
            </p:nvSpPr>
            <p:spPr bwMode="auto">
              <a:xfrm>
                <a:off x="4239" y="2248"/>
                <a:ext cx="193" cy="576"/>
              </a:xfrm>
              <a:custGeom>
                <a:avLst/>
                <a:gdLst>
                  <a:gd name="T0" fmla="*/ 48 w 192"/>
                  <a:gd name="T1" fmla="*/ 0 h 576"/>
                  <a:gd name="T2" fmla="*/ 192 w 192"/>
                  <a:gd name="T3" fmla="*/ 0 h 576"/>
                  <a:gd name="T4" fmla="*/ 192 w 192"/>
                  <a:gd name="T5" fmla="*/ 576 h 576"/>
                  <a:gd name="T6" fmla="*/ 0 w 192"/>
                  <a:gd name="T7" fmla="*/ 576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76"/>
                  <a:gd name="T14" fmla="*/ 192 w 192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576">
                    <a:moveTo>
                      <a:pt x="48" y="0"/>
                    </a:moveTo>
                    <a:lnTo>
                      <a:pt x="192" y="0"/>
                    </a:lnTo>
                    <a:lnTo>
                      <a:pt x="19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34925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1" name="Freeform 75"/>
              <p:cNvSpPr>
                <a:spLocks/>
              </p:cNvSpPr>
              <p:nvPr/>
            </p:nvSpPr>
            <p:spPr bwMode="auto">
              <a:xfrm flipH="1">
                <a:off x="193" y="1088"/>
                <a:ext cx="192" cy="929"/>
              </a:xfrm>
              <a:custGeom>
                <a:avLst/>
                <a:gdLst>
                  <a:gd name="T0" fmla="*/ 48 w 192"/>
                  <a:gd name="T1" fmla="*/ 0 h 576"/>
                  <a:gd name="T2" fmla="*/ 192 w 192"/>
                  <a:gd name="T3" fmla="*/ 0 h 576"/>
                  <a:gd name="T4" fmla="*/ 192 w 192"/>
                  <a:gd name="T5" fmla="*/ 109348 h 576"/>
                  <a:gd name="T6" fmla="*/ 0 w 192"/>
                  <a:gd name="T7" fmla="*/ 109348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76"/>
                  <a:gd name="T14" fmla="*/ 192 w 192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576">
                    <a:moveTo>
                      <a:pt x="48" y="0"/>
                    </a:moveTo>
                    <a:lnTo>
                      <a:pt x="192" y="0"/>
                    </a:lnTo>
                    <a:lnTo>
                      <a:pt x="19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34925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22" name="Group 76"/>
              <p:cNvGrpSpPr>
                <a:grpSpLocks/>
              </p:cNvGrpSpPr>
              <p:nvPr/>
            </p:nvGrpSpPr>
            <p:grpSpPr bwMode="auto">
              <a:xfrm>
                <a:off x="864" y="3408"/>
                <a:ext cx="2304" cy="576"/>
                <a:chOff x="1104" y="3600"/>
                <a:chExt cx="2304" cy="576"/>
              </a:xfrm>
            </p:grpSpPr>
            <p:pic>
              <p:nvPicPr>
                <p:cNvPr id="136" name="Picture 77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1296" y="3600"/>
                  <a:ext cx="2112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37" name="Group 78"/>
                <p:cNvGrpSpPr>
                  <a:grpSpLocks/>
                </p:cNvGrpSpPr>
                <p:nvPr/>
              </p:nvGrpSpPr>
              <p:grpSpPr bwMode="auto">
                <a:xfrm>
                  <a:off x="1104" y="3976"/>
                  <a:ext cx="340" cy="200"/>
                  <a:chOff x="384" y="2736"/>
                  <a:chExt cx="340" cy="200"/>
                </a:xfrm>
              </p:grpSpPr>
              <p:grpSp>
                <p:nvGrpSpPr>
                  <p:cNvPr id="138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384" y="2736"/>
                    <a:ext cx="244" cy="192"/>
                    <a:chOff x="432" y="2784"/>
                    <a:chExt cx="244" cy="144"/>
                  </a:xfrm>
                </p:grpSpPr>
                <p:sp>
                  <p:nvSpPr>
                    <p:cNvPr id="148" name="Oval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784"/>
                      <a:ext cx="49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9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" y="2784"/>
                      <a:ext cx="45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50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" y="2784"/>
                      <a:ext cx="52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51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7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52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7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53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6" y="2784"/>
                      <a:ext cx="45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54" name="Oval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" y="2784"/>
                      <a:ext cx="53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55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784"/>
                      <a:ext cx="51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</p:grpSp>
              <p:grpSp>
                <p:nvGrpSpPr>
                  <p:cNvPr id="139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480" y="2744"/>
                    <a:ext cx="244" cy="192"/>
                    <a:chOff x="432" y="2784"/>
                    <a:chExt cx="244" cy="144"/>
                  </a:xfrm>
                </p:grpSpPr>
                <p:sp>
                  <p:nvSpPr>
                    <p:cNvPr id="140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784"/>
                      <a:ext cx="49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" y="2784"/>
                      <a:ext cx="45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2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" y="2784"/>
                      <a:ext cx="52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3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7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4" name="Oval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7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5" name="Oval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6" y="2784"/>
                      <a:ext cx="53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6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" y="2784"/>
                      <a:ext cx="53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47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784"/>
                      <a:ext cx="52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3" name="Group 97"/>
              <p:cNvGrpSpPr>
                <a:grpSpLocks/>
              </p:cNvGrpSpPr>
              <p:nvPr/>
            </p:nvGrpSpPr>
            <p:grpSpPr bwMode="auto">
              <a:xfrm>
                <a:off x="864" y="2592"/>
                <a:ext cx="1776" cy="576"/>
                <a:chOff x="1104" y="2832"/>
                <a:chExt cx="1776" cy="576"/>
              </a:xfrm>
            </p:grpSpPr>
            <p:pic>
              <p:nvPicPr>
                <p:cNvPr id="116" name="Picture 98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1314" y="2832"/>
                  <a:ext cx="1566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17" name="Group 99"/>
                <p:cNvGrpSpPr>
                  <a:grpSpLocks/>
                </p:cNvGrpSpPr>
                <p:nvPr/>
              </p:nvGrpSpPr>
              <p:grpSpPr bwMode="auto">
                <a:xfrm>
                  <a:off x="1104" y="3208"/>
                  <a:ext cx="340" cy="200"/>
                  <a:chOff x="384" y="2736"/>
                  <a:chExt cx="340" cy="200"/>
                </a:xfrm>
              </p:grpSpPr>
              <p:grpSp>
                <p:nvGrpSpPr>
                  <p:cNvPr id="118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84" y="2736"/>
                    <a:ext cx="244" cy="192"/>
                    <a:chOff x="432" y="2784"/>
                    <a:chExt cx="244" cy="144"/>
                  </a:xfrm>
                </p:grpSpPr>
                <p:sp>
                  <p:nvSpPr>
                    <p:cNvPr id="128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784"/>
                      <a:ext cx="49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29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" y="2784"/>
                      <a:ext cx="45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30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" y="2784"/>
                      <a:ext cx="52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31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7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32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7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33" name="Oval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6" y="2784"/>
                      <a:ext cx="45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34" name="Oval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" y="2784"/>
                      <a:ext cx="53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35" name="Oval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784"/>
                      <a:ext cx="51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</p:grpSp>
              <p:grpSp>
                <p:nvGrpSpPr>
                  <p:cNvPr id="11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480" y="2744"/>
                    <a:ext cx="244" cy="192"/>
                    <a:chOff x="432" y="2784"/>
                    <a:chExt cx="244" cy="144"/>
                  </a:xfrm>
                </p:grpSpPr>
                <p:sp>
                  <p:nvSpPr>
                    <p:cNvPr id="120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784"/>
                      <a:ext cx="49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21" name="Oval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" y="2784"/>
                      <a:ext cx="45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22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" y="2784"/>
                      <a:ext cx="52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23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7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24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7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25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6" y="2784"/>
                      <a:ext cx="53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26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" y="2784"/>
                      <a:ext cx="53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27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784"/>
                      <a:ext cx="52" cy="14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993366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4" name="Group 118"/>
              <p:cNvGrpSpPr>
                <a:grpSpLocks/>
              </p:cNvGrpSpPr>
              <p:nvPr/>
            </p:nvGrpSpPr>
            <p:grpSpPr bwMode="auto">
              <a:xfrm>
                <a:off x="184" y="2784"/>
                <a:ext cx="524" cy="336"/>
                <a:chOff x="144" y="2688"/>
                <a:chExt cx="524" cy="336"/>
              </a:xfrm>
            </p:grpSpPr>
            <p:pic>
              <p:nvPicPr>
                <p:cNvPr id="96" name="Picture 119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144" y="2688"/>
                  <a:ext cx="252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97" name="Group 120"/>
                <p:cNvGrpSpPr>
                  <a:grpSpLocks/>
                </p:cNvGrpSpPr>
                <p:nvPr/>
              </p:nvGrpSpPr>
              <p:grpSpPr bwMode="auto">
                <a:xfrm>
                  <a:off x="336" y="2824"/>
                  <a:ext cx="332" cy="200"/>
                  <a:chOff x="384" y="2736"/>
                  <a:chExt cx="332" cy="200"/>
                </a:xfrm>
              </p:grpSpPr>
              <p:grpSp>
                <p:nvGrpSpPr>
                  <p:cNvPr id="98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384" y="2736"/>
                    <a:ext cx="236" cy="192"/>
                    <a:chOff x="432" y="2784"/>
                    <a:chExt cx="236" cy="144"/>
                  </a:xfrm>
                </p:grpSpPr>
                <p:sp>
                  <p:nvSpPr>
                    <p:cNvPr id="1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784"/>
                      <a:ext cx="47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" y="2784"/>
                      <a:ext cx="46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10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" y="2784"/>
                      <a:ext cx="49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11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1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12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1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13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" y="2784"/>
                      <a:ext cx="50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14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15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784"/>
                      <a:ext cx="44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</p:grpSp>
              <p:grpSp>
                <p:nvGrpSpPr>
                  <p:cNvPr id="99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80" y="2744"/>
                    <a:ext cx="236" cy="192"/>
                    <a:chOff x="432" y="2784"/>
                    <a:chExt cx="236" cy="144"/>
                  </a:xfrm>
                </p:grpSpPr>
                <p:sp>
                  <p:nvSpPr>
                    <p:cNvPr id="100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784"/>
                      <a:ext cx="47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01" name="Oval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02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" y="2784"/>
                      <a:ext cx="49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03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04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05" name="Oval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" y="2784"/>
                      <a:ext cx="47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06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2784"/>
                      <a:ext cx="46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107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784"/>
                      <a:ext cx="44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5" name="Group 139"/>
              <p:cNvGrpSpPr>
                <a:grpSpLocks/>
              </p:cNvGrpSpPr>
              <p:nvPr/>
            </p:nvGrpSpPr>
            <p:grpSpPr bwMode="auto">
              <a:xfrm>
                <a:off x="184" y="3424"/>
                <a:ext cx="516" cy="320"/>
                <a:chOff x="144" y="3312"/>
                <a:chExt cx="516" cy="320"/>
              </a:xfrm>
            </p:grpSpPr>
            <p:pic>
              <p:nvPicPr>
                <p:cNvPr id="76" name="Picture 140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144" y="3312"/>
                  <a:ext cx="252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77" name="Group 141"/>
                <p:cNvGrpSpPr>
                  <a:grpSpLocks/>
                </p:cNvGrpSpPr>
                <p:nvPr/>
              </p:nvGrpSpPr>
              <p:grpSpPr bwMode="auto">
                <a:xfrm>
                  <a:off x="328" y="3432"/>
                  <a:ext cx="332" cy="200"/>
                  <a:chOff x="384" y="2736"/>
                  <a:chExt cx="332" cy="200"/>
                </a:xfrm>
              </p:grpSpPr>
              <p:grpSp>
                <p:nvGrpSpPr>
                  <p:cNvPr id="78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84" y="2736"/>
                    <a:ext cx="236" cy="192"/>
                    <a:chOff x="432" y="2784"/>
                    <a:chExt cx="236" cy="144"/>
                  </a:xfrm>
                </p:grpSpPr>
                <p:sp>
                  <p:nvSpPr>
                    <p:cNvPr id="88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784"/>
                      <a:ext cx="47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89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" y="2784"/>
                      <a:ext cx="46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90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" y="2784"/>
                      <a:ext cx="49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91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4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92" name="Oval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" y="2784"/>
                      <a:ext cx="44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93" name="Oval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" y="2784"/>
                      <a:ext cx="47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94" name="Oval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95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784"/>
                      <a:ext cx="44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</p:grpSp>
              <p:grpSp>
                <p:nvGrpSpPr>
                  <p:cNvPr id="79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480" y="2744"/>
                    <a:ext cx="236" cy="192"/>
                    <a:chOff x="432" y="2784"/>
                    <a:chExt cx="236" cy="144"/>
                  </a:xfrm>
                </p:grpSpPr>
                <p:sp>
                  <p:nvSpPr>
                    <p:cNvPr id="80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784"/>
                      <a:ext cx="47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81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5" y="2784"/>
                      <a:ext cx="46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82" name="Oval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" y="2784"/>
                      <a:ext cx="49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83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84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784"/>
                      <a:ext cx="45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85" name="Oval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" y="2784"/>
                      <a:ext cx="47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86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2784"/>
                      <a:ext cx="46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  <p:sp>
                  <p:nvSpPr>
                    <p:cNvPr id="87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784"/>
                      <a:ext cx="44" cy="1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6666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 sz="28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6" name="Freeform 160"/>
              <p:cNvSpPr>
                <a:spLocks/>
              </p:cNvSpPr>
              <p:nvPr/>
            </p:nvSpPr>
            <p:spPr bwMode="auto">
              <a:xfrm>
                <a:off x="4328" y="1798"/>
                <a:ext cx="472" cy="1825"/>
              </a:xfrm>
              <a:custGeom>
                <a:avLst/>
                <a:gdLst>
                  <a:gd name="T0" fmla="*/ 951080 w 192"/>
                  <a:gd name="T1" fmla="*/ 0 h 576"/>
                  <a:gd name="T2" fmla="*/ 3804104 w 192"/>
                  <a:gd name="T3" fmla="*/ 0 h 576"/>
                  <a:gd name="T4" fmla="*/ 3804104 w 192"/>
                  <a:gd name="T5" fmla="*/ 184952559 h 576"/>
                  <a:gd name="T6" fmla="*/ 0 w 192"/>
                  <a:gd name="T7" fmla="*/ 184952559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76"/>
                  <a:gd name="T14" fmla="*/ 192 w 192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576">
                    <a:moveTo>
                      <a:pt x="48" y="0"/>
                    </a:moveTo>
                    <a:lnTo>
                      <a:pt x="192" y="0"/>
                    </a:lnTo>
                    <a:lnTo>
                      <a:pt x="19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34925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27" name="Group 161"/>
              <p:cNvGrpSpPr>
                <a:grpSpLocks/>
              </p:cNvGrpSpPr>
              <p:nvPr/>
            </p:nvGrpSpPr>
            <p:grpSpPr bwMode="auto">
              <a:xfrm>
                <a:off x="960" y="1776"/>
                <a:ext cx="288" cy="480"/>
                <a:chOff x="960" y="2016"/>
                <a:chExt cx="288" cy="480"/>
              </a:xfrm>
            </p:grpSpPr>
            <p:sp>
              <p:nvSpPr>
                <p:cNvPr id="74" name="Freeform 162"/>
                <p:cNvSpPr>
                  <a:spLocks/>
                </p:cNvSpPr>
                <p:nvPr/>
              </p:nvSpPr>
              <p:spPr bwMode="auto">
                <a:xfrm flipH="1">
                  <a:off x="1056" y="2016"/>
                  <a:ext cx="192" cy="480"/>
                </a:xfrm>
                <a:custGeom>
                  <a:avLst/>
                  <a:gdLst>
                    <a:gd name="T0" fmla="*/ 48 w 192"/>
                    <a:gd name="T1" fmla="*/ 0 h 576"/>
                    <a:gd name="T2" fmla="*/ 192 w 192"/>
                    <a:gd name="T3" fmla="*/ 0 h 576"/>
                    <a:gd name="T4" fmla="*/ 192 w 192"/>
                    <a:gd name="T5" fmla="*/ 77 h 576"/>
                    <a:gd name="T6" fmla="*/ 0 w 192"/>
                    <a:gd name="T7" fmla="*/ 77 h 5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576"/>
                    <a:gd name="T14" fmla="*/ 192 w 192"/>
                    <a:gd name="T15" fmla="*/ 576 h 5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576">
                      <a:moveTo>
                        <a:pt x="48" y="0"/>
                      </a:moveTo>
                      <a:lnTo>
                        <a:pt x="192" y="0"/>
                      </a:lnTo>
                      <a:lnTo>
                        <a:pt x="192" y="576"/>
                      </a:lnTo>
                      <a:lnTo>
                        <a:pt x="0" y="576"/>
                      </a:lnTo>
                    </a:path>
                  </a:pathLst>
                </a:custGeom>
                <a:noFill/>
                <a:ln w="34925">
                  <a:solidFill>
                    <a:srgbClr val="A2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28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5" name="Line 163"/>
                <p:cNvSpPr>
                  <a:spLocks noChangeShapeType="1"/>
                </p:cNvSpPr>
                <p:nvPr/>
              </p:nvSpPr>
              <p:spPr bwMode="auto">
                <a:xfrm>
                  <a:off x="960" y="2256"/>
                  <a:ext cx="96" cy="0"/>
                </a:xfrm>
                <a:prstGeom prst="line">
                  <a:avLst/>
                </a:prstGeom>
                <a:noFill/>
                <a:ln w="34925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28" name="Line 164"/>
              <p:cNvSpPr>
                <a:spLocks noChangeShapeType="1"/>
              </p:cNvSpPr>
              <p:nvPr/>
            </p:nvSpPr>
            <p:spPr bwMode="auto">
              <a:xfrm>
                <a:off x="2736" y="2248"/>
                <a:ext cx="192" cy="0"/>
              </a:xfrm>
              <a:prstGeom prst="line">
                <a:avLst/>
              </a:prstGeom>
              <a:noFill/>
              <a:ln w="31750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9" name="Line 165"/>
              <p:cNvSpPr>
                <a:spLocks noChangeShapeType="1"/>
              </p:cNvSpPr>
              <p:nvPr/>
            </p:nvSpPr>
            <p:spPr bwMode="auto">
              <a:xfrm>
                <a:off x="2736" y="1798"/>
                <a:ext cx="192" cy="0"/>
              </a:xfrm>
              <a:prstGeom prst="line">
                <a:avLst/>
              </a:prstGeom>
              <a:noFill/>
              <a:ln w="31750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Line 166"/>
              <p:cNvSpPr>
                <a:spLocks noChangeShapeType="1"/>
              </p:cNvSpPr>
              <p:nvPr/>
            </p:nvSpPr>
            <p:spPr bwMode="auto">
              <a:xfrm flipH="1">
                <a:off x="2208" y="1088"/>
                <a:ext cx="192" cy="0"/>
              </a:xfrm>
              <a:prstGeom prst="line">
                <a:avLst/>
              </a:prstGeom>
              <a:noFill/>
              <a:ln w="31750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1" name="Line 167"/>
              <p:cNvSpPr>
                <a:spLocks noChangeShapeType="1"/>
              </p:cNvSpPr>
              <p:nvPr/>
            </p:nvSpPr>
            <p:spPr bwMode="auto">
              <a:xfrm flipH="1">
                <a:off x="288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2" name="Line 168"/>
              <p:cNvSpPr>
                <a:spLocks noChangeShapeType="1"/>
              </p:cNvSpPr>
              <p:nvPr/>
            </p:nvSpPr>
            <p:spPr bwMode="auto">
              <a:xfrm flipH="1">
                <a:off x="3072" y="1104"/>
                <a:ext cx="192" cy="0"/>
              </a:xfrm>
              <a:prstGeom prst="line">
                <a:avLst/>
              </a:prstGeom>
              <a:noFill/>
              <a:ln w="31750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3" name="Line 169"/>
              <p:cNvSpPr>
                <a:spLocks noChangeShapeType="1"/>
              </p:cNvSpPr>
              <p:nvPr/>
            </p:nvSpPr>
            <p:spPr bwMode="auto">
              <a:xfrm flipH="1">
                <a:off x="3168" y="3648"/>
                <a:ext cx="192" cy="0"/>
              </a:xfrm>
              <a:prstGeom prst="line">
                <a:avLst/>
              </a:prstGeom>
              <a:noFill/>
              <a:ln w="31750">
                <a:solidFill>
                  <a:srgbClr val="A2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4" name="Text Box 170"/>
              <p:cNvSpPr txBox="1">
                <a:spLocks noChangeArrowheads="1"/>
              </p:cNvSpPr>
              <p:nvPr/>
            </p:nvSpPr>
            <p:spPr bwMode="auto">
              <a:xfrm>
                <a:off x="1073" y="1245"/>
                <a:ext cx="655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Roughing Mill</a:t>
                </a:r>
                <a:endParaRPr lang="en-AU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5" name="Text Box 171"/>
              <p:cNvSpPr txBox="1">
                <a:spLocks noChangeArrowheads="1"/>
              </p:cNvSpPr>
              <p:nvPr/>
            </p:nvSpPr>
            <p:spPr bwMode="auto">
              <a:xfrm>
                <a:off x="1257" y="1870"/>
                <a:ext cx="799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Cantilever</a:t>
                </a:r>
              </a:p>
              <a:p>
                <a:pPr algn="ctr">
                  <a:defRPr/>
                </a:pPr>
                <a:r>
                  <a:rPr lang="en-US" sz="1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Intermediate Mill</a:t>
                </a:r>
                <a:endParaRPr lang="en-AU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6" name="Text Box 172"/>
              <p:cNvSpPr txBox="1">
                <a:spLocks noChangeArrowheads="1"/>
              </p:cNvSpPr>
              <p:nvPr/>
            </p:nvSpPr>
            <p:spPr bwMode="auto">
              <a:xfrm>
                <a:off x="1257" y="2335"/>
                <a:ext cx="799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Cantilever</a:t>
                </a:r>
              </a:p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Intermediate Mill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7" name="Text Box 173"/>
              <p:cNvSpPr txBox="1">
                <a:spLocks noChangeArrowheads="1"/>
              </p:cNvSpPr>
              <p:nvPr/>
            </p:nvSpPr>
            <p:spPr bwMode="auto">
              <a:xfrm>
                <a:off x="249" y="2160"/>
                <a:ext cx="799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Intermediate Mill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8" name="Text Box 174"/>
              <p:cNvSpPr txBox="1">
                <a:spLocks noChangeArrowheads="1"/>
              </p:cNvSpPr>
              <p:nvPr/>
            </p:nvSpPr>
            <p:spPr bwMode="auto">
              <a:xfrm>
                <a:off x="2251" y="1248"/>
                <a:ext cx="808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Cantilever</a:t>
                </a:r>
              </a:p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Pre Roughing Mill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9" name="Text Box 175"/>
              <p:cNvSpPr txBox="1">
                <a:spLocks noChangeArrowheads="1"/>
              </p:cNvSpPr>
              <p:nvPr/>
            </p:nvSpPr>
            <p:spPr bwMode="auto">
              <a:xfrm>
                <a:off x="3216" y="1920"/>
                <a:ext cx="87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Finishing Blok Mill I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0" name="Text Box 176"/>
              <p:cNvSpPr txBox="1">
                <a:spLocks noChangeArrowheads="1"/>
              </p:cNvSpPr>
              <p:nvPr/>
            </p:nvSpPr>
            <p:spPr bwMode="auto">
              <a:xfrm>
                <a:off x="3228" y="2371"/>
                <a:ext cx="8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Finishing Blok Mill II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1" name="Text Box 177"/>
              <p:cNvSpPr txBox="1">
                <a:spLocks noChangeArrowheads="1"/>
              </p:cNvSpPr>
              <p:nvPr/>
            </p:nvSpPr>
            <p:spPr bwMode="auto">
              <a:xfrm>
                <a:off x="3304" y="1342"/>
                <a:ext cx="100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WB Reheating Furnace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2" name="Text Box 178"/>
              <p:cNvSpPr txBox="1">
                <a:spLocks noChangeArrowheads="1"/>
              </p:cNvSpPr>
              <p:nvPr/>
            </p:nvSpPr>
            <p:spPr bwMode="auto">
              <a:xfrm>
                <a:off x="3536" y="2936"/>
                <a:ext cx="52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Water Box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3" name="Text Box 179"/>
              <p:cNvSpPr txBox="1">
                <a:spLocks noChangeArrowheads="1"/>
              </p:cNvSpPr>
              <p:nvPr/>
            </p:nvSpPr>
            <p:spPr bwMode="auto">
              <a:xfrm>
                <a:off x="3600" y="3712"/>
                <a:ext cx="52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Water Box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4" name="Text Box 180"/>
              <p:cNvSpPr txBox="1">
                <a:spLocks noChangeArrowheads="1"/>
              </p:cNvSpPr>
              <p:nvPr/>
            </p:nvSpPr>
            <p:spPr bwMode="auto">
              <a:xfrm>
                <a:off x="1536" y="3120"/>
                <a:ext cx="486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Stelmor</a:t>
                </a:r>
              </a:p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Conveyor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5" name="Text Box 181"/>
              <p:cNvSpPr txBox="1">
                <a:spLocks noChangeArrowheads="1"/>
              </p:cNvSpPr>
              <p:nvPr/>
            </p:nvSpPr>
            <p:spPr bwMode="auto">
              <a:xfrm>
                <a:off x="1632" y="3936"/>
                <a:ext cx="486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Stelmor</a:t>
                </a:r>
              </a:p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Conveyor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6" name="Text Box 182"/>
              <p:cNvSpPr txBox="1">
                <a:spLocks noChangeArrowheads="1"/>
              </p:cNvSpPr>
              <p:nvPr/>
            </p:nvSpPr>
            <p:spPr bwMode="auto">
              <a:xfrm>
                <a:off x="958" y="3167"/>
                <a:ext cx="477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Two-Arm</a:t>
                </a:r>
              </a:p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Mandrel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7" name="Text Box 183"/>
              <p:cNvSpPr txBox="1">
                <a:spLocks noChangeArrowheads="1"/>
              </p:cNvSpPr>
              <p:nvPr/>
            </p:nvSpPr>
            <p:spPr bwMode="auto">
              <a:xfrm>
                <a:off x="958" y="3936"/>
                <a:ext cx="477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Two-Arm</a:t>
                </a:r>
              </a:p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Mandrel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8" name="Text Box 184"/>
              <p:cNvSpPr txBox="1">
                <a:spLocks noChangeArrowheads="1"/>
              </p:cNvSpPr>
              <p:nvPr/>
            </p:nvSpPr>
            <p:spPr bwMode="auto">
              <a:xfrm>
                <a:off x="2226" y="3120"/>
                <a:ext cx="59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Laying Head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9" name="Text Box 185"/>
              <p:cNvSpPr txBox="1">
                <a:spLocks noChangeArrowheads="1"/>
              </p:cNvSpPr>
              <p:nvPr/>
            </p:nvSpPr>
            <p:spPr bwMode="auto">
              <a:xfrm>
                <a:off x="2640" y="3984"/>
                <a:ext cx="60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Laying Head</a:t>
                </a:r>
                <a:endParaRPr lang="en-AU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0" name="Text Box 186"/>
              <p:cNvSpPr txBox="1">
                <a:spLocks noChangeArrowheads="1"/>
              </p:cNvSpPr>
              <p:nvPr/>
            </p:nvSpPr>
            <p:spPr bwMode="auto">
              <a:xfrm>
                <a:off x="195" y="2495"/>
                <a:ext cx="552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C-Hook &amp;</a:t>
                </a:r>
              </a:p>
              <a:p>
                <a:pPr algn="ctr">
                  <a:defRPr/>
                </a:pPr>
                <a:r>
                  <a:rPr lang="en-US" sz="12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Compactor</a:t>
                </a:r>
                <a:endParaRPr lang="en-AU" sz="12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1" name="Text Box 187"/>
              <p:cNvSpPr txBox="1">
                <a:spLocks noChangeArrowheads="1"/>
              </p:cNvSpPr>
              <p:nvPr/>
            </p:nvSpPr>
            <p:spPr bwMode="auto">
              <a:xfrm>
                <a:off x="302" y="3120"/>
                <a:ext cx="480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Wire Rod</a:t>
                </a:r>
                <a:endParaRPr lang="en-AU" sz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2" name="Text Box 188"/>
              <p:cNvSpPr txBox="1">
                <a:spLocks noChangeArrowheads="1"/>
              </p:cNvSpPr>
              <p:nvPr/>
            </p:nvSpPr>
            <p:spPr bwMode="auto">
              <a:xfrm>
                <a:off x="294" y="3763"/>
                <a:ext cx="480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Wire Rod</a:t>
                </a:r>
                <a:endParaRPr lang="en-AU" sz="12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3" name="Text Box 191"/>
              <p:cNvSpPr txBox="1">
                <a:spLocks noChangeArrowheads="1"/>
              </p:cNvSpPr>
              <p:nvPr/>
            </p:nvSpPr>
            <p:spPr bwMode="auto">
              <a:xfrm>
                <a:off x="2016" y="2335"/>
                <a:ext cx="616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Pre Finishing</a:t>
                </a:r>
              </a:p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Blok Mill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4" name="Text Box 192"/>
              <p:cNvSpPr txBox="1">
                <a:spLocks noChangeArrowheads="1"/>
              </p:cNvSpPr>
              <p:nvPr/>
            </p:nvSpPr>
            <p:spPr bwMode="auto">
              <a:xfrm>
                <a:off x="2016" y="1870"/>
                <a:ext cx="616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Pre Finishing</a:t>
                </a:r>
              </a:p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Blok Mill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5" name="Text Box 193"/>
              <p:cNvSpPr txBox="1">
                <a:spLocks noChangeArrowheads="1"/>
              </p:cNvSpPr>
              <p:nvPr/>
            </p:nvSpPr>
            <p:spPr bwMode="auto">
              <a:xfrm>
                <a:off x="4560" y="1342"/>
                <a:ext cx="77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rPr>
                  <a:t>Bahan Baku Bilet</a:t>
                </a:r>
                <a:endParaRPr lang="en-AU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56" name="Group 224"/>
              <p:cNvGrpSpPr>
                <a:grpSpLocks/>
              </p:cNvGrpSpPr>
              <p:nvPr/>
            </p:nvGrpSpPr>
            <p:grpSpPr bwMode="auto">
              <a:xfrm>
                <a:off x="384" y="900"/>
                <a:ext cx="1758" cy="348"/>
                <a:chOff x="384" y="900"/>
                <a:chExt cx="1758" cy="348"/>
              </a:xfrm>
            </p:grpSpPr>
            <p:sp>
              <p:nvSpPr>
                <p:cNvPr id="57" name="Line 61"/>
                <p:cNvSpPr>
                  <a:spLocks noChangeShapeType="1"/>
                </p:cNvSpPr>
                <p:nvPr/>
              </p:nvSpPr>
              <p:spPr bwMode="auto">
                <a:xfrm>
                  <a:off x="2080" y="1088"/>
                  <a:ext cx="47" cy="1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pic>
              <p:nvPicPr>
                <p:cNvPr id="58" name="Picture 213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032" y="90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9" name="Picture 212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816" y="90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0" name="Picture 70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384" y="90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" name="Picture 211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600" y="90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Line 72"/>
                <p:cNvSpPr>
                  <a:spLocks noChangeShapeType="1"/>
                </p:cNvSpPr>
                <p:nvPr/>
              </p:nvSpPr>
              <p:spPr bwMode="auto">
                <a:xfrm>
                  <a:off x="575" y="1088"/>
                  <a:ext cx="50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3" name="Line 73"/>
                <p:cNvSpPr>
                  <a:spLocks noChangeShapeType="1"/>
                </p:cNvSpPr>
                <p:nvPr/>
              </p:nvSpPr>
              <p:spPr bwMode="auto">
                <a:xfrm>
                  <a:off x="794" y="1088"/>
                  <a:ext cx="47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4" name="Line 214"/>
                <p:cNvSpPr>
                  <a:spLocks noChangeShapeType="1"/>
                </p:cNvSpPr>
                <p:nvPr/>
              </p:nvSpPr>
              <p:spPr bwMode="auto">
                <a:xfrm>
                  <a:off x="1009" y="1088"/>
                  <a:ext cx="45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pic>
              <p:nvPicPr>
                <p:cNvPr id="65" name="Picture 216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902" y="90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6" name="Line 217"/>
                <p:cNvSpPr>
                  <a:spLocks noChangeShapeType="1"/>
                </p:cNvSpPr>
                <p:nvPr/>
              </p:nvSpPr>
              <p:spPr bwMode="auto">
                <a:xfrm>
                  <a:off x="2093" y="1088"/>
                  <a:ext cx="49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pic>
              <p:nvPicPr>
                <p:cNvPr id="67" name="Picture 218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686" y="90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8" name="Picture 219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254" y="90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9" name="Picture 220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70" y="900"/>
                  <a:ext cx="22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0" name="Line 221"/>
                <p:cNvSpPr>
                  <a:spLocks noChangeShapeType="1"/>
                </p:cNvSpPr>
                <p:nvPr/>
              </p:nvSpPr>
              <p:spPr bwMode="auto">
                <a:xfrm>
                  <a:off x="1444" y="1088"/>
                  <a:ext cx="52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1" name="Line 222"/>
                <p:cNvSpPr>
                  <a:spLocks noChangeShapeType="1"/>
                </p:cNvSpPr>
                <p:nvPr/>
              </p:nvSpPr>
              <p:spPr bwMode="auto">
                <a:xfrm>
                  <a:off x="1662" y="1088"/>
                  <a:ext cx="47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2" name="Line 223"/>
                <p:cNvSpPr>
                  <a:spLocks noChangeShapeType="1"/>
                </p:cNvSpPr>
                <p:nvPr/>
              </p:nvSpPr>
              <p:spPr bwMode="auto">
                <a:xfrm>
                  <a:off x="1876" y="1088"/>
                  <a:ext cx="49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3" name="Line 215"/>
                <p:cNvSpPr>
                  <a:spLocks noChangeShapeType="1"/>
                </p:cNvSpPr>
                <p:nvPr/>
              </p:nvSpPr>
              <p:spPr bwMode="auto">
                <a:xfrm>
                  <a:off x="1224" y="1088"/>
                  <a:ext cx="51" cy="0"/>
                </a:xfrm>
                <a:prstGeom prst="line">
                  <a:avLst/>
                </a:prstGeom>
                <a:noFill/>
                <a:ln w="34290">
                  <a:solidFill>
                    <a:srgbClr val="A2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</p:grpSp>
      <p:sp>
        <p:nvSpPr>
          <p:cNvPr id="164" name="Rounded Rectangular Callout 163"/>
          <p:cNvSpPr/>
          <p:nvPr/>
        </p:nvSpPr>
        <p:spPr>
          <a:xfrm>
            <a:off x="2908513" y="1635615"/>
            <a:ext cx="2404037" cy="377625"/>
          </a:xfrm>
          <a:prstGeom prst="wedgeRoundRectCallout">
            <a:avLst>
              <a:gd name="adj1" fmla="val 21967"/>
              <a:gd name="adj2" fmla="val 69095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Mereduksi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billet square  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  <a:sym typeface="Wingdings" pitchFamily="2" charset="2"/>
              </a:rPr>
              <a:t>105  43.5 round (20-25 % / stand)</a:t>
            </a:r>
            <a:endParaRPr lang="en-US" sz="1100" dirty="0">
              <a:solidFill>
                <a:prstClr val="black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65" name="Rounded Rectangular Callout 164"/>
          <p:cNvSpPr/>
          <p:nvPr/>
        </p:nvSpPr>
        <p:spPr>
          <a:xfrm>
            <a:off x="5956513" y="1622348"/>
            <a:ext cx="1833425" cy="470467"/>
          </a:xfrm>
          <a:prstGeom prst="wedgeRoundRectCallout">
            <a:avLst>
              <a:gd name="adj1" fmla="val 18600"/>
              <a:gd name="adj2" fmla="val 74129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Mereduksi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billet square 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130 – 180 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  <a:sym typeface="Wingdings" pitchFamily="2" charset="2"/>
              </a:rPr>
              <a:t> 105 mm</a:t>
            </a:r>
            <a:endParaRPr lang="en-US" sz="1100" dirty="0">
              <a:solidFill>
                <a:prstClr val="black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66" name="Rounded Rectangular Callout 165"/>
          <p:cNvSpPr/>
          <p:nvPr/>
        </p:nvSpPr>
        <p:spPr>
          <a:xfrm>
            <a:off x="8090113" y="1635615"/>
            <a:ext cx="2686050" cy="381000"/>
          </a:xfrm>
          <a:prstGeom prst="wedgeRoundRectCallout">
            <a:avLst>
              <a:gd name="adj1" fmla="val 3925"/>
              <a:gd name="adj2" fmla="val 73558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Memanaskan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s/d T 1200 </a:t>
            </a:r>
            <a:r>
              <a:rPr lang="en-US" sz="1100" dirty="0" smtClean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C</a:t>
            </a:r>
            <a:endParaRPr lang="en-US" sz="1100" dirty="0">
              <a:solidFill>
                <a:prstClr val="black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7861513" y="5140815"/>
            <a:ext cx="1631414" cy="415795"/>
          </a:xfrm>
          <a:prstGeom prst="wedgeRoundRectCallout">
            <a:avLst>
              <a:gd name="adj1" fmla="val -47515"/>
              <a:gd name="adj2" fmla="val -21820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Mendinginkan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Temp. s/d 830 – 900 C</a:t>
            </a:r>
          </a:p>
        </p:txBody>
      </p:sp>
      <p:sp>
        <p:nvSpPr>
          <p:cNvPr id="168" name="Rounded Rectangular Callout 167"/>
          <p:cNvSpPr/>
          <p:nvPr/>
        </p:nvSpPr>
        <p:spPr>
          <a:xfrm>
            <a:off x="10223714" y="3312016"/>
            <a:ext cx="1408610" cy="1142999"/>
          </a:xfrm>
          <a:prstGeom prst="wedgeRoundRectCallout">
            <a:avLst>
              <a:gd name="adj1" fmla="val -111740"/>
              <a:gd name="adj2" fmla="val -21720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Mereduksi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akhir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u</a:t>
            </a:r>
            <a:r>
              <a:rPr lang="id-ID" sz="1100" dirty="0" smtClean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ntuk</a:t>
            </a:r>
            <a:r>
              <a:rPr lang="en-US" sz="1100" dirty="0" smtClean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hasil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y</a:t>
            </a:r>
            <a:r>
              <a:rPr lang="id-ID" sz="1100" dirty="0" smtClean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an</a:t>
            </a:r>
            <a:r>
              <a:rPr lang="en-US" sz="1100" dirty="0" smtClean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g </a:t>
            </a: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presisi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dan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kualitas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permukaan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baik</a:t>
            </a:r>
            <a:endParaRPr lang="en-US" sz="1100" dirty="0">
              <a:solidFill>
                <a:prstClr val="black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(16-20 % / Stand)</a:t>
            </a:r>
          </a:p>
        </p:txBody>
      </p:sp>
      <p:sp>
        <p:nvSpPr>
          <p:cNvPr id="169" name="Rounded Rectangular Callout 168"/>
          <p:cNvSpPr/>
          <p:nvPr/>
        </p:nvSpPr>
        <p:spPr>
          <a:xfrm>
            <a:off x="2908513" y="2602267"/>
            <a:ext cx="1447800" cy="762000"/>
          </a:xfrm>
          <a:prstGeom prst="wedgeRoundRectCallout">
            <a:avLst>
              <a:gd name="adj1" fmla="val 76297"/>
              <a:gd name="adj2" fmla="val 32980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Mereduksi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 billet 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ø 43,5 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ø 16,55 s/d 24,8 mm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+mj-lt"/>
                <a:ea typeface="Tahoma" pitchFamily="34" charset="0"/>
                <a:cs typeface="Tahoma" pitchFamily="34" charset="0"/>
              </a:rPr>
              <a:t>(14-20% / Stand) </a:t>
            </a:r>
          </a:p>
        </p:txBody>
      </p:sp>
      <p:sp>
        <p:nvSpPr>
          <p:cNvPr id="170" name="Content Placeholder 2"/>
          <p:cNvSpPr txBox="1">
            <a:spLocks/>
          </p:cNvSpPr>
          <p:nvPr/>
        </p:nvSpPr>
        <p:spPr>
          <a:xfrm>
            <a:off x="307361" y="794896"/>
            <a:ext cx="11433842" cy="789296"/>
          </a:xfrm>
          <a:prstGeom prst="rect">
            <a:avLst/>
          </a:prstGeom>
        </p:spPr>
        <p:txBody>
          <a:bodyPr numCol="1"/>
          <a:lstStyle/>
          <a:p>
            <a:pPr marL="228600" lvl="0" indent="-228600" algn="just">
              <a:buFont typeface="Wingdings" pitchFamily="2" charset="2"/>
              <a:buChar char="§"/>
              <a:defRPr/>
            </a:pPr>
            <a:r>
              <a:rPr lang="en-US" sz="1200" dirty="0" smtClean="0">
                <a:latin typeface="+mj-lt"/>
              </a:rPr>
              <a:t>Wire Rod Mill </a:t>
            </a:r>
            <a:r>
              <a:rPr lang="en-US" sz="1200" dirty="0" err="1" smtClean="0">
                <a:latin typeface="+mj-lt"/>
              </a:rPr>
              <a:t>adalah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fasilitas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yang </a:t>
            </a:r>
            <a:r>
              <a:rPr lang="en-US" sz="1200" dirty="0" err="1" smtClean="0">
                <a:latin typeface="+mj-lt"/>
              </a:rPr>
              <a:t>memproduksi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batang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kawat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dari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bahan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baku</a:t>
            </a:r>
            <a:r>
              <a:rPr lang="en-US" sz="1200" dirty="0" smtClean="0">
                <a:latin typeface="+mj-lt"/>
              </a:rPr>
              <a:t> billet </a:t>
            </a:r>
            <a:r>
              <a:rPr lang="en-US" sz="1200" dirty="0" err="1" smtClean="0">
                <a:latin typeface="+mj-lt"/>
              </a:rPr>
              <a:t>dan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merupakan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jalur</a:t>
            </a:r>
            <a:r>
              <a:rPr lang="en-US" sz="1200" dirty="0" smtClean="0">
                <a:latin typeface="+mj-lt"/>
              </a:rPr>
              <a:t> long product. </a:t>
            </a:r>
            <a:r>
              <a:rPr lang="en-US" sz="1200" dirty="0" err="1" smtClean="0">
                <a:latin typeface="+mj-lt"/>
              </a:rPr>
              <a:t>Seperti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halnya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pada</a:t>
            </a:r>
            <a:r>
              <a:rPr lang="en-US" sz="1200" dirty="0" smtClean="0">
                <a:latin typeface="+mj-lt"/>
              </a:rPr>
              <a:t> hot strip mill, proses </a:t>
            </a:r>
            <a:r>
              <a:rPr lang="en-US" sz="1200" dirty="0" err="1" smtClean="0">
                <a:latin typeface="+mj-lt"/>
              </a:rPr>
              <a:t>pengerolan</a:t>
            </a:r>
            <a:r>
              <a:rPr lang="en-US" sz="1200" dirty="0" smtClean="0">
                <a:latin typeface="+mj-lt"/>
              </a:rPr>
              <a:t> billet </a:t>
            </a:r>
            <a:r>
              <a:rPr lang="en-US" sz="1200" dirty="0" err="1" smtClean="0">
                <a:latin typeface="+mj-lt"/>
              </a:rPr>
              <a:t>pada</a:t>
            </a:r>
            <a:r>
              <a:rPr lang="en-US" sz="1200" dirty="0" smtClean="0">
                <a:latin typeface="+mj-lt"/>
              </a:rPr>
              <a:t> wire rod mill </a:t>
            </a:r>
            <a:r>
              <a:rPr lang="en-US" sz="1200" dirty="0" err="1" smtClean="0">
                <a:latin typeface="+mj-lt"/>
              </a:rPr>
              <a:t>juga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berlangsung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pada</a:t>
            </a:r>
            <a:r>
              <a:rPr lang="en-US" sz="1200" dirty="0" smtClean="0">
                <a:latin typeface="+mj-lt"/>
              </a:rPr>
              <a:t> temperature Austenite.</a:t>
            </a:r>
            <a:endParaRPr lang="en-US" sz="1200" dirty="0" smtClean="0">
              <a:latin typeface="+mj-lt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05013" y="1315222"/>
            <a:ext cx="22606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Wingdings" pitchFamily="2" charset="2"/>
              <a:buChar char="§"/>
              <a:defRPr/>
            </a:pPr>
            <a:r>
              <a:rPr lang="en-US" sz="1300" dirty="0"/>
              <a:t>Wire Rod Mill </a:t>
            </a:r>
            <a:r>
              <a:rPr lang="en-US" sz="1300" dirty="0" err="1"/>
              <a:t>umumnya</a:t>
            </a:r>
            <a:r>
              <a:rPr lang="en-US" sz="1300" dirty="0"/>
              <a:t> </a:t>
            </a:r>
            <a:r>
              <a:rPr lang="en-US" sz="1300" dirty="0" err="1"/>
              <a:t>terdiri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beberapa</a:t>
            </a:r>
            <a:r>
              <a:rPr lang="en-US" sz="1300" dirty="0"/>
              <a:t> </a:t>
            </a:r>
            <a:r>
              <a:rPr lang="en-US" sz="1300" dirty="0" err="1" smtClean="0"/>
              <a:t>fasilitas</a:t>
            </a:r>
            <a:r>
              <a:rPr lang="en-US" sz="1300" dirty="0" smtClean="0"/>
              <a:t> </a:t>
            </a:r>
            <a:r>
              <a:rPr lang="en-US" sz="1300" dirty="0" err="1" smtClean="0"/>
              <a:t>utama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pelengkap</a:t>
            </a:r>
            <a:r>
              <a:rPr lang="en-US" sz="1300" dirty="0" smtClean="0"/>
              <a:t>, </a:t>
            </a:r>
            <a:r>
              <a:rPr lang="en-US" sz="1300" dirty="0" err="1" smtClean="0"/>
              <a:t>yaitu</a:t>
            </a:r>
            <a:r>
              <a:rPr lang="en-US" sz="1300" dirty="0" smtClean="0"/>
              <a:t>:</a:t>
            </a:r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Reheating </a:t>
            </a:r>
            <a:r>
              <a:rPr lang="en-US" sz="1300" dirty="0"/>
              <a:t>Furnace, </a:t>
            </a:r>
            <a:endParaRPr lang="en-US" sz="1300" dirty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Pre </a:t>
            </a:r>
            <a:r>
              <a:rPr lang="en-US" sz="1300" dirty="0"/>
              <a:t>Roughing Mill, 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Roughing </a:t>
            </a:r>
            <a:r>
              <a:rPr lang="en-US" sz="1300" dirty="0"/>
              <a:t>Mill, 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Intermediate </a:t>
            </a:r>
            <a:r>
              <a:rPr lang="en-US" sz="1300" dirty="0"/>
              <a:t>Mill), 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Pre-Finishing </a:t>
            </a:r>
            <a:r>
              <a:rPr lang="en-US" sz="1300" dirty="0"/>
              <a:t>Mill, 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Finishing </a:t>
            </a:r>
            <a:r>
              <a:rPr lang="en-US" sz="1300" dirty="0"/>
              <a:t>Mill, 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Water </a:t>
            </a:r>
            <a:r>
              <a:rPr lang="en-US" sz="1300" dirty="0"/>
              <a:t>Box, 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err="1" smtClean="0"/>
              <a:t>Stelmor</a:t>
            </a:r>
            <a:r>
              <a:rPr lang="en-US" sz="1300" dirty="0" smtClean="0"/>
              <a:t> </a:t>
            </a:r>
            <a:r>
              <a:rPr lang="en-US" sz="1300" dirty="0"/>
              <a:t>Conveyor, 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Two </a:t>
            </a:r>
            <a:r>
              <a:rPr lang="en-US" sz="1300" dirty="0"/>
              <a:t>Arm Mandrel 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C-Hook </a:t>
            </a:r>
            <a:r>
              <a:rPr lang="en-US" sz="1300" dirty="0"/>
              <a:t>&amp; </a:t>
            </a:r>
            <a:r>
              <a:rPr lang="en-US" sz="1300" dirty="0" smtClean="0"/>
              <a:t>Compactor. 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6" y="234864"/>
            <a:ext cx="11725484" cy="584775"/>
          </a:xfrm>
        </p:spPr>
        <p:txBody>
          <a:bodyPr/>
          <a:lstStyle/>
          <a:p>
            <a:r>
              <a:rPr lang="en-US" b="1" dirty="0" smtClean="0"/>
              <a:t>Cold Rolling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kern="1200" dirty="0" smtClean="0">
                <a:ea typeface="Tahoma" pitchFamily="34" charset="0"/>
                <a:cs typeface="Tahoma" pitchFamily="34" charset="0"/>
              </a:rPr>
              <a:t>Cold Rolling Mill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58808" y="2368187"/>
            <a:ext cx="7996238" cy="4361023"/>
            <a:chOff x="381000" y="1371600"/>
            <a:chExt cx="7996238" cy="4665822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81000" y="1371600"/>
              <a:ext cx="7996238" cy="4665822"/>
              <a:chOff x="690563" y="1676399"/>
              <a:chExt cx="7996237" cy="4665822"/>
            </a:xfrm>
          </p:grpSpPr>
          <p:graphicFrame>
            <p:nvGraphicFramePr>
              <p:cNvPr id="8" name="Object 3"/>
              <p:cNvGraphicFramePr>
                <a:graphicFrameLocks noChangeAspect="1"/>
              </p:cNvGraphicFramePr>
              <p:nvPr/>
            </p:nvGraphicFramePr>
            <p:xfrm>
              <a:off x="690563" y="1676399"/>
              <a:ext cx="7996237" cy="4600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846" name="Photo Editor Photo" r:id="rId3" imgW="6523810" imgH="3753374" progId="">
                      <p:embed/>
                    </p:oleObj>
                  </mc:Choice>
                  <mc:Fallback>
                    <p:oleObj name="Photo Editor Photo" r:id="rId3" imgW="6523810" imgH="3753374" progId="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0563" y="1676399"/>
                            <a:ext cx="7996237" cy="46005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1981201" y="2836614"/>
                <a:ext cx="104708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CONTINUOUS</a:t>
                </a:r>
                <a:br>
                  <a:rPr lang="en-US" sz="1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</a:br>
                <a:r>
                  <a:rPr lang="en-US" sz="1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PICKLING LINE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377706" y="2918140"/>
                <a:ext cx="1511952" cy="428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CONTINUOUS TANDEM</a:t>
                </a:r>
              </a:p>
              <a:p>
                <a:pPr algn="ctr" eaLnBrk="0" hangingPunct="0"/>
                <a:r>
                  <a:rPr lang="en-US" sz="1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COLD </a:t>
                </a:r>
                <a:r>
                  <a:rPr lang="en-US" sz="1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MILL</a:t>
                </a: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5318265" y="2781300"/>
                <a:ext cx="108715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ELECTROLYT</a:t>
                </a:r>
                <a:r>
                  <a:rPr lang="id-ID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I</a:t>
                </a:r>
                <a: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</a:t>
                </a:r>
                <a:b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</a:br>
                <a: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CLEANING LINE</a:t>
                </a:r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6781800" y="2592037"/>
                <a:ext cx="163057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9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BATCH ANEALING FURNACE</a:t>
                </a: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7081978" y="3200400"/>
                <a:ext cx="108715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CONTINUOUS</a:t>
                </a:r>
                <a:b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</a:br>
                <a: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ANEALING LINE</a:t>
                </a: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946525" y="4648200"/>
                <a:ext cx="132279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COLD ROLLED COIL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847975" y="4648200"/>
                <a:ext cx="97013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TEMPER MILL</a:t>
                </a: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5786931" y="5115600"/>
                <a:ext cx="107914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9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RECOILING</a:t>
                </a:r>
                <a:r>
                  <a:rPr lang="en-US" sz="1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1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LINE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5867400" y="6096000"/>
                <a:ext cx="103906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9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SHEARING</a:t>
                </a:r>
                <a:r>
                  <a:rPr lang="en-US" sz="100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LINE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7259638" y="4572000"/>
                <a:ext cx="120898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9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COLD ROLLED COIL</a:t>
                </a:r>
                <a:endParaRPr lang="en-US" sz="1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7540319" y="5375176"/>
                <a:ext cx="715260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9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RECOILED</a:t>
                </a:r>
                <a:endParaRPr lang="en-US" sz="1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7540319" y="6110064"/>
                <a:ext cx="522900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9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SHEET</a:t>
                </a:r>
                <a:endParaRPr lang="en-US" sz="1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82225" y="3717033"/>
              <a:ext cx="116058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5436096" y="4176376"/>
              <a:ext cx="120738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id-ID" sz="9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PREPARATION </a:t>
              </a:r>
              <a:r>
                <a:rPr lang="en-US" sz="9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LINE</a:t>
              </a:r>
              <a:endParaRPr lang="en-US" sz="9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97820" y="4466316"/>
              <a:ext cx="870438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Rounded Rectangular Callout 20"/>
          <p:cNvSpPr/>
          <p:nvPr/>
        </p:nvSpPr>
        <p:spPr>
          <a:xfrm>
            <a:off x="4968608" y="2444387"/>
            <a:ext cx="1929247" cy="508248"/>
          </a:xfrm>
          <a:prstGeom prst="wedgeRoundRectCallout">
            <a:avLst>
              <a:gd name="adj1" fmla="val 21826"/>
              <a:gd name="adj2" fmla="val 69418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Mereduksi</a:t>
            </a:r>
            <a:r>
              <a:rPr lang="en-US" sz="11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ketebalan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strip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2.0 – </a:t>
            </a:r>
            <a:r>
              <a:rPr lang="en-US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6.0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mm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0.2 – 3.0 mm</a:t>
            </a:r>
            <a:endParaRPr lang="en-US" sz="11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10005746" y="2190387"/>
            <a:ext cx="1676400" cy="533400"/>
          </a:xfrm>
          <a:prstGeom prst="wedgeRoundRectCallout">
            <a:avLst>
              <a:gd name="adj1" fmla="val -48760"/>
              <a:gd name="adj2" fmla="val 94161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Pemanasan</a:t>
            </a:r>
            <a:r>
              <a:rPr lang="en-US" sz="11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</a:t>
            </a:r>
            <a:r>
              <a:rPr lang="id-ID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ntuk 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rekristalisasi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butir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baja</a:t>
            </a:r>
            <a:endParaRPr lang="en-US" sz="11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(590</a:t>
            </a:r>
            <a:r>
              <a:rPr lang="en-US" sz="1100" b="1" baseline="30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US" sz="11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-700</a:t>
            </a:r>
            <a:r>
              <a:rPr lang="en-US" sz="1100" b="1" baseline="30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US" sz="11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C)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6949808" y="2291987"/>
            <a:ext cx="1981200" cy="457200"/>
          </a:xfrm>
          <a:prstGeom prst="wedgeRoundRectCallout">
            <a:avLst>
              <a:gd name="adj1" fmla="val 18513"/>
              <a:gd name="adj2" fmla="val 100042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Menghilangkan</a:t>
            </a:r>
            <a:r>
              <a:rPr lang="en-US" sz="11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oli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grease &amp; </a:t>
            </a:r>
            <a:r>
              <a:rPr lang="en-US" sz="11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material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lainny</a:t>
            </a:r>
            <a:r>
              <a:rPr lang="id-ID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strip</a:t>
            </a:r>
            <a:endParaRPr lang="en-US" sz="11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3592246" y="3879487"/>
            <a:ext cx="1828800" cy="533400"/>
          </a:xfrm>
          <a:prstGeom prst="wedgeRoundRectCallout">
            <a:avLst>
              <a:gd name="adj1" fmla="val 37200"/>
              <a:gd name="adj2" fmla="val 90145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Memperbaiki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sifat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mekanik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flatness &amp;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strip</a:t>
            </a:r>
            <a:endParaRPr lang="en-US" sz="11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3368408" y="2444387"/>
            <a:ext cx="1528785" cy="454348"/>
          </a:xfrm>
          <a:prstGeom prst="wedgeRoundRectCallout">
            <a:avLst>
              <a:gd name="adj1" fmla="val 22183"/>
              <a:gd name="adj2" fmla="val 72278"/>
              <a:gd name="adj3" fmla="val 16667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d-ID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enghilangkan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scale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11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HCl</a:t>
            </a:r>
            <a:endParaRPr lang="en-US" sz="11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903000" y="3511187"/>
            <a:ext cx="40427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HRC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61986" y="2004520"/>
            <a:ext cx="2596822" cy="3950194"/>
          </a:xfrm>
          <a:prstGeom prst="rect">
            <a:avLst/>
          </a:prstGeom>
        </p:spPr>
        <p:txBody>
          <a:bodyPr numCol="1"/>
          <a:lstStyle/>
          <a:p>
            <a:pPr marL="228600" lvl="0" indent="-228600">
              <a:buFont typeface="Wingdings" pitchFamily="2" charset="2"/>
              <a:buChar char="§"/>
              <a:defRPr/>
            </a:pPr>
            <a:r>
              <a:rPr lang="en-US" sz="1300" dirty="0" smtClean="0"/>
              <a:t>Cold Rolling Mill </a:t>
            </a:r>
            <a:r>
              <a:rPr lang="en-US" sz="1300" dirty="0" err="1" smtClean="0"/>
              <a:t>umumnya</a:t>
            </a:r>
            <a:r>
              <a:rPr lang="en-US" sz="1300" dirty="0" smtClean="0"/>
              <a:t> </a:t>
            </a:r>
            <a:r>
              <a:rPr lang="en-US" sz="1300" dirty="0" err="1" smtClean="0"/>
              <a:t>terdiri</a:t>
            </a:r>
            <a:r>
              <a:rPr lang="en-US" sz="1300" dirty="0" smtClean="0"/>
              <a:t> </a:t>
            </a:r>
            <a:r>
              <a:rPr lang="en-US" sz="1300" dirty="0" err="1" smtClean="0"/>
              <a:t>dari</a:t>
            </a:r>
            <a:r>
              <a:rPr lang="en-US" sz="1300" dirty="0" smtClean="0"/>
              <a:t> </a:t>
            </a:r>
            <a:r>
              <a:rPr lang="en-US" sz="1300" dirty="0" err="1" smtClean="0"/>
              <a:t>beberapa</a:t>
            </a:r>
            <a:r>
              <a:rPr lang="en-US" sz="1300" dirty="0" smtClean="0"/>
              <a:t> </a:t>
            </a:r>
            <a:r>
              <a:rPr lang="en-US" sz="1300" dirty="0" err="1" smtClean="0"/>
              <a:t>fasilitas</a:t>
            </a:r>
            <a:r>
              <a:rPr lang="en-US" sz="1300" dirty="0" smtClean="0"/>
              <a:t> </a:t>
            </a:r>
            <a:r>
              <a:rPr lang="en-US" sz="1300" dirty="0" err="1" smtClean="0"/>
              <a:t>utama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tambahan</a:t>
            </a:r>
            <a:r>
              <a:rPr lang="en-US" sz="1300" dirty="0" smtClean="0"/>
              <a:t>, di </a:t>
            </a:r>
            <a:r>
              <a:rPr lang="en-US" sz="1300" dirty="0" err="1" smtClean="0"/>
              <a:t>antaranya</a:t>
            </a:r>
            <a:r>
              <a:rPr lang="en-US" sz="1300" dirty="0" smtClean="0"/>
              <a:t> </a:t>
            </a:r>
            <a:r>
              <a:rPr lang="en-US" sz="1300" dirty="0" err="1" smtClean="0"/>
              <a:t>adalah</a:t>
            </a:r>
            <a:r>
              <a:rPr lang="en-US" sz="1300" dirty="0" smtClean="0"/>
              <a:t>: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Continuous Pickling Line (CPL)	</a:t>
            </a:r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Tandem </a:t>
            </a:r>
            <a:r>
              <a:rPr lang="en-US" sz="1300" dirty="0" smtClean="0"/>
              <a:t>Cold Mill </a:t>
            </a:r>
            <a:r>
              <a:rPr lang="en-US" sz="1300" dirty="0"/>
              <a:t>(</a:t>
            </a:r>
            <a:r>
              <a:rPr lang="en-US" sz="1300" dirty="0" smtClean="0"/>
              <a:t>TCM). 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beberapa</a:t>
            </a:r>
            <a:r>
              <a:rPr lang="en-US" sz="1300" dirty="0" smtClean="0"/>
              <a:t> industry </a:t>
            </a:r>
            <a:r>
              <a:rPr lang="en-US" sz="1300" dirty="0" err="1" smtClean="0"/>
              <a:t>fasilitas</a:t>
            </a:r>
            <a:r>
              <a:rPr lang="en-US" sz="1300" dirty="0" smtClean="0"/>
              <a:t> </a:t>
            </a:r>
            <a:r>
              <a:rPr lang="en-US" sz="1300" dirty="0" err="1" smtClean="0"/>
              <a:t>utama</a:t>
            </a:r>
            <a:r>
              <a:rPr lang="en-US" sz="1300" dirty="0" smtClean="0"/>
              <a:t> </a:t>
            </a:r>
            <a:r>
              <a:rPr lang="en-US" sz="1300" dirty="0" err="1" smtClean="0"/>
              <a:t>ini</a:t>
            </a:r>
            <a:r>
              <a:rPr lang="en-US" sz="1300" dirty="0" smtClean="0"/>
              <a:t>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berupa</a:t>
            </a:r>
            <a:r>
              <a:rPr lang="en-US" sz="1300" dirty="0" smtClean="0"/>
              <a:t> reversing mill.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2 Line Electrolytic Cleaning Line (ECL</a:t>
            </a:r>
            <a:r>
              <a:rPr lang="en-US" sz="1300" dirty="0" smtClean="0"/>
              <a:t>)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Batch Annealing </a:t>
            </a:r>
            <a:r>
              <a:rPr lang="en-US" sz="1300" dirty="0" smtClean="0"/>
              <a:t>Furnace</a:t>
            </a:r>
            <a:endParaRPr lang="en-US" sz="1300" dirty="0" smtClean="0"/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US" sz="1300" dirty="0" smtClean="0"/>
              <a:t>Continuous Annealing Line (CAL</a:t>
            </a:r>
            <a:r>
              <a:rPr lang="en-US" sz="1300" dirty="0" smtClean="0"/>
              <a:t>)</a:t>
            </a:r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GB" sz="1300" dirty="0" smtClean="0"/>
              <a:t>Temper Mill (TPM)</a:t>
            </a:r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GB" sz="1300" dirty="0" smtClean="0"/>
              <a:t>Preparation Line</a:t>
            </a:r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GB" sz="1300" dirty="0" smtClean="0"/>
              <a:t>Recoiling Line</a:t>
            </a:r>
          </a:p>
          <a:p>
            <a:pPr marL="538163" lvl="1" indent="-269875">
              <a:buFont typeface="+mj-lt"/>
              <a:buAutoNum type="arabicPeriod"/>
              <a:defRPr/>
            </a:pPr>
            <a:r>
              <a:rPr lang="en-GB" sz="1300" dirty="0" smtClean="0"/>
              <a:t>Shearing </a:t>
            </a:r>
            <a:r>
              <a:rPr lang="en-GB" sz="1300" dirty="0" err="1" smtClean="0"/>
              <a:t>LIne</a:t>
            </a:r>
            <a:endParaRPr lang="en-US" sz="13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84202" y="1052713"/>
            <a:ext cx="112979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300" dirty="0" smtClean="0"/>
              <a:t>Cold rolling mill </a:t>
            </a:r>
            <a:r>
              <a:rPr lang="en-GB" sz="1300" dirty="0" err="1" smtClean="0"/>
              <a:t>merupakan</a:t>
            </a:r>
            <a:r>
              <a:rPr lang="en-GB" sz="1300" dirty="0" smtClean="0"/>
              <a:t> </a:t>
            </a:r>
            <a:r>
              <a:rPr lang="en-GB" sz="1300" dirty="0" err="1" smtClean="0"/>
              <a:t>fasilitas</a:t>
            </a:r>
            <a:r>
              <a:rPr lang="en-GB" sz="1300" dirty="0" smtClean="0"/>
              <a:t> </a:t>
            </a:r>
            <a:r>
              <a:rPr lang="en-GB" sz="1300" dirty="0" err="1" smtClean="0"/>
              <a:t>produksi</a:t>
            </a:r>
            <a:r>
              <a:rPr lang="en-GB" sz="1300" dirty="0" smtClean="0"/>
              <a:t> </a:t>
            </a:r>
            <a:r>
              <a:rPr lang="en-GB" sz="1300" dirty="0" err="1" smtClean="0"/>
              <a:t>untuk</a:t>
            </a:r>
            <a:r>
              <a:rPr lang="en-GB" sz="1300" dirty="0" smtClean="0"/>
              <a:t> </a:t>
            </a:r>
            <a:r>
              <a:rPr lang="en-GB" sz="1300" dirty="0" err="1" smtClean="0"/>
              <a:t>menghasilkan</a:t>
            </a:r>
            <a:r>
              <a:rPr lang="en-GB" sz="1300" dirty="0" smtClean="0"/>
              <a:t> </a:t>
            </a:r>
            <a:r>
              <a:rPr lang="en-GB" sz="1300" dirty="0" err="1" smtClean="0"/>
              <a:t>baja</a:t>
            </a:r>
            <a:r>
              <a:rPr lang="en-GB" sz="1300" dirty="0" smtClean="0"/>
              <a:t> </a:t>
            </a:r>
            <a:r>
              <a:rPr lang="en-GB" sz="1300" dirty="0" err="1" smtClean="0"/>
              <a:t>lembaran</a:t>
            </a:r>
            <a:r>
              <a:rPr lang="en-GB" sz="1300" dirty="0" smtClean="0"/>
              <a:t> </a:t>
            </a:r>
            <a:r>
              <a:rPr lang="en-GB" sz="1300" dirty="0" err="1" smtClean="0"/>
              <a:t>canai</a:t>
            </a:r>
            <a:r>
              <a:rPr lang="en-GB" sz="1300" dirty="0" smtClean="0"/>
              <a:t> </a:t>
            </a:r>
            <a:r>
              <a:rPr lang="en-GB" sz="1300" dirty="0" err="1" smtClean="0"/>
              <a:t>dingin</a:t>
            </a:r>
            <a:r>
              <a:rPr lang="en-GB" sz="1300" dirty="0" smtClean="0"/>
              <a:t> </a:t>
            </a:r>
            <a:r>
              <a:rPr lang="en-GB" sz="1300" dirty="0" err="1" smtClean="0"/>
              <a:t>atau</a:t>
            </a:r>
            <a:r>
              <a:rPr lang="en-GB" sz="1300" dirty="0" smtClean="0"/>
              <a:t> cold rolled steel.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300" dirty="0" smtClean="0"/>
              <a:t>Cold rolling </a:t>
            </a:r>
            <a:r>
              <a:rPr lang="en-GB" sz="1300" dirty="0" err="1" smtClean="0"/>
              <a:t>atau</a:t>
            </a:r>
            <a:r>
              <a:rPr lang="en-GB" sz="1300" dirty="0" smtClean="0"/>
              <a:t> </a:t>
            </a:r>
            <a:r>
              <a:rPr lang="en-GB" sz="1300" dirty="0" err="1" smtClean="0"/>
              <a:t>pencanaian</a:t>
            </a:r>
            <a:r>
              <a:rPr lang="en-GB" sz="1300" dirty="0" smtClean="0"/>
              <a:t> </a:t>
            </a:r>
            <a:r>
              <a:rPr lang="en-GB" sz="1300" dirty="0" err="1" smtClean="0"/>
              <a:t>dingin</a:t>
            </a:r>
            <a:r>
              <a:rPr lang="en-GB" sz="1300" dirty="0" smtClean="0"/>
              <a:t> </a:t>
            </a:r>
            <a:r>
              <a:rPr lang="en-GB" sz="1300" dirty="0" err="1" smtClean="0"/>
              <a:t>adalah</a:t>
            </a:r>
            <a:r>
              <a:rPr lang="en-GB" sz="1300" dirty="0" smtClean="0"/>
              <a:t> proses </a:t>
            </a:r>
            <a:r>
              <a:rPr lang="en-GB" sz="1300" dirty="0" err="1" smtClean="0"/>
              <a:t>pencanaian</a:t>
            </a:r>
            <a:r>
              <a:rPr lang="en-GB" sz="1300" dirty="0" smtClean="0"/>
              <a:t> hot rolled coil </a:t>
            </a:r>
            <a:r>
              <a:rPr lang="en-GB" sz="1300" dirty="0" err="1" smtClean="0"/>
              <a:t>pada</a:t>
            </a:r>
            <a:r>
              <a:rPr lang="en-GB" sz="1300" dirty="0" smtClean="0"/>
              <a:t> temperature </a:t>
            </a:r>
            <a:r>
              <a:rPr lang="en-GB" sz="1300" dirty="0" err="1" smtClean="0"/>
              <a:t>kamar</a:t>
            </a:r>
            <a:r>
              <a:rPr lang="en-GB" sz="1300" dirty="0" smtClean="0"/>
              <a:t> (</a:t>
            </a:r>
            <a:r>
              <a:rPr lang="en-GB" sz="1300" dirty="0" err="1" smtClean="0"/>
              <a:t>atau</a:t>
            </a:r>
            <a:r>
              <a:rPr lang="en-GB" sz="1300" dirty="0" smtClean="0"/>
              <a:t> </a:t>
            </a:r>
            <a:r>
              <a:rPr lang="en-GB" sz="1300" dirty="0" err="1" smtClean="0"/>
              <a:t>tidak</a:t>
            </a:r>
            <a:r>
              <a:rPr lang="en-GB" sz="1300" dirty="0" smtClean="0"/>
              <a:t> </a:t>
            </a:r>
            <a:r>
              <a:rPr lang="en-GB" sz="1300" dirty="0" err="1" smtClean="0"/>
              <a:t>dilakukan</a:t>
            </a:r>
            <a:r>
              <a:rPr lang="en-GB" sz="1300" dirty="0" smtClean="0"/>
              <a:t> </a:t>
            </a:r>
            <a:r>
              <a:rPr lang="en-GB" sz="1300" dirty="0" err="1" smtClean="0"/>
              <a:t>pemanasan</a:t>
            </a:r>
            <a:r>
              <a:rPr lang="en-GB" sz="1300" dirty="0" smtClean="0"/>
              <a:t> </a:t>
            </a:r>
            <a:r>
              <a:rPr lang="en-GB" sz="1300" dirty="0" err="1" smtClean="0"/>
              <a:t>terlebih</a:t>
            </a:r>
            <a:r>
              <a:rPr lang="en-GB" sz="1300" dirty="0" smtClean="0"/>
              <a:t> </a:t>
            </a:r>
            <a:r>
              <a:rPr lang="en-GB" sz="1300" dirty="0" err="1" smtClean="0"/>
              <a:t>dahulu</a:t>
            </a:r>
            <a:r>
              <a:rPr lang="en-GB" sz="1300" dirty="0" smtClean="0"/>
              <a:t> </a:t>
            </a:r>
            <a:r>
              <a:rPr lang="en-GB" sz="1300" dirty="0" err="1" smtClean="0"/>
              <a:t>terhadap</a:t>
            </a:r>
            <a:r>
              <a:rPr lang="en-GB" sz="1300" dirty="0" smtClean="0"/>
              <a:t> </a:t>
            </a:r>
            <a:r>
              <a:rPr lang="en-GB" sz="1300" dirty="0" err="1" smtClean="0"/>
              <a:t>bahan</a:t>
            </a:r>
            <a:r>
              <a:rPr lang="en-GB" sz="1300" dirty="0" smtClean="0"/>
              <a:t> </a:t>
            </a:r>
            <a:r>
              <a:rPr lang="en-GB" sz="1300" dirty="0" err="1" smtClean="0"/>
              <a:t>bakunya</a:t>
            </a:r>
            <a:r>
              <a:rPr lang="en-GB" sz="1300" dirty="0" smtClean="0"/>
              <a:t>).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ACCENT" val="4"/>
  <p:tag name="LINE" val="2"/>
  <p:tag name="ISNEWSLIDENUMBER" val="False"/>
  <p:tag name="NEWNAMES2" val="True"/>
  <p:tag name="NEWNAMES" val="True"/>
  <p:tag name="PREVIOUSNAME" val="C:\Users\Joanna Zacharek\Box Sync\2015 02 VGM Automation Program\VGM tools development\Tools in Progress\Template Design\Base templates\October version\EN_BASEFORM_4x3_FF1.potx"/>
  <p:tag name="MTBTACCENT" val="Accent4ColorBoldText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12&quot;&gt;&lt;elem m_fUsage=&quot;3.91298769899999987487E+00&quot;&gt;&lt;m_msothmcolidx val=&quot;0&quot;/&gt;&lt;m_rgb r=&quot;F8&quot; g=&quot;F5&quot; b=&quot;AD&quot;/&gt;&lt;m_nBrightness endver=&quot;26206&quot; val=&quot;0&quot;/&gt;&lt;/elem&gt;&lt;elem m_fUsage=&quot;1.96080213903614852811E+00&quot;&gt;&lt;m_msothmcolidx val=&quot;0&quot;/&gt;&lt;m_rgb r=&quot;F2&quot; g=&quot;7F&quot; b=&quot;00&quot;/&gt;&lt;m_nBrightness endver=&quot;26206&quot; val=&quot;0&quot;/&gt;&lt;/elem&gt;&lt;elem m_fUsage=&quot;1.00000000000000000000E+00&quot;&gt;&lt;m_msothmcolidx val=&quot;0&quot;/&gt;&lt;m_rgb r=&quot;FE&quot; g=&quot;87&quot; b=&quot;30&quot;/&gt;&lt;m_nBrightness endver=&quot;26206&quot; val=&quot;0&quot;/&gt;&lt;/elem&gt;&lt;elem m_fUsage=&quot;5.90490000000000181402E-01&quot;&gt;&lt;m_msothmcolidx val=&quot;0&quot;/&gt;&lt;m_rgb r=&quot;DE&quot; g=&quot;DE&quot; b=&quot;DE&quot;/&gt;&lt;m_nBrightness endver=&quot;26206&quot; val=&quot;0&quot;/&gt;&lt;/elem&gt;&lt;elem m_fUsage=&quot;3.48678440100000153201E-01&quot;&gt;&lt;m_msothmcolidx val=&quot;0&quot;/&gt;&lt;m_rgb r=&quot;F0&quot; g=&quot;CC&quot; b=&quot;20&quot;/&gt;&lt;m_nBrightness endver=&quot;26206&quot; val=&quot;0&quot;/&gt;&lt;/elem&gt;&lt;elem m_fUsage=&quot;3.10762086798954340061E-01&quot;&gt;&lt;m_msothmcolidx val=&quot;0&quot;/&gt;&lt;m_rgb r=&quot;66&quot; g=&quot;66&quot; b=&quot;66&quot;/&gt;&lt;m_nBrightness endver=&quot;26206&quot; val=&quot;0&quot;/&gt;&lt;/elem&gt;&lt;elem m_fUsage=&quot;2.82429536481000165171E-01&quot;&gt;&lt;m_msothmcolidx val=&quot;0&quot;/&gt;&lt;m_rgb r=&quot;07&quot; g=&quot;0C&quot; b=&quot;AF&quot;/&gt;&lt;m_nBrightness endver=&quot;26206&quot; val=&quot;0&quot;/&gt;&lt;/elem&gt;&lt;elem m_fUsage=&quot;2.54186582832900132001E-01&quot;&gt;&lt;m_msothmcolidx val=&quot;0&quot;/&gt;&lt;m_rgb r=&quot;C5&quot; g=&quot;C5&quot; b=&quot;C5&quot;/&gt;&lt;m_nBrightness endver=&quot;26206&quot; val=&quot;0&quot;/&gt;&lt;/elem&gt;&lt;elem m_fUsage=&quot;2.28767924549610118801E-01&quot;&gt;&lt;m_msothmcolidx val=&quot;0&quot;/&gt;&lt;m_rgb r=&quot;FF&quot; g=&quot;FF&quot; b=&quot;00&quot;/&gt;&lt;m_nBrightness endver=&quot;26206&quot; val=&quot;0&quot;/&gt;&lt;/elem&gt;&lt;elem m_fUsage=&quot;2.05891132094649098594E-01&quot;&gt;&lt;m_msothmcolidx val=&quot;0&quot;/&gt;&lt;m_rgb r=&quot;82&quot; g=&quot;DE&quot; b=&quot;EE&quot;/&gt;&lt;m_nBrightness endver=&quot;26206&quot; val=&quot;0&quot;/&gt;&lt;/elem&gt;&lt;elem m_fUsage=&quot;9.84770902183611934744E-02&quot;&gt;&lt;m_msothmcolidx val=&quot;0&quot;/&gt;&lt;m_rgb r=&quot;CD&quot; g=&quot;20&quot; b=&quot;2C&quot;/&gt;&lt;m_nBrightness endver=&quot;26206&quot; val=&quot;0&quot;/&gt;&lt;/elem&gt;&lt;elem m_fUsage=&quot;8.86293811965250810658E-02&quot;&gt;&lt;m_msothmcolidx val=&quot;0&quot;/&gt;&lt;m_rgb r=&quot;A3&quot; g=&quot;B3&quot; b=&quot;00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BLUEONEFOURTHTITLEFONTCOLORFIXED" val="true"/>
  <p:tag name="DARKLAYOUTNAMESCHANGEDTOCONTRAST" val="tru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Arx9.EXOqcuwuxV0Y_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zQYlSnSaGhVVYxK3hd2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Arx9.EXOqcuwuxV0Y_x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zQYlSnSaGhVVYxK3hd2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zQYlSnSaGhVVYxK3hd2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mg.vGpM3sFvrT5njgWl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ARcDfnS.CBSM1h_Ydrq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zQYlSnSaGhVVYxK3hd2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mg.vGpM3sFvrT5njgWl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ARcDfnS.CBSM1h_Ydrq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TDzLMlTAOQbApOQs3wg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Arx9.EXOqcuwuxV0Y_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zQYlSnSaGhVVYxK3hd2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Arx9.EXOqcuwuxV0Y_x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4801XW_CF 16x9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2B2B2"/>
      </a:accent1>
      <a:accent2>
        <a:srgbClr val="818183"/>
      </a:accent2>
      <a:accent3>
        <a:srgbClr val="FF2D2D"/>
      </a:accent3>
      <a:accent4>
        <a:srgbClr val="D90000"/>
      </a:accent4>
      <a:accent5>
        <a:srgbClr val="A80000"/>
      </a:accent5>
      <a:accent6>
        <a:srgbClr val="808080"/>
      </a:accent6>
      <a:hlink>
        <a:srgbClr val="FF2D2D"/>
      </a:hlink>
      <a:folHlink>
        <a:srgbClr val="D90000"/>
      </a:folHlink>
    </a:clrScheme>
    <a:fontScheme name="Cust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2B2B2"/>
        </a:accent1>
        <a:accent2>
          <a:srgbClr val="818183"/>
        </a:accent2>
        <a:accent3>
          <a:srgbClr val="FF2D2D"/>
        </a:accent3>
        <a:accent4>
          <a:srgbClr val="D90000"/>
        </a:accent4>
        <a:accent5>
          <a:srgbClr val="A80000"/>
        </a:accent5>
        <a:accent6>
          <a:srgbClr val="808080"/>
        </a:accent6>
        <a:hlink>
          <a:srgbClr val="FF2D2D"/>
        </a:hlink>
        <a:folHlink>
          <a:srgbClr val="D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/>
  <a:extLst>
    <a:ext uri="{05A4C25C-085E-4340-85A3-A5531E510DB2}">
      <thm15:themeFamily xmlns:thm15="http://schemas.microsoft.com/office/thememl/2012/main" name="4801XW_CF 16x9.potx" id="{160DCDE6-D7B4-4277-86AB-800B67C1FCA7}" vid="{DADAB8AB-C334-4123-9813-C675AAFCD5D3}"/>
    </a:ext>
  </a:extLst>
</a:theme>
</file>

<file path=ppt/theme/theme2.xml><?xml version="1.0" encoding="utf-8"?>
<a:theme xmlns:a="http://schemas.openxmlformats.org/drawingml/2006/main" name="Firm Format - template_Contrast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3E13674-A1AE-4CD7-A766-C89FB4327D25}" vid="{EFCF8206-EE22-4ED1-8604-A72CD5CE5B04}"/>
    </a:ext>
  </a:extLst>
</a:theme>
</file>

<file path=ppt/theme/theme3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3E13674-A1AE-4CD7-A766-C89FB4327D25}" vid="{EFCF8206-EE22-4ED1-8604-A72CD5CE5B04}"/>
    </a:ext>
  </a:extLst>
</a:theme>
</file>

<file path=ppt/theme/theme4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3E13674-A1AE-4CD7-A766-C89FB4327D25}" vid="{EFCF8206-EE22-4ED1-8604-A72CD5CE5B04}"/>
    </a:ext>
  </a:extLst>
</a:theme>
</file>

<file path=ppt/theme/theme5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3E13674-A1AE-4CD7-A766-C89FB4327D25}" vid="{EFCF8206-EE22-4ED1-8604-A72CD5CE5B04}"/>
    </a:ext>
  </a:extLst>
</a:theme>
</file>

<file path=ppt/theme/theme6.xml><?xml version="1.0" encoding="utf-8"?>
<a:theme xmlns:a="http://schemas.openxmlformats.org/drawingml/2006/main" name="1_4801XW_CF 16x9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2B2B2"/>
      </a:accent1>
      <a:accent2>
        <a:srgbClr val="818183"/>
      </a:accent2>
      <a:accent3>
        <a:srgbClr val="FF2D2D"/>
      </a:accent3>
      <a:accent4>
        <a:srgbClr val="D90000"/>
      </a:accent4>
      <a:accent5>
        <a:srgbClr val="A80000"/>
      </a:accent5>
      <a:accent6>
        <a:srgbClr val="808080"/>
      </a:accent6>
      <a:hlink>
        <a:srgbClr val="FF2D2D"/>
      </a:hlink>
      <a:folHlink>
        <a:srgbClr val="D90000"/>
      </a:folHlink>
    </a:clrScheme>
    <a:fontScheme name="Cust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2B2B2"/>
        </a:accent1>
        <a:accent2>
          <a:srgbClr val="818183"/>
        </a:accent2>
        <a:accent3>
          <a:srgbClr val="FF2D2D"/>
        </a:accent3>
        <a:accent4>
          <a:srgbClr val="D90000"/>
        </a:accent4>
        <a:accent5>
          <a:srgbClr val="A80000"/>
        </a:accent5>
        <a:accent6>
          <a:srgbClr val="808080"/>
        </a:accent6>
        <a:hlink>
          <a:srgbClr val="FF2D2D"/>
        </a:hlink>
        <a:folHlink>
          <a:srgbClr val="D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/>
  <a:extLst>
    <a:ext uri="{05A4C25C-085E-4340-85A3-A5531E510DB2}">
      <thm15:themeFamily xmlns:thm15="http://schemas.microsoft.com/office/thememl/2012/main" name="4801XW_CF 16x9.potx" id="{160DCDE6-D7B4-4277-86AB-800B67C1FCA7}" vid="{DADAB8AB-C334-4123-9813-C675AAFCD5D3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4801XW_CF 16x9</Template>
  <TotalTime>0</TotalTime>
  <Words>1563</Words>
  <Application>Microsoft Office PowerPoint</Application>
  <PresentationFormat>Widescreen</PresentationFormat>
  <Paragraphs>317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Tahoma</vt:lpstr>
      <vt:lpstr>Wingdings</vt:lpstr>
      <vt:lpstr>Calibri</vt:lpstr>
      <vt:lpstr>Times New Roman</vt:lpstr>
      <vt:lpstr>Century Gothic</vt:lpstr>
      <vt:lpstr>굴림</vt:lpstr>
      <vt:lpstr>Arial</vt:lpstr>
      <vt:lpstr>4801XW_CF 16x9</vt:lpstr>
      <vt:lpstr>Firm Format - template_Contrast</vt:lpstr>
      <vt:lpstr>Firm Format - template_Blue</vt:lpstr>
      <vt:lpstr>1_Firm Format - template_Blue</vt:lpstr>
      <vt:lpstr>2_Firm Format - template_Blue</vt:lpstr>
      <vt:lpstr>1_4801XW_CF 16x9</vt:lpstr>
      <vt:lpstr>think-cell Slide</vt:lpstr>
      <vt:lpstr>Photo Editor Photo</vt:lpstr>
      <vt:lpstr>Bitmap Image</vt:lpstr>
      <vt:lpstr>PowerPoint Presentation</vt:lpstr>
      <vt:lpstr>Industri Baja Terpadu – Integrated Steel Industry</vt:lpstr>
      <vt:lpstr>Proses Pembuatan Besi - Iron Making Process a. Gas based (Direct Reduction)</vt:lpstr>
      <vt:lpstr>Proses Pembuatan Besi - Iron Making Process a. Coal based (Blast Furnace)</vt:lpstr>
      <vt:lpstr>Steel Making Process Slab Steel Plant</vt:lpstr>
      <vt:lpstr>Steel Making Process Billet Steel Plant</vt:lpstr>
      <vt:lpstr>Hot Rolling Process Hot Strip Mill</vt:lpstr>
      <vt:lpstr>Hot Rolling Process Wire Rod Mill</vt:lpstr>
      <vt:lpstr>Cold Rolling Process Cold Rolling Mill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2015-10-15T15:41:18Z</cp:lastPrinted>
  <dcterms:created xsi:type="dcterms:W3CDTF">2019-06-24T21:11:52Z</dcterms:created>
  <dcterms:modified xsi:type="dcterms:W3CDTF">2020-04-10T11:00:22Z</dcterms:modified>
  <dc:language/>
  <cp:version/>
</cp:coreProperties>
</file>