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6" r:id="rId10"/>
    <p:sldId id="267" r:id="rId11"/>
    <p:sldId id="2146847062" r:id="rId12"/>
    <p:sldId id="2146847063" r:id="rId13"/>
    <p:sldId id="2146847064" r:id="rId14"/>
    <p:sldId id="268" r:id="rId15"/>
    <p:sldId id="2146847055" r:id="rId16"/>
    <p:sldId id="269"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cikit-learn.org/stable/modules/model_evaluation.html" TargetMode="External"/><Relationship Id="rId2" Type="http://schemas.openxmlformats.org/officeDocument/2006/relationships/hyperlink" Target="https://www.ibm.com/cloud/watson-studio"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t>Predicting Eligibility for NSAP using Machine Learning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91052" y="4058588"/>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Name: FAISHAL RAHMAN ANSARI</a:t>
            </a:r>
          </a:p>
          <a:p>
            <a:pPr marL="457200" indent="-457200">
              <a:buAutoNum type="arabicPeriod"/>
            </a:pPr>
            <a:r>
              <a:rPr lang="en-US" sz="2000" b="1" dirty="0">
                <a:solidFill>
                  <a:schemeClr val="accent1">
                    <a:lumMod val="75000"/>
                  </a:schemeClr>
                </a:solidFill>
                <a:latin typeface="Arial"/>
                <a:cs typeface="Arial"/>
              </a:rPr>
              <a:t>College Name: Sambhram Institute of Technology</a:t>
            </a:r>
          </a:p>
          <a:p>
            <a:pPr marL="457200" indent="-457200">
              <a:buAutoNum type="arabicPeriod"/>
            </a:pPr>
            <a:r>
              <a:rPr lang="en-US" sz="2000" b="1">
                <a:solidFill>
                  <a:schemeClr val="accent1">
                    <a:lumMod val="75000"/>
                  </a:schemeClr>
                </a:solidFill>
                <a:latin typeface="Arial"/>
                <a:cs typeface="Arial"/>
              </a:rPr>
              <a:t>Department: </a:t>
            </a:r>
            <a:r>
              <a:rPr lang="en-US" sz="2000" b="1" dirty="0">
                <a:solidFill>
                  <a:schemeClr val="accent1">
                    <a:lumMod val="75000"/>
                  </a:schemeClr>
                </a:solidFill>
                <a:latin typeface="Arial"/>
                <a:cs typeface="Arial"/>
              </a:rPr>
              <a:t>Computer Science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FC4DA-F9F7-E94F-2EC7-00ED9C4B172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047F0AF-B610-2E8D-7645-1760FE6E6C35}"/>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Content Placeholder 5">
            <a:extLst>
              <a:ext uri="{FF2B5EF4-FFF2-40B4-BE49-F238E27FC236}">
                <a16:creationId xmlns:a16="http://schemas.microsoft.com/office/drawing/2014/main" id="{01E8E5CB-6A24-E711-0B57-7C7EB47780F7}"/>
              </a:ext>
            </a:extLst>
          </p:cNvPr>
          <p:cNvPicPr>
            <a:picLocks noGrp="1" noChangeAspect="1"/>
          </p:cNvPicPr>
          <p:nvPr>
            <p:ph idx="1"/>
          </p:nvPr>
        </p:nvPicPr>
        <p:blipFill>
          <a:blip r:embed="rId2"/>
          <a:stretch>
            <a:fillRect/>
          </a:stretch>
        </p:blipFill>
        <p:spPr>
          <a:xfrm>
            <a:off x="967154" y="1494692"/>
            <a:ext cx="10147862" cy="4472906"/>
          </a:xfrm>
        </p:spPr>
      </p:pic>
    </p:spTree>
    <p:extLst>
      <p:ext uri="{BB962C8B-B14F-4D97-AF65-F5344CB8AC3E}">
        <p14:creationId xmlns:p14="http://schemas.microsoft.com/office/powerpoint/2010/main" val="2489252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82650"/>
            <a:ext cx="11029616" cy="349802"/>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The proposed solution effectively leverages IBM Watson Studio’s AutoAI to automate the classification of NSAP schemes based on applicant demographic and socio-economic data. The no-code, scalable approach ensures faster, accurate, and fair scheme assignment, supporting timely delivery of benefits.</a:t>
            </a:r>
          </a:p>
          <a:p>
            <a:pPr algn="just"/>
            <a:r>
              <a:rPr lang="en-US" sz="2000" dirty="0">
                <a:latin typeface="Times New Roman" panose="02020603050405020304" pitchFamily="18" charset="0"/>
                <a:cs typeface="Times New Roman" panose="02020603050405020304" pitchFamily="18" charset="0"/>
              </a:rPr>
              <a:t>During implementation, challenges such as data imbalance and feature relevance were addressed through AutoAI’s automated preprocessing and model selection. Future improvements may include incorporating additional contextual data (e.g., local economic indicators) to further enhance prediction quality. This system supports the government’s goal of transparency, efficiency, and inclusiveness in welfare scheme distribution.</a:t>
            </a:r>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just"/>
            <a:r>
              <a:rPr lang="en-US" sz="2000" dirty="0">
                <a:latin typeface="Times New Roman" panose="02020603050405020304" pitchFamily="18" charset="0"/>
                <a:cs typeface="Times New Roman" panose="02020603050405020304" pitchFamily="18" charset="0"/>
              </a:rPr>
              <a:t>The solution can be enhanced by integrating additional applicant-level data such as health indicators or family income to improve prediction accuracy. As the system scales, it can be expanded to support classification across other government welfare schemes beyond NSAP.</a:t>
            </a:r>
          </a:p>
          <a:p>
            <a:pPr algn="just"/>
            <a:r>
              <a:rPr lang="en-US" sz="2000" dirty="0">
                <a:latin typeface="Times New Roman" panose="02020603050405020304" pitchFamily="18" charset="0"/>
                <a:cs typeface="Times New Roman" panose="02020603050405020304" pitchFamily="18" charset="0"/>
              </a:rPr>
              <a:t>Further improvements could include retraining the model with real-time data streams, incorporating explainable AI for transparency in decision-making, and integrating the solution with mobile apps or e-governance portals to enable on-the-spot eligibility assessments in rural and remote regions.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4" name="Rectangle 2">
            <a:extLst>
              <a:ext uri="{FF2B5EF4-FFF2-40B4-BE49-F238E27FC236}">
                <a16:creationId xmlns:a16="http://schemas.microsoft.com/office/drawing/2014/main" id="{744F428E-B4FE-BB45-D22C-AD35E61F46F5}"/>
              </a:ext>
            </a:extLst>
          </p:cNvPr>
          <p:cNvSpPr>
            <a:spLocks noGrp="1" noChangeArrowheads="1"/>
          </p:cNvSpPr>
          <p:nvPr>
            <p:ph idx="1"/>
          </p:nvPr>
        </p:nvSpPr>
        <p:spPr bwMode="auto">
          <a:xfrm>
            <a:off x="581192" y="2484528"/>
            <a:ext cx="1140272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Government of India – Ministry of Rural Development, NSAP Guidelines and Scheme Detail</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IBM Watson Studio &amp; AutoAI Documentation –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2"/>
              </a:rPr>
              <a:t>https://www.ibm.com/cloud/watson-studio</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Scikit-learn Documentation for Classification Metrics –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https://scikit-learn.org/stable/modules/model_evaluation.html</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XGBoost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Scalable Tree Boosting System – Chen, T., &amp;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Guestrin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 (2016)</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Research Articles on Automated Machine Learning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AutoML</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Social Welfare Programs</a:t>
            </a: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pPr marL="0" indent="0">
              <a:buNone/>
            </a:pPr>
            <a:endParaRPr lang="en-IN" dirty="0"/>
          </a:p>
        </p:txBody>
      </p:sp>
      <p:pic>
        <p:nvPicPr>
          <p:cNvPr id="7" name="Picture 6">
            <a:extLst>
              <a:ext uri="{FF2B5EF4-FFF2-40B4-BE49-F238E27FC236}">
                <a16:creationId xmlns:a16="http://schemas.microsoft.com/office/drawing/2014/main" id="{7375ED82-FFC3-9344-918D-98540ED7BB2C}"/>
              </a:ext>
            </a:extLst>
          </p:cNvPr>
          <p:cNvPicPr>
            <a:picLocks noChangeAspect="1"/>
          </p:cNvPicPr>
          <p:nvPr/>
        </p:nvPicPr>
        <p:blipFill>
          <a:blip r:embed="rId2"/>
          <a:stretch>
            <a:fillRect/>
          </a:stretch>
        </p:blipFill>
        <p:spPr>
          <a:xfrm>
            <a:off x="581193" y="1302026"/>
            <a:ext cx="7402222" cy="4673324"/>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pPr marL="0" indent="0">
              <a:buNone/>
            </a:pPr>
            <a:endParaRPr lang="en-IN" dirty="0"/>
          </a:p>
        </p:txBody>
      </p:sp>
      <p:pic>
        <p:nvPicPr>
          <p:cNvPr id="5" name="Picture 4">
            <a:extLst>
              <a:ext uri="{FF2B5EF4-FFF2-40B4-BE49-F238E27FC236}">
                <a16:creationId xmlns:a16="http://schemas.microsoft.com/office/drawing/2014/main" id="{2887EA1E-6A5C-9E92-5D94-7ECE3A9CA25F}"/>
              </a:ext>
            </a:extLst>
          </p:cNvPr>
          <p:cNvPicPr>
            <a:picLocks noChangeAspect="1"/>
          </p:cNvPicPr>
          <p:nvPr/>
        </p:nvPicPr>
        <p:blipFill>
          <a:blip r:embed="rId2"/>
          <a:stretch>
            <a:fillRect/>
          </a:stretch>
        </p:blipFill>
        <p:spPr>
          <a:xfrm>
            <a:off x="581192" y="1302026"/>
            <a:ext cx="7657200" cy="4673324"/>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pPr marL="0" indent="0">
              <a:buNone/>
            </a:pPr>
            <a:endParaRPr lang="en-IN" dirty="0"/>
          </a:p>
        </p:txBody>
      </p:sp>
      <p:pic>
        <p:nvPicPr>
          <p:cNvPr id="5" name="Picture 4">
            <a:extLst>
              <a:ext uri="{FF2B5EF4-FFF2-40B4-BE49-F238E27FC236}">
                <a16:creationId xmlns:a16="http://schemas.microsoft.com/office/drawing/2014/main" id="{11056ABD-1701-0796-92D9-D5BC0AE453F6}"/>
              </a:ext>
            </a:extLst>
          </p:cNvPr>
          <p:cNvPicPr>
            <a:picLocks noChangeAspect="1"/>
          </p:cNvPicPr>
          <p:nvPr/>
        </p:nvPicPr>
        <p:blipFill>
          <a:blip r:embed="rId2"/>
          <a:stretch>
            <a:fillRect/>
          </a:stretch>
        </p:blipFill>
        <p:spPr>
          <a:xfrm>
            <a:off x="581192" y="1302026"/>
            <a:ext cx="7604445" cy="4673324"/>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The National Social Assistance Program (NSAP) is a flagship social security and welfare program by the Government of India. It aims to provide financial assistance to the elderly, widows, and persons with disabilities belonging to below-poverty-line (BPL) households. The program consists of several sub-schemes, each with specific eligibility criteria. </a:t>
            </a:r>
          </a:p>
          <a:p>
            <a:pPr marL="0" indent="0" algn="just">
              <a:buNone/>
            </a:pPr>
            <a:r>
              <a:rPr lang="en-US" sz="2000" dirty="0">
                <a:latin typeface="Times New Roman" panose="02020603050405020304" pitchFamily="18" charset="0"/>
                <a:cs typeface="Times New Roman" panose="02020603050405020304" pitchFamily="18" charset="0"/>
              </a:rPr>
              <a:t>Manually verifying applications and assigning the correct scheme can be a time consuming and error-prone process. Delays or incorrect allocation can prevent deserving individuals from receiving timely financial aid. Your task is to design, build, and evaluate a multi-class classification model that can accurately predict the most appropriate NSAP scheme for an applicant based on their demographic and socio-economic data. The goal is to create a reliable tool that could assist government agencies in quickly and accurately categorizing applicants, ensuring that benefits are delivered to the right people efficiently.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160585"/>
            <a:ext cx="11613485" cy="5697415"/>
          </a:xfrm>
        </p:spPr>
        <p:txBody>
          <a:bodyPr vert="horz" lIns="91440" tIns="45720" rIns="91440" bIns="45720" rtlCol="0" anchor="ctr">
            <a:noAutofit/>
          </a:bodyPr>
          <a:lstStyle/>
          <a:p>
            <a:pPr marL="305435" indent="-305435" algn="just"/>
            <a:endParaRPr lang="en-IN" sz="1200" b="1" dirty="0">
              <a:latin typeface="Times New Roman" panose="02020603050405020304" pitchFamily="18" charset="0"/>
              <a:cs typeface="Times New Roman" panose="02020603050405020304" pitchFamily="18" charset="0"/>
            </a:endParaRPr>
          </a:p>
          <a:p>
            <a:pPr marL="305435" indent="-305435" algn="just"/>
            <a:r>
              <a:rPr lang="en-IN" sz="1200" b="1" dirty="0">
                <a:latin typeface="Times New Roman" panose="02020603050405020304" pitchFamily="18" charset="0"/>
                <a:ea typeface="+mn-lt"/>
                <a:cs typeface="Times New Roman" panose="02020603050405020304" pitchFamily="18" charset="0"/>
              </a:rPr>
              <a:t>The </a:t>
            </a:r>
            <a:r>
              <a:rPr lang="en-US" sz="1200" b="1" dirty="0">
                <a:latin typeface="Times New Roman" panose="02020603050405020304" pitchFamily="18" charset="0"/>
                <a:cs typeface="Times New Roman" panose="02020603050405020304" pitchFamily="18" charset="0"/>
              </a:rPr>
              <a:t>proposed system aims to streamline the allocation of NSAP schemes by accurately predicting the most suitable scheme for each applicant. By utilizing data analytics and machine learning techniques, the solution will enhance the efficiency and fairness of scheme distribution. The key components of the solution are as follows:</a:t>
            </a:r>
          </a:p>
          <a:p>
            <a:pPr marL="305435" indent="-305435" algn="just"/>
            <a:r>
              <a:rPr lang="en-IN" sz="1200" b="1" dirty="0">
                <a:latin typeface="Times New Roman" panose="02020603050405020304" pitchFamily="18" charset="0"/>
                <a:ea typeface="+mn-lt"/>
                <a:cs typeface="Times New Roman" panose="02020603050405020304" pitchFamily="18" charset="0"/>
              </a:rPr>
              <a:t>Data Collection:</a:t>
            </a:r>
          </a:p>
          <a:p>
            <a:pPr marL="629920" lvl="1" indent="-305435" algn="just"/>
            <a:r>
              <a:rPr lang="en-US" sz="1200" b="1" dirty="0">
                <a:latin typeface="Times New Roman" panose="02020603050405020304" pitchFamily="18" charset="0"/>
                <a:cs typeface="Times New Roman" panose="02020603050405020304" pitchFamily="18" charset="0"/>
              </a:rPr>
              <a:t>Collect historical NSAP applicant data, including demographic attributes such as gender, caste category, state, and district from official beneficiary records.</a:t>
            </a:r>
          </a:p>
          <a:p>
            <a:pPr marL="629920" lvl="1" indent="-305435" algn="just"/>
            <a:r>
              <a:rPr lang="en-IN" sz="1200" b="1" dirty="0">
                <a:latin typeface="Times New Roman" panose="02020603050405020304" pitchFamily="18" charset="0"/>
                <a:cs typeface="Times New Roman" panose="02020603050405020304" pitchFamily="18" charset="0"/>
              </a:rPr>
              <a:t>Gather socio-economic information like Aadhaar linkage status, mobile number availability, and total number of beneficiaries per category (e.g., SC/ST/Gen/OBC) to support eligibility prediction.</a:t>
            </a:r>
            <a:endParaRPr lang="en-US" sz="1200" b="1" dirty="0">
              <a:latin typeface="Times New Roman" panose="02020603050405020304" pitchFamily="18" charset="0"/>
              <a:cs typeface="Times New Roman" panose="02020603050405020304" pitchFamily="18" charset="0"/>
            </a:endParaRPr>
          </a:p>
          <a:p>
            <a:pPr marL="305435" indent="-305435" algn="just"/>
            <a:r>
              <a:rPr lang="en-IN" sz="1200" b="1" dirty="0">
                <a:latin typeface="Times New Roman" panose="02020603050405020304" pitchFamily="18" charset="0"/>
                <a:ea typeface="+mn-lt"/>
                <a:cs typeface="Times New Roman" panose="02020603050405020304" pitchFamily="18" charset="0"/>
              </a:rPr>
              <a:t>Data Preprocessing:</a:t>
            </a:r>
            <a:endParaRPr lang="en-IN" sz="1200" b="1" dirty="0">
              <a:latin typeface="Times New Roman" panose="02020603050405020304" pitchFamily="18" charset="0"/>
              <a:cs typeface="Times New Roman" panose="02020603050405020304" pitchFamily="18" charset="0"/>
            </a:endParaRPr>
          </a:p>
          <a:p>
            <a:pPr marL="629920" lvl="1" indent="-305435" algn="just"/>
            <a:r>
              <a:rPr lang="en-US" sz="1200" b="1" dirty="0">
                <a:latin typeface="Times New Roman" panose="02020603050405020304" pitchFamily="18" charset="0"/>
                <a:cs typeface="Times New Roman" panose="02020603050405020304" pitchFamily="18" charset="0"/>
              </a:rPr>
              <a:t>Handle missing values, duplicates, and inconsistencies in applicant-related data such as gender, caste category, and mobile/Aadhaar availability.</a:t>
            </a:r>
          </a:p>
          <a:p>
            <a:pPr marL="629920" lvl="1" indent="-305435" algn="just"/>
            <a:r>
              <a:rPr lang="en-US" sz="1200" b="1" dirty="0">
                <a:latin typeface="Times New Roman" panose="02020603050405020304" pitchFamily="18" charset="0"/>
                <a:cs typeface="Times New Roman" panose="02020603050405020304" pitchFamily="18" charset="0"/>
              </a:rPr>
              <a:t>Perform feature engineering to derive impactful indicators like beneficiary count trends, Aadhaar coverage ratio, or scheme-wise gender distribution, which influence eligibility.</a:t>
            </a:r>
          </a:p>
          <a:p>
            <a:pPr marL="305435" indent="-305435" algn="just"/>
            <a:r>
              <a:rPr lang="en-IN" sz="1200" b="1" dirty="0">
                <a:latin typeface="Times New Roman" panose="02020603050405020304" pitchFamily="18" charset="0"/>
                <a:ea typeface="+mn-lt"/>
                <a:cs typeface="Times New Roman" panose="02020603050405020304" pitchFamily="18" charset="0"/>
              </a:rPr>
              <a:t>Machine Learning Algorithm:</a:t>
            </a:r>
            <a:endParaRPr lang="en-IN" sz="1200" b="1" dirty="0">
              <a:latin typeface="Times New Roman" panose="02020603050405020304" pitchFamily="18" charset="0"/>
              <a:cs typeface="Times New Roman" panose="02020603050405020304" pitchFamily="18" charset="0"/>
            </a:endParaRPr>
          </a:p>
          <a:p>
            <a:pPr marL="629920" lvl="1" indent="-305435" algn="just"/>
            <a:r>
              <a:rPr lang="en-US" sz="1200" b="1" dirty="0">
                <a:latin typeface="Times New Roman" panose="02020603050405020304" pitchFamily="18" charset="0"/>
                <a:cs typeface="Times New Roman" panose="02020603050405020304" pitchFamily="18" charset="0"/>
              </a:rPr>
              <a:t>Use algorithms like Random Forest, </a:t>
            </a:r>
            <a:r>
              <a:rPr lang="en-US" sz="1200" b="1" dirty="0" err="1">
                <a:latin typeface="Times New Roman" panose="02020603050405020304" pitchFamily="18" charset="0"/>
                <a:cs typeface="Times New Roman" panose="02020603050405020304" pitchFamily="18" charset="0"/>
              </a:rPr>
              <a:t>XGBoost</a:t>
            </a:r>
            <a:r>
              <a:rPr lang="en-US" sz="1200" b="1" dirty="0">
                <a:latin typeface="Times New Roman" panose="02020603050405020304" pitchFamily="18" charset="0"/>
                <a:cs typeface="Times New Roman" panose="02020603050405020304" pitchFamily="18" charset="0"/>
              </a:rPr>
              <a:t>, or Neural Networks to classify applicants into the correct NSAP scheme based on their profile.</a:t>
            </a:r>
          </a:p>
          <a:p>
            <a:pPr marL="629920" lvl="1" indent="-305435" algn="just"/>
            <a:r>
              <a:rPr lang="en-US" sz="1200" b="1" dirty="0">
                <a:latin typeface="Times New Roman" panose="02020603050405020304" pitchFamily="18" charset="0"/>
                <a:cs typeface="Times New Roman" panose="02020603050405020304" pitchFamily="18" charset="0"/>
              </a:rPr>
              <a:t>Leverage key demographic and socio-economic features (e.g., gender, caste, Aadhaar status) to improve the model’s prediction accuracy and fairness.</a:t>
            </a:r>
            <a:endParaRPr lang="en-IN" sz="1200" b="1" dirty="0">
              <a:latin typeface="Times New Roman" panose="02020603050405020304" pitchFamily="18" charset="0"/>
              <a:cs typeface="Times New Roman" panose="02020603050405020304" pitchFamily="18" charset="0"/>
            </a:endParaRPr>
          </a:p>
          <a:p>
            <a:pPr marL="305435" indent="-305435" algn="just"/>
            <a:r>
              <a:rPr lang="en-IN" sz="1200" b="1" dirty="0">
                <a:latin typeface="Times New Roman" panose="02020603050405020304" pitchFamily="18" charset="0"/>
                <a:ea typeface="+mn-lt"/>
                <a:cs typeface="Times New Roman" panose="02020603050405020304" pitchFamily="18" charset="0"/>
              </a:rPr>
              <a:t>Deployment:</a:t>
            </a:r>
            <a:endParaRPr lang="en-IN" sz="1200" b="1" dirty="0">
              <a:latin typeface="Times New Roman" panose="02020603050405020304" pitchFamily="18" charset="0"/>
              <a:cs typeface="Times New Roman" panose="02020603050405020304" pitchFamily="18" charset="0"/>
            </a:endParaRPr>
          </a:p>
          <a:p>
            <a:pPr marL="629920" lvl="1" indent="-305435" algn="just"/>
            <a:r>
              <a:rPr lang="en-US" sz="1200" b="1" dirty="0">
                <a:latin typeface="Times New Roman" panose="02020603050405020304" pitchFamily="18" charset="0"/>
                <a:cs typeface="Times New Roman" panose="02020603050405020304" pitchFamily="18" charset="0"/>
              </a:rPr>
              <a:t>Develop a user-friendly interface or web-based application where government officials can input applicant data and instantly receive predicted NSAP scheme suggestions.</a:t>
            </a:r>
          </a:p>
          <a:p>
            <a:pPr marL="629920" lvl="1" indent="-305435" algn="just"/>
            <a:r>
              <a:rPr lang="en-US" sz="1200" b="1" dirty="0">
                <a:latin typeface="Times New Roman" panose="02020603050405020304" pitchFamily="18" charset="0"/>
                <a:cs typeface="Times New Roman" panose="02020603050405020304" pitchFamily="18" charset="0"/>
              </a:rPr>
              <a:t>Deploy the solution on a scalable and secure platform like IBM Cloud or Watson Studio, ensuring smooth performance, data privacy, and accessibility for use at scale across departments.</a:t>
            </a:r>
            <a:endParaRPr lang="en-IN" sz="1200" b="1" dirty="0">
              <a:latin typeface="Times New Roman" panose="02020603050405020304" pitchFamily="18" charset="0"/>
              <a:cs typeface="Times New Roman" panose="02020603050405020304" pitchFamily="18" charset="0"/>
            </a:endParaRPr>
          </a:p>
          <a:p>
            <a:pPr marL="305435" indent="-305435" algn="just"/>
            <a:r>
              <a:rPr lang="en-IN" sz="1200" b="1" dirty="0">
                <a:latin typeface="Times New Roman" panose="02020603050405020304" pitchFamily="18" charset="0"/>
                <a:ea typeface="+mn-lt"/>
                <a:cs typeface="Times New Roman" panose="02020603050405020304" pitchFamily="18" charset="0"/>
              </a:rPr>
              <a:t>Evaluation:</a:t>
            </a:r>
            <a:endParaRPr lang="en-IN" sz="1200" b="1" dirty="0">
              <a:latin typeface="Times New Roman" panose="02020603050405020304" pitchFamily="18" charset="0"/>
              <a:cs typeface="Times New Roman" panose="02020603050405020304" pitchFamily="18" charset="0"/>
            </a:endParaRPr>
          </a:p>
          <a:p>
            <a:pPr marL="629920" lvl="1" indent="-305435" algn="just"/>
            <a:r>
              <a:rPr lang="en-US" sz="1200" b="1" dirty="0">
                <a:latin typeface="Times New Roman" panose="02020603050405020304" pitchFamily="18" charset="0"/>
                <a:cs typeface="Times New Roman" panose="02020603050405020304" pitchFamily="18" charset="0"/>
              </a:rPr>
              <a:t>Evaluate model performance using metrics like accuracy, precision, recall, and F1-score.</a:t>
            </a:r>
          </a:p>
          <a:p>
            <a:pPr marL="629920" lvl="1" indent="-305435" algn="just"/>
            <a:r>
              <a:rPr lang="en-US" sz="1200" b="1" dirty="0">
                <a:latin typeface="Times New Roman" panose="02020603050405020304" pitchFamily="18" charset="0"/>
                <a:cs typeface="Times New Roman" panose="02020603050405020304" pitchFamily="18" charset="0"/>
              </a:rPr>
              <a:t>Use confusion matrix and class-wise analysis to detect misclassifications and fine-tune the model with new data.</a:t>
            </a:r>
            <a:endParaRPr lang="en-IN" sz="1200"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lgn="just">
              <a:buNone/>
            </a:pPr>
            <a:r>
              <a:rPr lang="en-US" sz="1600" b="1" dirty="0">
                <a:latin typeface="Times New Roman" panose="02020603050405020304" pitchFamily="18" charset="0"/>
                <a:cs typeface="Times New Roman" panose="02020603050405020304" pitchFamily="18" charset="0"/>
              </a:rPr>
              <a:t>The "System Approach" outlines the overall strategy and methodology for building and deploying the NSAP scheme prediction model to assist government agencies in automating applicant classification.</a:t>
            </a:r>
          </a:p>
          <a:p>
            <a:pPr marL="0" indent="0" algn="just">
              <a:buNone/>
            </a:pPr>
            <a:r>
              <a:rPr lang="en-US" sz="1800" b="1" dirty="0">
                <a:solidFill>
                  <a:schemeClr val="tx1"/>
                </a:solidFill>
                <a:latin typeface="Times New Roman" panose="02020603050405020304" pitchFamily="18" charset="0"/>
                <a:cs typeface="Times New Roman" panose="02020603050405020304" pitchFamily="18" charset="0"/>
              </a:rPr>
              <a:t>SYSTEM REQUIREMENTS</a:t>
            </a:r>
          </a:p>
          <a:p>
            <a:pPr algn="just"/>
            <a:r>
              <a:rPr lang="en-US" sz="1400" b="1" dirty="0">
                <a:latin typeface="Times New Roman" panose="02020603050405020304" pitchFamily="18" charset="0"/>
                <a:cs typeface="Times New Roman" panose="02020603050405020304" pitchFamily="18" charset="0"/>
              </a:rPr>
              <a:t>A dataset containing demographic and socio-economic data of applicants along with their previously assigned NSAP scheme codes.</a:t>
            </a:r>
          </a:p>
          <a:p>
            <a:pPr algn="just"/>
            <a:r>
              <a:rPr lang="en-US" sz="1400" b="1" dirty="0">
                <a:latin typeface="Times New Roman" panose="02020603050405020304" pitchFamily="18" charset="0"/>
                <a:cs typeface="Times New Roman" panose="02020603050405020304" pitchFamily="18" charset="0"/>
              </a:rPr>
              <a:t>IBM Cloud or Watson Studio environment for model development and deployment.</a:t>
            </a:r>
          </a:p>
          <a:p>
            <a:pPr algn="just"/>
            <a:r>
              <a:rPr lang="en-US" sz="1400" b="1" dirty="0">
                <a:latin typeface="Times New Roman" panose="02020603050405020304" pitchFamily="18" charset="0"/>
                <a:cs typeface="Times New Roman" panose="02020603050405020304" pitchFamily="18" charset="0"/>
              </a:rPr>
              <a:t>Web or mobile interface to input applicant data and receive real-time predictions.</a:t>
            </a:r>
            <a:endParaRPr lang="en-IN" sz="1800" b="1" dirty="0">
              <a:solidFill>
                <a:srgbClr val="0F0F0F"/>
              </a:solidFill>
              <a:latin typeface="Times New Roman" panose="02020603050405020304" pitchFamily="18" charset="0"/>
              <a:cs typeface="Times New Roman" panose="02020603050405020304" pitchFamily="18" charset="0"/>
            </a:endParaRPr>
          </a:p>
          <a:p>
            <a:pPr marL="0" indent="0" algn="just">
              <a:buNone/>
            </a:pPr>
            <a:r>
              <a:rPr lang="en-IN" sz="1800" b="1" dirty="0">
                <a:solidFill>
                  <a:srgbClr val="0F0F0F"/>
                </a:solidFill>
                <a:latin typeface="Times New Roman" panose="02020603050405020304" pitchFamily="18" charset="0"/>
                <a:cs typeface="Times New Roman" panose="02020603050405020304" pitchFamily="18" charset="0"/>
              </a:rPr>
              <a:t>LIBRARY REQUIRED TO BUILD THE MODEL</a:t>
            </a:r>
          </a:p>
          <a:p>
            <a:pPr marL="305435" indent="-305435" algn="just"/>
            <a:r>
              <a:rPr lang="en-IN" sz="1800" b="1" dirty="0">
                <a:solidFill>
                  <a:srgbClr val="0F0F0F"/>
                </a:solidFill>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Automated Data Preprocessing: </a:t>
            </a:r>
            <a:r>
              <a:rPr lang="en-US" sz="1400" dirty="0">
                <a:latin typeface="Times New Roman" panose="02020603050405020304" pitchFamily="18" charset="0"/>
                <a:cs typeface="Times New Roman" panose="02020603050405020304" pitchFamily="18" charset="0"/>
              </a:rPr>
              <a:t>AutoAI handles missing values, categorical encoding, and feature engineering internally.</a:t>
            </a:r>
          </a:p>
          <a:p>
            <a:pPr marL="305435" indent="-305435" algn="just"/>
            <a:r>
              <a:rPr lang="en-US" sz="1400" b="1" dirty="0">
                <a:solidFill>
                  <a:srgbClr val="0F0F0F"/>
                </a:solidFill>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Model Selection &amp; Optimization: </a:t>
            </a:r>
            <a:r>
              <a:rPr lang="en-US" sz="1400" dirty="0">
                <a:latin typeface="Times New Roman" panose="02020603050405020304" pitchFamily="18" charset="0"/>
                <a:cs typeface="Times New Roman" panose="02020603050405020304" pitchFamily="18" charset="0"/>
              </a:rPr>
              <a:t>It automatically selects the best classification algorithms (e.g., Decision Trees, Random Forest, </a:t>
            </a:r>
            <a:r>
              <a:rPr lang="en-US" sz="1400" dirty="0" err="1">
                <a:latin typeface="Times New Roman" panose="02020603050405020304" pitchFamily="18" charset="0"/>
                <a:cs typeface="Times New Roman" panose="02020603050405020304" pitchFamily="18" charset="0"/>
              </a:rPr>
              <a:t>XGBoost</a:t>
            </a:r>
            <a:r>
              <a:rPr lang="en-US" sz="1400" dirty="0">
                <a:latin typeface="Times New Roman" panose="02020603050405020304" pitchFamily="18" charset="0"/>
                <a:cs typeface="Times New Roman" panose="02020603050405020304" pitchFamily="18" charset="0"/>
              </a:rPr>
              <a:t>) based on data patterns.</a:t>
            </a:r>
          </a:p>
          <a:p>
            <a:pPr marL="305435" indent="-305435" algn="just"/>
            <a:r>
              <a:rPr lang="en-US" sz="1400" b="1" dirty="0">
                <a:solidFill>
                  <a:srgbClr val="0F0F0F"/>
                </a:solidFill>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Pipeline Generation: </a:t>
            </a:r>
            <a:r>
              <a:rPr lang="en-US" sz="1400" dirty="0">
                <a:latin typeface="Times New Roman" panose="02020603050405020304" pitchFamily="18" charset="0"/>
                <a:cs typeface="Times New Roman" panose="02020603050405020304" pitchFamily="18" charset="0"/>
              </a:rPr>
              <a:t>Multiple model</a:t>
            </a:r>
            <a:r>
              <a:rPr lang="en-US" sz="16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pipelines are generated, ranked by evaluation metrics such as Accuracy and F1-Score.</a:t>
            </a:r>
          </a:p>
          <a:p>
            <a:pPr marL="305435" indent="-305435" algn="just"/>
            <a:r>
              <a:rPr lang="en-US" sz="1600" b="1" dirty="0">
                <a:solidFill>
                  <a:srgbClr val="0F0F0F"/>
                </a:solidFill>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One-Click Deployment: </a:t>
            </a:r>
            <a:r>
              <a:rPr lang="en-US" sz="1400" dirty="0">
                <a:latin typeface="Times New Roman" panose="02020603050405020304" pitchFamily="18" charset="0"/>
                <a:cs typeface="Times New Roman" panose="02020603050405020304" pitchFamily="18" charset="0"/>
              </a:rPr>
              <a:t>The best-performing pipeline is deployed as a web service on IBM Cloud, ready for integration into applications</a:t>
            </a:r>
            <a:r>
              <a:rPr lang="en-US" sz="1400" b="1" dirty="0">
                <a:latin typeface="Times New Roman" panose="02020603050405020304" pitchFamily="18" charset="0"/>
                <a:cs typeface="Times New Roman" panose="02020603050405020304" pitchFamily="18" charset="0"/>
              </a:rPr>
              <a:t>.</a:t>
            </a:r>
            <a:endParaRPr lang="en-IN" sz="1800" b="1"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lgn="just"/>
            <a:r>
              <a:rPr lang="en-IN" sz="1400" dirty="0">
                <a:latin typeface="Times New Roman" panose="02020603050405020304" pitchFamily="18" charset="0"/>
                <a:ea typeface="+mn-lt"/>
                <a:cs typeface="Times New Roman" panose="02020603050405020304" pitchFamily="18" charset="0"/>
              </a:rPr>
              <a:t>In the Algorithm section, describe the machine learning algorithm chosen for predicting bike counts. Here's an example structure for this section:</a:t>
            </a:r>
            <a:endParaRPr lang="en-IN" sz="1400" dirty="0">
              <a:latin typeface="Times New Roman" panose="02020603050405020304" pitchFamily="18" charset="0"/>
              <a:cs typeface="Times New Roman" panose="02020603050405020304" pitchFamily="18" charset="0"/>
            </a:endParaRPr>
          </a:p>
          <a:p>
            <a:pPr marL="305435" indent="-305435" algn="just"/>
            <a:r>
              <a:rPr lang="en-IN" sz="1400" b="1" dirty="0">
                <a:latin typeface="Times New Roman" panose="02020603050405020304" pitchFamily="18" charset="0"/>
                <a:ea typeface="+mn-lt"/>
                <a:cs typeface="Times New Roman" panose="02020603050405020304" pitchFamily="18" charset="0"/>
              </a:rPr>
              <a:t>Algorithm Selection:</a:t>
            </a:r>
            <a:endParaRPr lang="en-IN" sz="1400" dirty="0">
              <a:latin typeface="Times New Roman" panose="02020603050405020304" pitchFamily="18" charset="0"/>
              <a:cs typeface="Times New Roman" panose="02020603050405020304" pitchFamily="18" charset="0"/>
            </a:endParaRPr>
          </a:p>
          <a:p>
            <a:pPr marL="629920" lvl="1" indent="-305435" algn="just"/>
            <a:r>
              <a:rPr lang="en-US" b="1" dirty="0"/>
              <a:t>IBM Watson </a:t>
            </a:r>
            <a:r>
              <a:rPr lang="en-US" b="1" dirty="0" err="1"/>
              <a:t>AutoAI</a:t>
            </a:r>
            <a:r>
              <a:rPr lang="en-US" dirty="0"/>
              <a:t> evaluates multiple classification algorithms including </a:t>
            </a:r>
            <a:r>
              <a:rPr lang="en-US" b="1" dirty="0"/>
              <a:t>Decision Trees</a:t>
            </a:r>
            <a:r>
              <a:rPr lang="en-US" dirty="0"/>
              <a:t>, </a:t>
            </a:r>
            <a:r>
              <a:rPr lang="en-US" b="1" dirty="0"/>
              <a:t>Random Forest</a:t>
            </a:r>
            <a:r>
              <a:rPr lang="en-US" dirty="0"/>
              <a:t>, and </a:t>
            </a:r>
            <a:r>
              <a:rPr lang="en-US" b="1" dirty="0" err="1"/>
              <a:t>XGBoost</a:t>
            </a:r>
            <a:r>
              <a:rPr lang="en-US" dirty="0"/>
              <a:t>, automatically selecting the one that best fits the patterns within the applicant dataset.</a:t>
            </a:r>
          </a:p>
          <a:p>
            <a:pPr marL="629920" lvl="1" indent="-305435" algn="just"/>
            <a:r>
              <a:rPr lang="en-US" dirty="0"/>
              <a:t>The selection is driven by </a:t>
            </a:r>
            <a:r>
              <a:rPr lang="en-US" b="1" dirty="0"/>
              <a:t>data distribution</a:t>
            </a:r>
            <a:r>
              <a:rPr lang="en-US" dirty="0"/>
              <a:t>, </a:t>
            </a:r>
            <a:r>
              <a:rPr lang="en-US" b="1" dirty="0"/>
              <a:t>feature types</a:t>
            </a:r>
            <a:r>
              <a:rPr lang="en-US" dirty="0"/>
              <a:t>, and the complexity of </a:t>
            </a:r>
            <a:r>
              <a:rPr lang="en-US" b="1" dirty="0"/>
              <a:t>multi-class classification</a:t>
            </a:r>
            <a:r>
              <a:rPr lang="en-US" dirty="0"/>
              <a:t>, ensuring high generalization and robustness.</a:t>
            </a:r>
            <a:endParaRPr lang="en-IN" dirty="0">
              <a:latin typeface="Times New Roman" panose="02020603050405020304" pitchFamily="18" charset="0"/>
              <a:cs typeface="Times New Roman" panose="02020603050405020304" pitchFamily="18" charset="0"/>
            </a:endParaRPr>
          </a:p>
          <a:p>
            <a:pPr marL="305435" indent="-305435" algn="just"/>
            <a:r>
              <a:rPr lang="en-IN" sz="1400" b="1" dirty="0">
                <a:latin typeface="Times New Roman" panose="02020603050405020304" pitchFamily="18" charset="0"/>
                <a:ea typeface="+mn-lt"/>
                <a:cs typeface="Times New Roman" panose="02020603050405020304" pitchFamily="18" charset="0"/>
              </a:rPr>
              <a:t>Data Input:</a:t>
            </a:r>
            <a:endParaRPr lang="en-IN" sz="1400" dirty="0">
              <a:latin typeface="Times New Roman" panose="02020603050405020304" pitchFamily="18" charset="0"/>
              <a:cs typeface="Times New Roman" panose="02020603050405020304" pitchFamily="18" charset="0"/>
            </a:endParaRPr>
          </a:p>
          <a:p>
            <a:pPr marL="629920" lvl="1" indent="-305435" algn="just"/>
            <a:r>
              <a:rPr lang="en-US" dirty="0">
                <a:latin typeface="Times New Roman" panose="02020603050405020304" pitchFamily="18" charset="0"/>
                <a:cs typeface="Times New Roman" panose="02020603050405020304" pitchFamily="18" charset="0"/>
              </a:rPr>
              <a:t>Input features include demographic and socio-economic details such as gender, caste category, Aadhaar possession, and mobile access. These attributes help determine the eligibility and most suitable scheme for each applicant.</a:t>
            </a:r>
            <a:endParaRPr lang="en-IN" dirty="0">
              <a:latin typeface="Times New Roman" panose="02020603050405020304" pitchFamily="18" charset="0"/>
              <a:cs typeface="Times New Roman" panose="02020603050405020304" pitchFamily="18" charset="0"/>
            </a:endParaRPr>
          </a:p>
          <a:p>
            <a:pPr marL="305435" indent="-305435" algn="just"/>
            <a:r>
              <a:rPr lang="en-IN" sz="1400" b="1" dirty="0">
                <a:latin typeface="Times New Roman" panose="02020603050405020304" pitchFamily="18" charset="0"/>
                <a:ea typeface="+mn-lt"/>
                <a:cs typeface="Times New Roman" panose="02020603050405020304" pitchFamily="18" charset="0"/>
              </a:rPr>
              <a:t>Training Process:</a:t>
            </a:r>
            <a:endParaRPr lang="en-IN" sz="1400" dirty="0">
              <a:latin typeface="Times New Roman" panose="02020603050405020304" pitchFamily="18" charset="0"/>
              <a:cs typeface="Times New Roman" panose="02020603050405020304" pitchFamily="18" charset="0"/>
            </a:endParaRPr>
          </a:p>
          <a:p>
            <a:pPr marL="629920" lvl="1" indent="-305435" algn="just"/>
            <a:r>
              <a:rPr lang="en-US" dirty="0">
                <a:latin typeface="Times New Roman" panose="02020603050405020304" pitchFamily="18" charset="0"/>
                <a:cs typeface="Times New Roman" panose="02020603050405020304" pitchFamily="18" charset="0"/>
              </a:rPr>
              <a:t>AutoAI automatically preprocesses the dataset, performs feature engineering, and applies cross-validation to train multiple models. It then ranks them based on evaluation metrics like accuracy and F1-score.</a:t>
            </a:r>
            <a:endParaRPr lang="en-IN" dirty="0">
              <a:latin typeface="Times New Roman" panose="02020603050405020304" pitchFamily="18" charset="0"/>
              <a:cs typeface="Times New Roman" panose="02020603050405020304" pitchFamily="18" charset="0"/>
            </a:endParaRPr>
          </a:p>
          <a:p>
            <a:pPr marL="305435" indent="-305435" algn="just"/>
            <a:r>
              <a:rPr lang="en-IN" sz="1400" b="1" dirty="0">
                <a:latin typeface="Times New Roman" panose="02020603050405020304" pitchFamily="18" charset="0"/>
                <a:ea typeface="+mn-lt"/>
                <a:cs typeface="Times New Roman" panose="02020603050405020304" pitchFamily="18" charset="0"/>
              </a:rPr>
              <a:t>Prediction Process:</a:t>
            </a:r>
            <a:endParaRPr lang="en-IN" sz="1400" dirty="0">
              <a:latin typeface="Times New Roman" panose="02020603050405020304" pitchFamily="18" charset="0"/>
              <a:cs typeface="Times New Roman" panose="02020603050405020304" pitchFamily="18" charset="0"/>
            </a:endParaRPr>
          </a:p>
          <a:p>
            <a:pPr marL="629920" lvl="1" indent="-305435" algn="just"/>
            <a:r>
              <a:rPr lang="en-US" dirty="0">
                <a:latin typeface="Times New Roman" panose="02020603050405020304" pitchFamily="18" charset="0"/>
                <a:cs typeface="Times New Roman" panose="02020603050405020304" pitchFamily="18" charset="0"/>
              </a:rPr>
              <a:t>The best-performing model is deployed and used to predict scheme codes for new applicants in real-time. This enables fast, consistent, and transparent decision-making for government officials.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11" name="Content Placeholder 10">
            <a:extLst>
              <a:ext uri="{FF2B5EF4-FFF2-40B4-BE49-F238E27FC236}">
                <a16:creationId xmlns:a16="http://schemas.microsoft.com/office/drawing/2014/main" id="{ECDF233C-6009-A213-4703-C980AC3B5CC2}"/>
              </a:ext>
            </a:extLst>
          </p:cNvPr>
          <p:cNvPicPr>
            <a:picLocks noGrp="1" noChangeAspect="1"/>
          </p:cNvPicPr>
          <p:nvPr>
            <p:ph idx="1"/>
          </p:nvPr>
        </p:nvPicPr>
        <p:blipFill>
          <a:blip r:embed="rId2"/>
          <a:stretch>
            <a:fillRect/>
          </a:stretch>
        </p:blipFill>
        <p:spPr>
          <a:xfrm>
            <a:off x="1151722" y="1232452"/>
            <a:ext cx="10216732" cy="4923392"/>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393BE-F585-9779-BFD3-EB98AD0DF69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B345732-B5F5-80E0-5C29-73980F4CB8EC}"/>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1AFF12DC-F7A4-E4CC-422C-31D151CF31C2}"/>
              </a:ext>
            </a:extLst>
          </p:cNvPr>
          <p:cNvPicPr>
            <a:picLocks noGrp="1" noChangeAspect="1"/>
          </p:cNvPicPr>
          <p:nvPr>
            <p:ph idx="1"/>
          </p:nvPr>
        </p:nvPicPr>
        <p:blipFill>
          <a:blip r:embed="rId2"/>
          <a:stretch>
            <a:fillRect/>
          </a:stretch>
        </p:blipFill>
        <p:spPr>
          <a:xfrm>
            <a:off x="1139218" y="1363296"/>
            <a:ext cx="9667380" cy="4673600"/>
          </a:xfrm>
        </p:spPr>
      </p:pic>
    </p:spTree>
    <p:extLst>
      <p:ext uri="{BB962C8B-B14F-4D97-AF65-F5344CB8AC3E}">
        <p14:creationId xmlns:p14="http://schemas.microsoft.com/office/powerpoint/2010/main" val="1730230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9B83B5-4583-4990-F59D-9664687A834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D744BDB-F74F-8782-F86C-CC06374EF6C6}"/>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15" name="Content Placeholder 14">
            <a:extLst>
              <a:ext uri="{FF2B5EF4-FFF2-40B4-BE49-F238E27FC236}">
                <a16:creationId xmlns:a16="http://schemas.microsoft.com/office/drawing/2014/main" id="{AB78A370-C165-7882-A136-265F48401CE6}"/>
              </a:ext>
            </a:extLst>
          </p:cNvPr>
          <p:cNvPicPr>
            <a:picLocks noGrp="1" noChangeAspect="1"/>
          </p:cNvPicPr>
          <p:nvPr>
            <p:ph idx="1"/>
          </p:nvPr>
        </p:nvPicPr>
        <p:blipFill>
          <a:blip r:embed="rId2"/>
          <a:stretch>
            <a:fillRect/>
          </a:stretch>
        </p:blipFill>
        <p:spPr>
          <a:xfrm>
            <a:off x="580691" y="1232452"/>
            <a:ext cx="10950819" cy="1112861"/>
          </a:xfrm>
        </p:spPr>
      </p:pic>
      <p:pic>
        <p:nvPicPr>
          <p:cNvPr id="17" name="Picture 16">
            <a:extLst>
              <a:ext uri="{FF2B5EF4-FFF2-40B4-BE49-F238E27FC236}">
                <a16:creationId xmlns:a16="http://schemas.microsoft.com/office/drawing/2014/main" id="{FBB6EBC5-B202-3605-9597-DD83ACEE8F4B}"/>
              </a:ext>
            </a:extLst>
          </p:cNvPr>
          <p:cNvPicPr>
            <a:picLocks noChangeAspect="1"/>
          </p:cNvPicPr>
          <p:nvPr/>
        </p:nvPicPr>
        <p:blipFill>
          <a:blip r:embed="rId3"/>
          <a:stretch>
            <a:fillRect/>
          </a:stretch>
        </p:blipFill>
        <p:spPr>
          <a:xfrm>
            <a:off x="580691" y="2233246"/>
            <a:ext cx="10950819" cy="1642804"/>
          </a:xfrm>
          <a:prstGeom prst="rect">
            <a:avLst/>
          </a:prstGeom>
        </p:spPr>
      </p:pic>
      <p:pic>
        <p:nvPicPr>
          <p:cNvPr id="19" name="Picture 18">
            <a:extLst>
              <a:ext uri="{FF2B5EF4-FFF2-40B4-BE49-F238E27FC236}">
                <a16:creationId xmlns:a16="http://schemas.microsoft.com/office/drawing/2014/main" id="{48C55A72-5CD9-A2CF-BE26-93BE57EBE2E1}"/>
              </a:ext>
            </a:extLst>
          </p:cNvPr>
          <p:cNvPicPr>
            <a:picLocks noChangeAspect="1"/>
          </p:cNvPicPr>
          <p:nvPr/>
        </p:nvPicPr>
        <p:blipFill>
          <a:blip r:embed="rId4"/>
          <a:stretch>
            <a:fillRect/>
          </a:stretch>
        </p:blipFill>
        <p:spPr>
          <a:xfrm>
            <a:off x="580690" y="3859656"/>
            <a:ext cx="10950820" cy="2620591"/>
          </a:xfrm>
          <a:prstGeom prst="rect">
            <a:avLst/>
          </a:prstGeom>
        </p:spPr>
      </p:pic>
    </p:spTree>
    <p:extLst>
      <p:ext uri="{BB962C8B-B14F-4D97-AF65-F5344CB8AC3E}">
        <p14:creationId xmlns:p14="http://schemas.microsoft.com/office/powerpoint/2010/main" val="365010127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200</TotalTime>
  <Words>1192</Words>
  <Application>Microsoft Office PowerPoint</Application>
  <PresentationFormat>Widescreen</PresentationFormat>
  <Paragraphs>83</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Times New Roman</vt:lpstr>
      <vt:lpstr>Wingdings 2</vt:lpstr>
      <vt:lpstr>DividendVTI</vt:lpstr>
      <vt:lpstr>Predicting Eligibility for NSAP using Machine Learning</vt:lpstr>
      <vt:lpstr>OUTLINE</vt:lpstr>
      <vt:lpstr>Problem Statement</vt:lpstr>
      <vt:lpstr>Proposed Solution</vt:lpstr>
      <vt:lpstr>System  Approach</vt:lpstr>
      <vt:lpstr>Algorithm &amp; Deployment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FAISHAL RAHMAN</cp:lastModifiedBy>
  <cp:revision>29</cp:revision>
  <dcterms:created xsi:type="dcterms:W3CDTF">2021-05-26T16:50:10Z</dcterms:created>
  <dcterms:modified xsi:type="dcterms:W3CDTF">2025-07-31T14:33:23Z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