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1"/>
  </p:notesMasterIdLst>
  <p:handoutMasterIdLst>
    <p:handoutMasterId r:id="rId22"/>
  </p:handoutMasterIdLst>
  <p:sldIdLst>
    <p:sldId id="338" r:id="rId5"/>
    <p:sldId id="327" r:id="rId6"/>
    <p:sldId id="315" r:id="rId7"/>
    <p:sldId id="329" r:id="rId8"/>
    <p:sldId id="302" r:id="rId9"/>
    <p:sldId id="339" r:id="rId10"/>
    <p:sldId id="345" r:id="rId11"/>
    <p:sldId id="346" r:id="rId12"/>
    <p:sldId id="347" r:id="rId13"/>
    <p:sldId id="348" r:id="rId14"/>
    <p:sldId id="349" r:id="rId15"/>
    <p:sldId id="350" r:id="rId16"/>
    <p:sldId id="344" r:id="rId17"/>
    <p:sldId id="342" r:id="rId18"/>
    <p:sldId id="343" r:id="rId19"/>
    <p:sldId id="30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5" d="100"/>
          <a:sy n="95" d="100"/>
        </p:scale>
        <p:origin x="276" y="9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3633251"/>
            <a:ext cx="3400089" cy="861497"/>
          </a:xfrm>
        </p:spPr>
        <p:txBody>
          <a:bodyPr>
            <a:normAutofit fontScale="85000" lnSpcReduction="10000"/>
          </a:bodyPr>
          <a:lstStyle/>
          <a:p>
            <a:pPr algn="r"/>
            <a:r>
              <a:rPr lang="en-US" b="0" dirty="0" err="1">
                <a:solidFill>
                  <a:schemeClr val="tx1"/>
                </a:solidFill>
              </a:rPr>
              <a:t>Faishal</a:t>
            </a:r>
            <a:r>
              <a:rPr lang="en-US" b="0" dirty="0">
                <a:solidFill>
                  <a:schemeClr val="tx1"/>
                </a:solidFill>
              </a:rPr>
              <a:t> Rahman Ansari</a:t>
            </a:r>
          </a:p>
          <a:p>
            <a:pPr algn="r"/>
            <a:r>
              <a:rPr lang="en-IN" b="0" dirty="0"/>
              <a:t>STU681faa234114d1746905635</a:t>
            </a:r>
            <a:endParaRPr lang="en-US"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367897" y="2794000"/>
            <a:ext cx="5880683" cy="637097"/>
          </a:xfrm>
        </p:spPr>
        <p:txBody>
          <a:bodyPr>
            <a:normAutofit fontScale="90000"/>
          </a:bodyPr>
          <a:lstStyle/>
          <a:p>
            <a:r>
              <a:rPr lang="en-GB" sz="3200" dirty="0"/>
              <a:t>AIRBNB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RESULTS4</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6" name="Picture 5">
            <a:extLst>
              <a:ext uri="{FF2B5EF4-FFF2-40B4-BE49-F238E27FC236}">
                <a16:creationId xmlns:a16="http://schemas.microsoft.com/office/drawing/2014/main" id="{0FBEF6EB-18A8-47A4-B668-DFFAB5B81D47}"/>
              </a:ext>
            </a:extLst>
          </p:cNvPr>
          <p:cNvPicPr>
            <a:picLocks noChangeAspect="1"/>
          </p:cNvPicPr>
          <p:nvPr/>
        </p:nvPicPr>
        <p:blipFill>
          <a:blip r:embed="rId4"/>
          <a:stretch>
            <a:fillRect/>
          </a:stretch>
        </p:blipFill>
        <p:spPr>
          <a:xfrm>
            <a:off x="1646079" y="2059113"/>
            <a:ext cx="6600298" cy="4093828"/>
          </a:xfrm>
          <a:prstGeom prst="rect">
            <a:avLst/>
          </a:prstGeom>
        </p:spPr>
      </p:pic>
    </p:spTree>
    <p:extLst>
      <p:ext uri="{BB962C8B-B14F-4D97-AF65-F5344CB8AC3E}">
        <p14:creationId xmlns:p14="http://schemas.microsoft.com/office/powerpoint/2010/main" val="41788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RESULTS5</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6" name="Picture 5">
            <a:extLst>
              <a:ext uri="{FF2B5EF4-FFF2-40B4-BE49-F238E27FC236}">
                <a16:creationId xmlns:a16="http://schemas.microsoft.com/office/drawing/2014/main" id="{0FBEF6EB-18A8-47A4-B668-DFFAB5B81D47}"/>
              </a:ext>
            </a:extLst>
          </p:cNvPr>
          <p:cNvPicPr>
            <a:picLocks noChangeAspect="1"/>
          </p:cNvPicPr>
          <p:nvPr/>
        </p:nvPicPr>
        <p:blipFill>
          <a:blip r:embed="rId4"/>
          <a:stretch>
            <a:fillRect/>
          </a:stretch>
        </p:blipFill>
        <p:spPr>
          <a:xfrm>
            <a:off x="1646079" y="2059113"/>
            <a:ext cx="6600298" cy="4093828"/>
          </a:xfrm>
          <a:prstGeom prst="rect">
            <a:avLst/>
          </a:prstGeom>
        </p:spPr>
      </p:pic>
    </p:spTree>
    <p:extLst>
      <p:ext uri="{BB962C8B-B14F-4D97-AF65-F5344CB8AC3E}">
        <p14:creationId xmlns:p14="http://schemas.microsoft.com/office/powerpoint/2010/main" val="26001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RESULTS6</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C5F5C903-15C9-4CB2-AADC-9B43C881CDFD}"/>
              </a:ext>
            </a:extLst>
          </p:cNvPr>
          <p:cNvPicPr>
            <a:picLocks noChangeAspect="1"/>
          </p:cNvPicPr>
          <p:nvPr/>
        </p:nvPicPr>
        <p:blipFill>
          <a:blip r:embed="rId4"/>
          <a:stretch>
            <a:fillRect/>
          </a:stretch>
        </p:blipFill>
        <p:spPr>
          <a:xfrm>
            <a:off x="1386584" y="2015837"/>
            <a:ext cx="6775904" cy="4154275"/>
          </a:xfrm>
          <a:prstGeom prst="rect">
            <a:avLst/>
          </a:prstGeom>
        </p:spPr>
      </p:pic>
    </p:spTree>
    <p:extLst>
      <p:ext uri="{BB962C8B-B14F-4D97-AF65-F5344CB8AC3E}">
        <p14:creationId xmlns:p14="http://schemas.microsoft.com/office/powerpoint/2010/main" val="207343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80215"/>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572272" y="2058592"/>
            <a:ext cx="9838465" cy="2553970"/>
          </a:xfrm>
        </p:spPr>
        <p:txBody>
          <a:bodyPr vert="horz" lIns="91440" tIns="45720" rIns="91440" bIns="45720" rtlCol="0" anchor="t">
            <a:normAutofit/>
          </a:bodyPr>
          <a:lstStyle/>
          <a:p>
            <a:pPr marL="0" indent="0">
              <a:buNone/>
            </a:pPr>
            <a:r>
              <a:rPr lang="en-US" dirty="0"/>
              <a:t>https://github.com/Faishal058/VOIS_AICTE_Oct2025_FaishalRahmanAnsari.git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C9C13185-F524-4E63-B14E-DFAFB4C16D52}"/>
              </a:ext>
            </a:extLst>
          </p:cNvPr>
          <p:cNvPicPr>
            <a:picLocks noChangeAspect="1"/>
          </p:cNvPicPr>
          <p:nvPr/>
        </p:nvPicPr>
        <p:blipFill>
          <a:blip r:embed="rId3"/>
          <a:stretch>
            <a:fillRect/>
          </a:stretch>
        </p:blipFill>
        <p:spPr>
          <a:xfrm>
            <a:off x="1594900" y="1174765"/>
            <a:ext cx="6873836" cy="493818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6" name="Picture 15">
            <a:extLst>
              <a:ext uri="{FF2B5EF4-FFF2-40B4-BE49-F238E27FC236}">
                <a16:creationId xmlns:a16="http://schemas.microsoft.com/office/drawing/2014/main" id="{4F3B0054-EE94-4C44-97CF-6CEBC1769439}"/>
              </a:ext>
            </a:extLst>
          </p:cNvPr>
          <p:cNvPicPr>
            <a:picLocks noChangeAspect="1"/>
          </p:cNvPicPr>
          <p:nvPr/>
        </p:nvPicPr>
        <p:blipFill>
          <a:blip r:embed="rId3"/>
          <a:stretch>
            <a:fillRect/>
          </a:stretch>
        </p:blipFill>
        <p:spPr>
          <a:xfrm>
            <a:off x="1601916" y="1351508"/>
            <a:ext cx="6829020" cy="472212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85000" lnSpcReduction="20000"/>
          </a:bodyPr>
          <a:lstStyle/>
          <a:p>
            <a:pPr algn="just">
              <a:lnSpc>
                <a:spcPct val="150000"/>
              </a:lnSpc>
            </a:pPr>
            <a:r>
              <a:rPr lang="en-US" dirty="0"/>
              <a:t>Airbnb is a widely used platform that allows property owners to rent out their homes or apartments to travelers. A major challenge for hosts is determining the optimal price for their listings, as pricing depends on multiple factors, including the number of bedrooms and bathrooms, cleanliness, accuracy of listing descriptions, and the quality of communication with guests. Setting prices too high or too low can affect occupancy rates and revenue, making data-driven pricing decisions essential for both hosts and travelers.</a:t>
            </a:r>
            <a:endParaRPr lang="en-I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448964" y="696156"/>
            <a:ext cx="6276109" cy="830997"/>
          </a:xfrm>
        </p:spPr>
        <p:txBody>
          <a:bodyPr>
            <a:normAutofit fontScale="90000"/>
          </a:bodyPr>
          <a:lstStyle/>
          <a:p>
            <a:r>
              <a:rPr lang="en-GB" dirty="0"/>
              <a:t>Project Description</a:t>
            </a:r>
            <a:br>
              <a:rPr lang="en-GB" dirty="0"/>
            </a:br>
            <a:br>
              <a:rPr lang="en-GB" dirty="0"/>
            </a:br>
            <a:r>
              <a:rPr lang="en-US" sz="1800" b="0" dirty="0">
                <a:latin typeface="Times New Roman" panose="02020603050405020304" pitchFamily="18" charset="0"/>
                <a:cs typeface="Times New Roman" panose="02020603050405020304" pitchFamily="18" charset="0"/>
              </a:rPr>
              <a:t>This project aims to develop a machine learning model to predict Airbnb listing prices. Accurate pricing is essential for hosts to maximize occupancy and revenue, while ensuring travelers pay fair and competitive rates. Using historical Airbnb data, the project builds a regression model that captures the relationship between listing attributes—such as the number of bedrooms and bathrooms, property type, location, and guest ratings—and the price charged.</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The trained model can then predict prices for new or hypothetical listings, providing property owners with actionable insights to make data-driven pricing decisions and maintain a competitive edge in the market.</a:t>
            </a:r>
            <a:br>
              <a:rPr lang="en-US" sz="1800" dirty="0"/>
            </a:br>
            <a:br>
              <a:rPr lang="en-GB" dirty="0"/>
            </a:br>
            <a:r>
              <a:rPr lang="en-GB" dirty="0"/>
              <a:t> </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lnSpcReduction="10000"/>
          </a:bodyPr>
          <a:lstStyle/>
          <a:p>
            <a:pPr algn="just">
              <a:lnSpc>
                <a:spcPct val="150000"/>
              </a:lnSpc>
            </a:pPr>
            <a:r>
              <a:rPr lang="en-GB" sz="1600" b="1" dirty="0">
                <a:latin typeface="Times New Roman" panose="02020603050405020304" pitchFamily="18" charset="0"/>
                <a:cs typeface="Times New Roman" panose="02020603050405020304" pitchFamily="18" charset="0"/>
              </a:rPr>
              <a:t>Airbnb Hosts</a:t>
            </a:r>
          </a:p>
          <a:p>
            <a:pPr algn="just">
              <a:lnSpc>
                <a:spcPct val="150000"/>
              </a:lnSpc>
            </a:pPr>
            <a:r>
              <a:rPr lang="en-US" sz="1400" dirty="0">
                <a:latin typeface="Times New Roman" panose="02020603050405020304" pitchFamily="18" charset="0"/>
                <a:cs typeface="Times New Roman" panose="02020603050405020304" pitchFamily="18" charset="0"/>
              </a:rPr>
              <a:t>To optimize the pricing of their listings based on property features, guest reviews, and market trends.</a:t>
            </a:r>
          </a:p>
          <a:p>
            <a:pPr algn="just">
              <a:lnSpc>
                <a:spcPct val="150000"/>
              </a:lnSpc>
            </a:pPr>
            <a:r>
              <a:rPr lang="en-GB" sz="1600" b="1" dirty="0"/>
              <a:t>Travelers</a:t>
            </a:r>
          </a:p>
          <a:p>
            <a:pPr algn="just">
              <a:lnSpc>
                <a:spcPct val="150000"/>
              </a:lnSpc>
            </a:pPr>
            <a:r>
              <a:rPr lang="en-US" sz="1400" dirty="0">
                <a:latin typeface="Times New Roman" panose="02020603050405020304" pitchFamily="18" charset="0"/>
                <a:cs typeface="Times New Roman" panose="02020603050405020304" pitchFamily="18" charset="0"/>
              </a:rPr>
              <a:t>To assess whether a listing is fairly priced and make informed booking decisions.</a:t>
            </a:r>
          </a:p>
          <a:p>
            <a:pPr algn="just">
              <a:lnSpc>
                <a:spcPct val="150000"/>
              </a:lnSpc>
            </a:pPr>
            <a:r>
              <a:rPr lang="en-GB" sz="1600" b="1" dirty="0">
                <a:latin typeface="Times New Roman" panose="02020603050405020304" pitchFamily="18" charset="0"/>
                <a:cs typeface="Times New Roman" panose="02020603050405020304" pitchFamily="18" charset="0"/>
              </a:rPr>
              <a:t>Airbnb Platforms Analysts</a:t>
            </a:r>
          </a:p>
          <a:p>
            <a:pPr algn="just">
              <a:lnSpc>
                <a:spcPct val="150000"/>
              </a:lnSpc>
            </a:pPr>
            <a:r>
              <a:rPr lang="en-US" sz="1400" dirty="0">
                <a:latin typeface="Times New Roman" panose="02020603050405020304" pitchFamily="18" charset="0"/>
                <a:cs typeface="Times New Roman" panose="02020603050405020304" pitchFamily="18" charset="0"/>
              </a:rPr>
              <a:t>To enhance automated pricing recommendations, improve platform reliability, and build user trust.</a:t>
            </a:r>
          </a:p>
          <a:p>
            <a:pPr algn="just">
              <a:lnSpc>
                <a:spcPct val="150000"/>
              </a:lnSpc>
            </a:pPr>
            <a:r>
              <a:rPr lang="en-GB" sz="1600" b="1" dirty="0">
                <a:latin typeface="Times New Roman" panose="02020603050405020304" pitchFamily="18" charset="0"/>
                <a:cs typeface="Times New Roman" panose="02020603050405020304" pitchFamily="18" charset="0"/>
              </a:rPr>
              <a:t>Researchers/Students</a:t>
            </a:r>
          </a:p>
          <a:p>
            <a:pPr algn="just">
              <a:lnSpc>
                <a:spcPct val="150000"/>
              </a:lnSpc>
            </a:pPr>
            <a:r>
              <a:rPr lang="en-US" sz="1400" dirty="0">
                <a:latin typeface="Times New Roman" panose="02020603050405020304" pitchFamily="18" charset="0"/>
                <a:cs typeface="Times New Roman" panose="02020603050405020304" pitchFamily="18" charset="0"/>
              </a:rPr>
              <a:t>To study the relationship between property characteristics, guest feedback, and rental pricing for academic or practical insights.</a:t>
            </a:r>
            <a:endParaRPr lang="en-IN" sz="14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4" name="Rectangle 2">
            <a:extLst>
              <a:ext uri="{FF2B5EF4-FFF2-40B4-BE49-F238E27FC236}">
                <a16:creationId xmlns:a16="http://schemas.microsoft.com/office/drawing/2014/main" id="{F352877B-40A8-4E1F-976E-151FA965C61C}"/>
              </a:ext>
            </a:extLst>
          </p:cNvPr>
          <p:cNvSpPr>
            <a:spLocks noGrp="1" noChangeArrowheads="1"/>
          </p:cNvSpPr>
          <p:nvPr>
            <p:ph type="body" sz="quarter" idx="12"/>
          </p:nvPr>
        </p:nvSpPr>
        <p:spPr bwMode="auto">
          <a:xfrm>
            <a:off x="660398" y="1370848"/>
            <a:ext cx="1069829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R (for data analysis and modeling)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Analysis &amp; 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Pandas, NumPy, Matplotlib, Seaborn, Plotly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&amp; Modeling: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Scikit-learn (Regression models, Feature selection)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missing values, encoding categorical variables, scaling features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Jupyter Notebook, Google Colab</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Database/Storage: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CSV, Excel files, or SQL databases for storing Airbnb datasets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Git/GitHub (for project management and collaboration)</a:t>
            </a:r>
          </a:p>
          <a:p>
            <a:pPr marL="0" marR="0" lvl="0" indent="0"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90"/>
            <a:ext cx="3669737" cy="585756"/>
          </a:xfrm>
        </p:spPr>
        <p:txBody>
          <a:bodyPr>
            <a:normAutofit/>
          </a:bodyPr>
          <a:lstStyle/>
          <a:p>
            <a:r>
              <a:rPr lang="en-GB" sz="2800" dirty="0">
                <a:latin typeface="Times New Roman" panose="02020603050405020304" pitchFamily="18" charset="0"/>
                <a:cs typeface="Times New Roman" panose="02020603050405020304" pitchFamily="18" charset="0"/>
              </a:rPr>
              <a:t>Python Code </a:t>
            </a:r>
            <a:endParaRPr lang="en-IN" sz="2800"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D00AEC18-7879-40B3-9E65-2E8CA6EF756B}"/>
              </a:ext>
            </a:extLst>
          </p:cNvPr>
          <p:cNvPicPr>
            <a:picLocks noChangeAspect="1"/>
          </p:cNvPicPr>
          <p:nvPr/>
        </p:nvPicPr>
        <p:blipFill>
          <a:blip r:embed="rId4"/>
          <a:stretch>
            <a:fillRect/>
          </a:stretch>
        </p:blipFill>
        <p:spPr>
          <a:xfrm>
            <a:off x="422959" y="1033977"/>
            <a:ext cx="3343561" cy="5534463"/>
          </a:xfrm>
          <a:prstGeom prst="rect">
            <a:avLst/>
          </a:prstGeom>
        </p:spPr>
      </p:pic>
      <p:pic>
        <p:nvPicPr>
          <p:cNvPr id="11" name="Picture 10">
            <a:extLst>
              <a:ext uri="{FF2B5EF4-FFF2-40B4-BE49-F238E27FC236}">
                <a16:creationId xmlns:a16="http://schemas.microsoft.com/office/drawing/2014/main" id="{EFF8E6F2-9B7E-4F8F-A2B6-1AB37C45EE48}"/>
              </a:ext>
            </a:extLst>
          </p:cNvPr>
          <p:cNvPicPr>
            <a:picLocks noChangeAspect="1"/>
          </p:cNvPicPr>
          <p:nvPr/>
        </p:nvPicPr>
        <p:blipFill>
          <a:blip r:embed="rId5"/>
          <a:stretch>
            <a:fillRect/>
          </a:stretch>
        </p:blipFill>
        <p:spPr>
          <a:xfrm>
            <a:off x="3917541" y="1033976"/>
            <a:ext cx="3669737" cy="5534464"/>
          </a:xfrm>
          <a:prstGeom prst="rect">
            <a:avLst/>
          </a:prstGeom>
        </p:spPr>
      </p:pic>
      <p:pic>
        <p:nvPicPr>
          <p:cNvPr id="13" name="Picture 12">
            <a:extLst>
              <a:ext uri="{FF2B5EF4-FFF2-40B4-BE49-F238E27FC236}">
                <a16:creationId xmlns:a16="http://schemas.microsoft.com/office/drawing/2014/main" id="{83032703-1B3D-43B3-8C3D-C2C458FFDE01}"/>
              </a:ext>
            </a:extLst>
          </p:cNvPr>
          <p:cNvPicPr>
            <a:picLocks noChangeAspect="1"/>
          </p:cNvPicPr>
          <p:nvPr/>
        </p:nvPicPr>
        <p:blipFill>
          <a:blip r:embed="rId6"/>
          <a:stretch>
            <a:fillRect/>
          </a:stretch>
        </p:blipFill>
        <p:spPr>
          <a:xfrm>
            <a:off x="7689255" y="3191561"/>
            <a:ext cx="4333478" cy="144800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RESULTS1</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C5138689-4028-4AF6-A07D-D5CFA57D0E45}"/>
              </a:ext>
            </a:extLst>
          </p:cNvPr>
          <p:cNvPicPr>
            <a:picLocks noChangeAspect="1"/>
          </p:cNvPicPr>
          <p:nvPr/>
        </p:nvPicPr>
        <p:blipFill>
          <a:blip r:embed="rId4"/>
          <a:stretch>
            <a:fillRect/>
          </a:stretch>
        </p:blipFill>
        <p:spPr>
          <a:xfrm>
            <a:off x="843248" y="2208181"/>
            <a:ext cx="7268906" cy="3789948"/>
          </a:xfrm>
          <a:prstGeom prst="rect">
            <a:avLst/>
          </a:prstGeom>
        </p:spPr>
      </p:pic>
    </p:spTree>
    <p:extLst>
      <p:ext uri="{BB962C8B-B14F-4D97-AF65-F5344CB8AC3E}">
        <p14:creationId xmlns:p14="http://schemas.microsoft.com/office/powerpoint/2010/main" val="388241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RESULTS2</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6" name="Picture 5">
            <a:extLst>
              <a:ext uri="{FF2B5EF4-FFF2-40B4-BE49-F238E27FC236}">
                <a16:creationId xmlns:a16="http://schemas.microsoft.com/office/drawing/2014/main" id="{3C8C74BE-C6EA-42F3-B2F5-47C3C3D59B08}"/>
              </a:ext>
            </a:extLst>
          </p:cNvPr>
          <p:cNvPicPr>
            <a:picLocks noChangeAspect="1"/>
          </p:cNvPicPr>
          <p:nvPr/>
        </p:nvPicPr>
        <p:blipFill>
          <a:blip r:embed="rId4"/>
          <a:stretch>
            <a:fillRect/>
          </a:stretch>
        </p:blipFill>
        <p:spPr>
          <a:xfrm>
            <a:off x="422959" y="1941449"/>
            <a:ext cx="7414960" cy="4765244"/>
          </a:xfrm>
          <a:prstGeom prst="rect">
            <a:avLst/>
          </a:prstGeom>
        </p:spPr>
      </p:pic>
    </p:spTree>
    <p:extLst>
      <p:ext uri="{BB962C8B-B14F-4D97-AF65-F5344CB8AC3E}">
        <p14:creationId xmlns:p14="http://schemas.microsoft.com/office/powerpoint/2010/main" val="175740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RESULTS3</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33CBC565-CA17-4243-A8DD-57C6C93403D4}"/>
              </a:ext>
            </a:extLst>
          </p:cNvPr>
          <p:cNvPicPr>
            <a:picLocks noChangeAspect="1"/>
          </p:cNvPicPr>
          <p:nvPr/>
        </p:nvPicPr>
        <p:blipFill>
          <a:blip r:embed="rId4"/>
          <a:stretch>
            <a:fillRect/>
          </a:stretch>
        </p:blipFill>
        <p:spPr>
          <a:xfrm>
            <a:off x="1275324" y="1832092"/>
            <a:ext cx="7046752" cy="4272590"/>
          </a:xfrm>
          <a:prstGeom prst="rect">
            <a:avLst/>
          </a:prstGeom>
        </p:spPr>
      </p:pic>
    </p:spTree>
    <p:extLst>
      <p:ext uri="{BB962C8B-B14F-4D97-AF65-F5344CB8AC3E}">
        <p14:creationId xmlns:p14="http://schemas.microsoft.com/office/powerpoint/2010/main" val="350651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772</TotalTime>
  <Words>461</Words>
  <Application>Microsoft Office PowerPoint</Application>
  <PresentationFormat>Widescreen</PresentationFormat>
  <Paragraphs>46</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AIRBNB HOTEL BOOKING ANALYSIS</vt:lpstr>
      <vt:lpstr>PROBLEM  STATEMENT</vt:lpstr>
      <vt:lpstr>Project Description  This project aims to develop a machine learning model to predict Airbnb listing prices. Accurate pricing is essential for hosts to maximize occupancy and revenue, while ensuring travelers pay fair and competitive rates. Using historical Airbnb data, the project builds a regression model that captures the relationship between listing attributes—such as the number of bedrooms and bathrooms, property type, location, and guest ratings—and the price charged.  The trained model can then predict prices for new or hypothetical listings, providing property owners with actionable insights to make data-driven pricing decisions and maintain a competitive edge in the market.    </vt:lpstr>
      <vt:lpstr>WHO ARE THE END USERS?</vt:lpstr>
      <vt:lpstr>Technology Used</vt:lpstr>
      <vt:lpstr>Python Code </vt:lpstr>
      <vt:lpstr>RESULTS1</vt:lpstr>
      <vt:lpstr>RESULTS2</vt:lpstr>
      <vt:lpstr>RESULTS3</vt:lpstr>
      <vt:lpstr>RESULTS4</vt:lpstr>
      <vt:lpstr>RESULTS5</vt:lpstr>
      <vt:lpstr>RESULTS6</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FAISHAL RAHMAN</cp:lastModifiedBy>
  <cp:revision>107</cp:revision>
  <dcterms:created xsi:type="dcterms:W3CDTF">2021-07-11T13:13:15Z</dcterms:created>
  <dcterms:modified xsi:type="dcterms:W3CDTF">2025-10-06T01:33:38Z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