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37"/>
  </p:notesMasterIdLst>
  <p:handoutMasterIdLst>
    <p:handoutMasterId r:id="rId38"/>
  </p:handoutMasterIdLst>
  <p:sldIdLst>
    <p:sldId id="301" r:id="rId6"/>
    <p:sldId id="257" r:id="rId7"/>
    <p:sldId id="302" r:id="rId8"/>
    <p:sldId id="268" r:id="rId9"/>
    <p:sldId id="272" r:id="rId10"/>
    <p:sldId id="274" r:id="rId11"/>
    <p:sldId id="275" r:id="rId12"/>
    <p:sldId id="298" r:id="rId13"/>
    <p:sldId id="273" r:id="rId14"/>
    <p:sldId id="279" r:id="rId15"/>
    <p:sldId id="280" r:id="rId16"/>
    <p:sldId id="283" r:id="rId17"/>
    <p:sldId id="276" r:id="rId18"/>
    <p:sldId id="282" r:id="rId19"/>
    <p:sldId id="277" r:id="rId20"/>
    <p:sldId id="289" r:id="rId21"/>
    <p:sldId id="278" r:id="rId22"/>
    <p:sldId id="281" r:id="rId23"/>
    <p:sldId id="284" r:id="rId24"/>
    <p:sldId id="285" r:id="rId25"/>
    <p:sldId id="286" r:id="rId26"/>
    <p:sldId id="288" r:id="rId27"/>
    <p:sldId id="287" r:id="rId28"/>
    <p:sldId id="290" r:id="rId29"/>
    <p:sldId id="291" r:id="rId30"/>
    <p:sldId id="292" r:id="rId31"/>
    <p:sldId id="293" r:id="rId32"/>
    <p:sldId id="296" r:id="rId33"/>
    <p:sldId id="297" r:id="rId34"/>
    <p:sldId id="294" r:id="rId35"/>
    <p:sldId id="299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660"/>
  </p:normalViewPr>
  <p:slideViewPr>
    <p:cSldViewPr>
      <p:cViewPr varScale="1">
        <p:scale>
          <a:sx n="69" d="100"/>
          <a:sy n="69" d="100"/>
        </p:scale>
        <p:origin x="540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9/5/2023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6905-CBF0-4F7E-BB6D-DBF4F530D4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7BA2-FD6F-454E-8CB0-9F41F5272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24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6905-CBF0-4F7E-BB6D-DBF4F530D4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22417BA2-FD6F-454E-8CB0-9F41F5272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05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6905-CBF0-4F7E-BB6D-DBF4F530D4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7BA2-FD6F-454E-8CB0-9F41F5272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32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6905-CBF0-4F7E-BB6D-DBF4F530D4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7BA2-FD6F-454E-8CB0-9F41F5272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97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6905-CBF0-4F7E-BB6D-DBF4F530D4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7BA2-FD6F-454E-8CB0-9F41F5272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6905-CBF0-4F7E-BB6D-DBF4F530D4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7BA2-FD6F-454E-8CB0-9F41F5272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6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6905-CBF0-4F7E-BB6D-DBF4F530D4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7BA2-FD6F-454E-8CB0-9F41F5272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06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6905-CBF0-4F7E-BB6D-DBF4F530D4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7BA2-FD6F-454E-8CB0-9F41F5272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6905-CBF0-4F7E-BB6D-DBF4F530D4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7BA2-FD6F-454E-8CB0-9F41F5272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70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6905-CBF0-4F7E-BB6D-DBF4F530D4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7BA2-FD6F-454E-8CB0-9F41F5272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84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6905-CBF0-4F7E-BB6D-DBF4F530D4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7BA2-FD6F-454E-8CB0-9F41F5272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534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6905-CBF0-4F7E-BB6D-DBF4F530D4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7BA2-FD6F-454E-8CB0-9F41F5272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313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6905-CBF0-4F7E-BB6D-DBF4F530D4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7BA2-FD6F-454E-8CB0-9F41F5272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002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6905-CBF0-4F7E-BB6D-DBF4F530D4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7BA2-FD6F-454E-8CB0-9F41F5272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378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6905-CBF0-4F7E-BB6D-DBF4F530D4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7BA2-FD6F-454E-8CB0-9F41F5272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49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6905-CBF0-4F7E-BB6D-DBF4F530D4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7BA2-FD6F-454E-8CB0-9F41F5272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681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6905-CBF0-4F7E-BB6D-DBF4F530D4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7BA2-FD6F-454E-8CB0-9F41F5272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8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9/5/2023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9/5/2023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0B6905-CBF0-4F7E-BB6D-DBF4F530D4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417BA2-FD6F-454E-8CB0-9F41F5272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5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sman6.deviantart.com/art/Bismillah-13508491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excelsior.edu/educator-resources/owl-across-disciplines/owl-across-the-disciplines-grammar-and-usage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21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3C45-67FC-51F3-206F-AA44A78E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Setting Up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CEE9-3F61-24BC-E3EC-C815DC2B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  <a:p>
            <a:r>
              <a:rPr lang="en-US" dirty="0"/>
              <a:t>Windows (Git Bash)</a:t>
            </a:r>
          </a:p>
          <a:p>
            <a:r>
              <a:rPr lang="en-US" dirty="0"/>
              <a:t>Mac Terminal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https://git-scm.com/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git --version</a:t>
            </a:r>
          </a:p>
        </p:txBody>
      </p:sp>
    </p:spTree>
    <p:extLst>
      <p:ext uri="{BB962C8B-B14F-4D97-AF65-F5344CB8AC3E}">
        <p14:creationId xmlns:p14="http://schemas.microsoft.com/office/powerpoint/2010/main" val="128306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B607-EA42-9456-B98F-B250F0B9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Configuring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ECDA-6D55-C2FF-40F8-8DD94E413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config --global user.name “your name” </a:t>
            </a:r>
          </a:p>
          <a:p>
            <a:r>
              <a:rPr lang="en-US" dirty="0"/>
              <a:t>git config --global user.email “your email” </a:t>
            </a:r>
          </a:p>
          <a:p>
            <a:r>
              <a:rPr lang="en-US" dirty="0"/>
              <a:t>git config --list</a:t>
            </a:r>
          </a:p>
        </p:txBody>
      </p:sp>
    </p:spTree>
    <p:extLst>
      <p:ext uri="{BB962C8B-B14F-4D97-AF65-F5344CB8AC3E}">
        <p14:creationId xmlns:p14="http://schemas.microsoft.com/office/powerpoint/2010/main" val="136731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FEEB-D632-A488-3249-03E5EC0B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00B87-0EBC-FC64-4DA8-DF0BAF462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</a:t>
            </a:r>
          </a:p>
          <a:p>
            <a:r>
              <a:rPr lang="en-US" dirty="0"/>
              <a:t>ls –a</a:t>
            </a:r>
          </a:p>
          <a:p>
            <a:r>
              <a:rPr lang="en-US" dirty="0"/>
              <a:t>cd </a:t>
            </a:r>
          </a:p>
          <a:p>
            <a:r>
              <a:rPr lang="en-US" dirty="0"/>
              <a:t>pwd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etc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3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BC6D-5527-7160-EC19-C098B98D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5BCF-B119-9369-D713-909499B4D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“Repo” = repository</a:t>
            </a:r>
          </a:p>
          <a:p>
            <a:r>
              <a:rPr lang="en-US" dirty="0"/>
              <a:t>Usually used to organize a single project.</a:t>
            </a:r>
          </a:p>
          <a:p>
            <a:r>
              <a:rPr lang="en-US" dirty="0"/>
              <a:t>Repo can contain folders and files, images, videos, and anything you project needs.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6DB86-DE2E-C5EE-ECA0-1EC40D32E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281" y="546100"/>
            <a:ext cx="1905000" cy="1905000"/>
          </a:xfrm>
          <a:prstGeom prst="roundRect">
            <a:avLst/>
          </a:prstGeom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21012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4B5-C040-02E3-B7B9-D41CDF14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Types of Repo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1A31F-85C7-793B-6330-692CF5D6784E}"/>
              </a:ext>
            </a:extLst>
          </p:cNvPr>
          <p:cNvSpPr/>
          <p:nvPr/>
        </p:nvSpPr>
        <p:spPr>
          <a:xfrm>
            <a:off x="1913408" y="2133600"/>
            <a:ext cx="8372004" cy="411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DB5AA7-2FF8-DCDC-F3FF-1EDD50D8D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65"/>
          <a:stretch/>
        </p:blipFill>
        <p:spPr>
          <a:xfrm>
            <a:off x="2095770" y="2133600"/>
            <a:ext cx="799728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7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FA5C-4854-47E9-DDA1-CC689E6C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Adding file to Git Repository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5C84A6A-3E21-EED8-813C-A713988F2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2286000"/>
            <a:ext cx="9286304" cy="3352800"/>
          </a:xfrm>
          <a:prstGeom prst="round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45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311D-CE11-E422-FB2F-316FD1C38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186" y="2400300"/>
            <a:ext cx="6780451" cy="10287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dirty="0">
                <a:latin typeface="_PDMS_IslamicFont" panose="02010000000000000000" pitchFamily="2" charset="-78"/>
                <a:cs typeface="_PDMS_IslamicFont" panose="02010000000000000000" pitchFamily="2" charset="-78"/>
              </a:rPr>
              <a:t>Remote To Local</a:t>
            </a:r>
          </a:p>
        </p:txBody>
      </p:sp>
    </p:spTree>
    <p:extLst>
      <p:ext uri="{BB962C8B-B14F-4D97-AF65-F5344CB8AC3E}">
        <p14:creationId xmlns:p14="http://schemas.microsoft.com/office/powerpoint/2010/main" val="345378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D478-02FE-BEFE-0300-B082E07C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GitHub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1F6F-FDB5-1028-D1CC-7CE86D279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repository</a:t>
            </a:r>
          </a:p>
          <a:p>
            <a:r>
              <a:rPr lang="en-US" dirty="0"/>
              <a:t>Make our first commit</a:t>
            </a:r>
          </a:p>
        </p:txBody>
      </p:sp>
    </p:spTree>
    <p:extLst>
      <p:ext uri="{BB962C8B-B14F-4D97-AF65-F5344CB8AC3E}">
        <p14:creationId xmlns:p14="http://schemas.microsoft.com/office/powerpoint/2010/main" val="279789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E187-447C-5FEE-3AE9-286461A7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Clone and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1047B-8942-69B6-9FFA-337140C60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Clone</a:t>
            </a:r>
            <a:r>
              <a:rPr lang="en-US" dirty="0"/>
              <a:t> – Cloning a repository on our local machine</a:t>
            </a:r>
          </a:p>
          <a:p>
            <a:pPr marL="0" indent="0">
              <a:buNone/>
            </a:pPr>
            <a:r>
              <a:rPr lang="en-US" dirty="0"/>
              <a:t>	git clone &lt;project-link&gt;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Status</a:t>
            </a:r>
            <a:r>
              <a:rPr lang="en-US" dirty="0"/>
              <a:t> – display the status of the code</a:t>
            </a:r>
          </a:p>
          <a:p>
            <a:pPr marL="0" indent="0">
              <a:buNone/>
            </a:pPr>
            <a:r>
              <a:rPr lang="en-US" dirty="0"/>
              <a:t>	git status</a:t>
            </a:r>
          </a:p>
        </p:txBody>
      </p:sp>
    </p:spTree>
    <p:extLst>
      <p:ext uri="{BB962C8B-B14F-4D97-AF65-F5344CB8AC3E}">
        <p14:creationId xmlns:p14="http://schemas.microsoft.com/office/powerpoint/2010/main" val="301954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5A13-CB4C-DF83-F2B4-43734681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7A81B-9AA2-157A-C39B-9E1F1F06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Untracked</a:t>
            </a:r>
          </a:p>
          <a:p>
            <a:pPr lvl="1"/>
            <a:r>
              <a:rPr lang="en-US" dirty="0"/>
              <a:t>New file that git doesn't yet track</a:t>
            </a:r>
          </a:p>
          <a:p>
            <a:r>
              <a:rPr lang="en-US" dirty="0">
                <a:solidFill>
                  <a:srgbClr val="00B0F0"/>
                </a:solidFill>
              </a:rPr>
              <a:t>Modified</a:t>
            </a:r>
          </a:p>
          <a:p>
            <a:pPr lvl="1"/>
            <a:r>
              <a:rPr lang="en-US" dirty="0"/>
              <a:t>changed</a:t>
            </a:r>
          </a:p>
          <a:p>
            <a:r>
              <a:rPr lang="en-US" dirty="0">
                <a:solidFill>
                  <a:srgbClr val="00B0F0"/>
                </a:solidFill>
              </a:rPr>
              <a:t>Staged</a:t>
            </a:r>
          </a:p>
          <a:p>
            <a:pPr lvl="1"/>
            <a:r>
              <a:rPr lang="en-US" dirty="0"/>
              <a:t>File is ready to be committed</a:t>
            </a:r>
          </a:p>
          <a:p>
            <a:r>
              <a:rPr lang="en-US" dirty="0">
                <a:solidFill>
                  <a:srgbClr val="00B0F0"/>
                </a:solidFill>
              </a:rPr>
              <a:t>Unmodified</a:t>
            </a:r>
          </a:p>
          <a:p>
            <a:pPr lvl="1"/>
            <a:r>
              <a:rPr lang="en-US" dirty="0"/>
              <a:t>Unchanged </a:t>
            </a:r>
          </a:p>
        </p:txBody>
      </p:sp>
    </p:spTree>
    <p:extLst>
      <p:ext uri="{BB962C8B-B14F-4D97-AF65-F5344CB8AC3E}">
        <p14:creationId xmlns:p14="http://schemas.microsoft.com/office/powerpoint/2010/main" val="38387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100000"/>
                <a:shade val="0"/>
                <a:satMod val="100000"/>
                <a:alpha val="86000"/>
                <a:lumMod val="98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988" y="2058954"/>
            <a:ext cx="8938472" cy="1383901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l Qalam Quran 2A" panose="02010000000000000000" pitchFamily="2" charset="-78"/>
                <a:cs typeface="Al Qalam Quran 2A" panose="02010000000000000000" pitchFamily="2" charset="-78"/>
              </a:rPr>
              <a:t>Git  &amp;  GitHub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2208212" y="3442855"/>
            <a:ext cx="7069519" cy="1220933"/>
          </a:xfrm>
        </p:spPr>
        <p:txBody>
          <a:bodyPr/>
          <a:lstStyle/>
          <a:p>
            <a:r>
              <a:rPr lang="en-US" dirty="0"/>
              <a:t>Faisal aslam</a:t>
            </a: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128A5352-0AE9-AFAE-C88D-39A447C2C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3657600"/>
            <a:ext cx="1265840" cy="126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C0841314-0362-05CA-2D05-671F38E3E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318" y="3553126"/>
            <a:ext cx="1774825" cy="14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CA80-D63D-899E-E0AD-EA415EF3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Add &amp;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D30E5-0BDE-5413-9383-16EE39E9C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Add</a:t>
            </a:r>
            <a:r>
              <a:rPr lang="en-US" dirty="0"/>
              <a:t> - add new or changed file in your working directory to the git staging area.</a:t>
            </a:r>
          </a:p>
          <a:p>
            <a:pPr marL="0" indent="0">
              <a:buNone/>
            </a:pPr>
            <a:r>
              <a:rPr lang="en-US" dirty="0"/>
              <a:t>	git add “file name”</a:t>
            </a:r>
          </a:p>
          <a:p>
            <a:pPr marL="0" indent="0">
              <a:buNone/>
            </a:pPr>
            <a:r>
              <a:rPr lang="en-US" dirty="0"/>
              <a:t>	git add .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Commit</a:t>
            </a:r>
            <a:r>
              <a:rPr lang="en-US" dirty="0"/>
              <a:t> – it is the record of changes</a:t>
            </a:r>
          </a:p>
          <a:p>
            <a:pPr marL="0" indent="0">
              <a:buNone/>
            </a:pPr>
            <a:r>
              <a:rPr lang="en-US" dirty="0"/>
              <a:t>	git commit –m “some message”</a:t>
            </a:r>
          </a:p>
        </p:txBody>
      </p:sp>
    </p:spTree>
    <p:extLst>
      <p:ext uri="{BB962C8B-B14F-4D97-AF65-F5344CB8AC3E}">
        <p14:creationId xmlns:p14="http://schemas.microsoft.com/office/powerpoint/2010/main" val="41309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2B0B-552F-7057-2C64-670407A3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Push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FFD2-EF80-B5E0-3C57-D77B1DA4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Push</a:t>
            </a:r>
            <a:r>
              <a:rPr lang="en-US" dirty="0"/>
              <a:t> – upload local repo content to remote repo</a:t>
            </a:r>
          </a:p>
          <a:p>
            <a:pPr marL="0" indent="0">
              <a:buNone/>
            </a:pPr>
            <a:r>
              <a:rPr lang="en-US" dirty="0"/>
              <a:t>	git push origin main</a:t>
            </a:r>
          </a:p>
        </p:txBody>
      </p:sp>
    </p:spTree>
    <p:extLst>
      <p:ext uri="{BB962C8B-B14F-4D97-AF65-F5344CB8AC3E}">
        <p14:creationId xmlns:p14="http://schemas.microsoft.com/office/powerpoint/2010/main" val="36839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311D-CE11-E422-FB2F-316FD1C38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186" y="2400300"/>
            <a:ext cx="6780451" cy="10287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dirty="0">
                <a:latin typeface="_PDMS_IslamicFont" panose="02010000000000000000" pitchFamily="2" charset="-78"/>
                <a:cs typeface="_PDMS_IslamicFont" panose="02010000000000000000" pitchFamily="2" charset="-78"/>
              </a:rPr>
              <a:t>Local To Remote</a:t>
            </a:r>
          </a:p>
        </p:txBody>
      </p:sp>
    </p:spTree>
    <p:extLst>
      <p:ext uri="{BB962C8B-B14F-4D97-AF65-F5344CB8AC3E}">
        <p14:creationId xmlns:p14="http://schemas.microsoft.com/office/powerpoint/2010/main" val="371769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0838-599C-2C89-DBB7-9DDA7CAC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65BFB-1A15-E13E-60CC-27F34F175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 init</a:t>
            </a:r>
          </a:p>
          <a:p>
            <a:r>
              <a:rPr lang="en-US" dirty="0"/>
              <a:t>git add </a:t>
            </a:r>
          </a:p>
          <a:p>
            <a:r>
              <a:rPr lang="en-US" dirty="0"/>
              <a:t>git commit -m</a:t>
            </a:r>
          </a:p>
          <a:p>
            <a:r>
              <a:rPr lang="en-US" dirty="0"/>
              <a:t>git remote add origin &lt;link&gt;</a:t>
            </a:r>
          </a:p>
          <a:p>
            <a:r>
              <a:rPr lang="en-US" dirty="0"/>
              <a:t>git remote –v		(verify remote)</a:t>
            </a:r>
          </a:p>
          <a:p>
            <a:r>
              <a:rPr lang="en-US" dirty="0"/>
              <a:t>git branch		(show branches)</a:t>
            </a:r>
          </a:p>
          <a:p>
            <a:r>
              <a:rPr lang="en-US" dirty="0"/>
              <a:t>git branch -M main	(rename the branch)</a:t>
            </a:r>
          </a:p>
          <a:p>
            <a:r>
              <a:rPr lang="en-US" dirty="0"/>
              <a:t>git push origin main</a:t>
            </a:r>
          </a:p>
        </p:txBody>
      </p:sp>
    </p:spTree>
    <p:extLst>
      <p:ext uri="{BB962C8B-B14F-4D97-AF65-F5344CB8AC3E}">
        <p14:creationId xmlns:p14="http://schemas.microsoft.com/office/powerpoint/2010/main" val="153226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0951-BE62-3A7A-4770-DBBF3549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1A14-F5C0-3DB6-2952-4C273B078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Remote to Local	</a:t>
            </a: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Local to Remote</a:t>
            </a:r>
          </a:p>
          <a:p>
            <a:pPr lvl="1"/>
            <a:r>
              <a:rPr lang="en-US" dirty="0"/>
              <a:t>Create repo			git init	</a:t>
            </a:r>
          </a:p>
          <a:p>
            <a:pPr lvl="1"/>
            <a:r>
              <a:rPr lang="en-US" dirty="0"/>
              <a:t>Clone			changes</a:t>
            </a:r>
          </a:p>
          <a:p>
            <a:pPr lvl="1"/>
            <a:r>
              <a:rPr lang="en-US" dirty="0"/>
              <a:t>Changes			add</a:t>
            </a:r>
          </a:p>
          <a:p>
            <a:pPr lvl="1"/>
            <a:r>
              <a:rPr lang="en-US" dirty="0"/>
              <a:t>Add				commit</a:t>
            </a:r>
          </a:p>
          <a:p>
            <a:pPr lvl="1"/>
            <a:r>
              <a:rPr lang="en-US" dirty="0"/>
              <a:t>Commit			create repo</a:t>
            </a:r>
          </a:p>
          <a:p>
            <a:pPr lvl="1"/>
            <a:r>
              <a:rPr lang="en-US" dirty="0"/>
              <a:t>Push				link repo</a:t>
            </a:r>
          </a:p>
          <a:p>
            <a:pPr marL="377886" lvl="1" indent="0">
              <a:buNone/>
            </a:pPr>
            <a:r>
              <a:rPr lang="en-US" dirty="0"/>
              <a:t>				branch rename (optional)</a:t>
            </a:r>
          </a:p>
          <a:p>
            <a:pPr marL="377886" lvl="1" indent="0">
              <a:buNone/>
            </a:pPr>
            <a:r>
              <a:rPr lang="en-US" dirty="0"/>
              <a:t>				push</a:t>
            </a:r>
          </a:p>
        </p:txBody>
      </p:sp>
    </p:spTree>
    <p:extLst>
      <p:ext uri="{BB962C8B-B14F-4D97-AF65-F5344CB8AC3E}">
        <p14:creationId xmlns:p14="http://schemas.microsoft.com/office/powerpoint/2010/main" val="16936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0300-59EF-977A-F4D6-5B6248F5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Branches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FFDFF3-4B63-3AA0-B518-0A942AD45F6E}"/>
              </a:ext>
            </a:extLst>
          </p:cNvPr>
          <p:cNvSpPr/>
          <p:nvPr/>
        </p:nvSpPr>
        <p:spPr>
          <a:xfrm>
            <a:off x="2208133" y="1981200"/>
            <a:ext cx="8382000" cy="4038600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B995EF-2CE5-9460-1AB8-8F8B28248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222" y="2205358"/>
            <a:ext cx="7583822" cy="359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1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DA67-F0FA-4D9A-8208-E1D3BB8F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Branch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81AF2-5982-461A-C426-1A65FBCF1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 branch				(show branches)</a:t>
            </a:r>
          </a:p>
          <a:p>
            <a:pPr marL="0" indent="0">
              <a:buNone/>
            </a:pPr>
            <a:r>
              <a:rPr lang="en-US" dirty="0"/>
              <a:t>git branch -M main			(rename the branch)</a:t>
            </a:r>
          </a:p>
          <a:p>
            <a:pPr marL="0" indent="0">
              <a:buNone/>
            </a:pPr>
            <a:r>
              <a:rPr lang="en-US" dirty="0"/>
              <a:t>git checkout -b &lt;branch-name&gt;		(new branch name)</a:t>
            </a:r>
          </a:p>
          <a:p>
            <a:pPr marL="0" indent="0">
              <a:buNone/>
            </a:pPr>
            <a:r>
              <a:rPr lang="en-US" dirty="0"/>
              <a:t>git checkout &lt;branch-name&gt;		(to navigate)</a:t>
            </a:r>
          </a:p>
          <a:p>
            <a:pPr marL="0" indent="0">
              <a:buNone/>
            </a:pPr>
            <a:r>
              <a:rPr lang="en-US" dirty="0"/>
              <a:t>git branch -d &lt;branch-name&gt;		(to delete the branch)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4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6E56-E2B6-7612-47D1-FD7AB625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Merge the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357C-E55E-5EB3-EED0-91CE1123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Way 1</a:t>
            </a:r>
          </a:p>
          <a:p>
            <a:pPr lvl="1"/>
            <a:r>
              <a:rPr lang="en-US" dirty="0"/>
              <a:t>git merge &lt;branch-name&gt;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Way 2</a:t>
            </a:r>
          </a:p>
          <a:p>
            <a:pPr lvl="1"/>
            <a:r>
              <a:rPr lang="en-US" dirty="0"/>
              <a:t>Create a PR</a:t>
            </a:r>
          </a:p>
        </p:txBody>
      </p:sp>
    </p:spTree>
    <p:extLst>
      <p:ext uri="{BB962C8B-B14F-4D97-AF65-F5344CB8AC3E}">
        <p14:creationId xmlns:p14="http://schemas.microsoft.com/office/powerpoint/2010/main" val="194767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B5D0-B405-B516-CD31-416F2A10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00"/>
                </a:solidFill>
                <a:effectLst/>
                <a:latin typeface="+mj-lt"/>
              </a:rPr>
              <a:t>Pull Request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2BC6-0646-DF3E-E5F4-3A7E4388C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+mj-lt"/>
              </a:rPr>
              <a:t>It lets you tell others about changes you've pushed to a branch in a repository on GitHub</a:t>
            </a:r>
            <a:r>
              <a:rPr lang="en-US" b="0" i="0">
                <a:effectLst/>
                <a:latin typeface="+mj-lt"/>
              </a:rPr>
              <a:t>. </a:t>
            </a:r>
            <a:endParaRPr lang="en-US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611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C87F-3E29-CFFD-DE35-26F13500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00"/>
                </a:solidFill>
                <a:effectLst/>
                <a:latin typeface="+mj-lt"/>
              </a:rPr>
              <a:t>Pull Command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9680-969A-3CD7-0CC1-933C5BD7B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U</a:t>
            </a:r>
            <a:r>
              <a:rPr lang="en-US" b="0" i="0" dirty="0">
                <a:effectLst/>
                <a:latin typeface="+mj-lt"/>
              </a:rPr>
              <a:t>sed to fetch and download content from a remote repo and immediately update the local repo to match that content.</a:t>
            </a:r>
          </a:p>
          <a:p>
            <a:pPr lvl="1"/>
            <a:r>
              <a:rPr lang="en-US" b="0" i="0" dirty="0">
                <a:effectLst/>
                <a:latin typeface="+mj-lt"/>
              </a:rPr>
              <a:t>git pull origin main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684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EC81-3B40-1270-DAA2-08241B71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00"/>
                </a:solidFill>
                <a:effectLst/>
              </a:rPr>
              <a:t>Job Opportunities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60934-518F-E66F-1941-26D59B094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1D5DB"/>
                </a:solidFill>
                <a:latin typeface="Söhne"/>
              </a:rPr>
              <a:t>In this time all the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companies and employers use GitHub to search for potential candidates.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Active and well-maintained GitHub profiles can help software engineers stand out in the job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1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7C11-E72F-59A2-18E9-26D7CD7D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00"/>
                </a:solidFill>
                <a:effectLst/>
                <a:latin typeface="+mj-lt"/>
              </a:rPr>
              <a:t>Fork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B6299-E929-4731-F9A6-919AA76A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+mj-lt"/>
              </a:rPr>
              <a:t>A fork is a new repository that shares code and visibility settings with the original "upstream" repository. </a:t>
            </a:r>
          </a:p>
          <a:p>
            <a:r>
              <a:rPr lang="en-US" b="0" i="0" dirty="0">
                <a:effectLst/>
                <a:latin typeface="+mj-lt"/>
              </a:rPr>
              <a:t>Fork is a rough copy.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67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49000" r="-2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9E5B-16D4-A535-8F5C-A9B9B304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143000"/>
            <a:ext cx="4191000" cy="32766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2060"/>
                </a:solidFill>
                <a:latin typeface="Eras Bold ITC" panose="020B0907030504020204" pitchFamily="34" charset="0"/>
              </a:rPr>
              <a:t>Any </a:t>
            </a:r>
            <a:br>
              <a:rPr lang="en-US" sz="6000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sz="6000" dirty="0">
                <a:solidFill>
                  <a:srgbClr val="FF0000"/>
                </a:solidFill>
                <a:latin typeface="Eras Bold ITC" panose="020B0907030504020204" pitchFamily="34" charset="0"/>
              </a:rPr>
              <a:t>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68088-9A90-02D6-B093-EB7391F57F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19" r="21119"/>
          <a:stretch/>
        </p:blipFill>
        <p:spPr>
          <a:xfrm>
            <a:off x="1293812" y="1020041"/>
            <a:ext cx="1524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3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28600"/>
            <a:ext cx="10360501" cy="122396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Version Control </a:t>
            </a:r>
          </a:p>
          <a:p>
            <a:r>
              <a:rPr lang="en-US" altLang="en-US" dirty="0"/>
              <a:t>Git, Setup git environment , Configuration</a:t>
            </a:r>
          </a:p>
          <a:p>
            <a:pPr eaLnBrk="1" hangingPunct="1"/>
            <a:r>
              <a:rPr lang="en-US" altLang="en-US" dirty="0"/>
              <a:t>Github, Repository/Git Repo</a:t>
            </a:r>
          </a:p>
          <a:p>
            <a:pPr eaLnBrk="1" hangingPunct="1"/>
            <a:r>
              <a:rPr lang="en-US" altLang="en-US" dirty="0"/>
              <a:t>Create a git repository (Add Project)</a:t>
            </a:r>
          </a:p>
          <a:p>
            <a:pPr eaLnBrk="1" hangingPunct="1"/>
            <a:r>
              <a:rPr lang="en-US" altLang="en-US" dirty="0"/>
              <a:t>Remote to Local</a:t>
            </a:r>
          </a:p>
          <a:p>
            <a:pPr eaLnBrk="1" hangingPunct="1"/>
            <a:r>
              <a:rPr lang="en-US" altLang="en-US" dirty="0"/>
              <a:t>Local To Remote</a:t>
            </a:r>
          </a:p>
          <a:p>
            <a:pPr eaLnBrk="1" hangingPunct="1"/>
            <a:r>
              <a:rPr lang="en-US" altLang="en-US" dirty="0"/>
              <a:t>Branches</a:t>
            </a:r>
          </a:p>
          <a:p>
            <a:pPr eaLnBrk="1" hangingPunct="1"/>
            <a:r>
              <a:rPr lang="en-US" altLang="en-US" dirty="0"/>
              <a:t>Fork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5029-C67C-20E6-E99C-DEB70D72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n>
                  <a:noFill/>
                </a:ln>
                <a:solidFill>
                  <a:srgbClr val="FFFF00"/>
                </a:solidFill>
              </a:rPr>
              <a:t>Version Control System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1EEC5-9CED-66CD-4F0A-93E201599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defTabSz="457200" eaLnBrk="1" fontAlgn="auto" hangingPunct="1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defRPr/>
            </a:pPr>
            <a:r>
              <a:rPr lang="en-US" altLang="en-US" dirty="0">
                <a:latin typeface="+mj-lt"/>
              </a:rPr>
              <a:t>Version control system is a </a:t>
            </a:r>
            <a:r>
              <a:rPr lang="en-US" altLang="en-US" dirty="0">
                <a:solidFill>
                  <a:srgbClr val="00B0F0"/>
                </a:solidFill>
                <a:latin typeface="+mj-lt"/>
              </a:rPr>
              <a:t>tool</a:t>
            </a:r>
            <a:r>
              <a:rPr lang="en-US" altLang="en-US" dirty="0">
                <a:latin typeface="+mj-lt"/>
              </a:rPr>
              <a:t> that help to track changes in code.</a:t>
            </a:r>
          </a:p>
          <a:p>
            <a:pPr marL="285750" indent="-285750" defTabSz="457200" eaLnBrk="1" fontAlgn="auto" hangingPunct="1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defRPr/>
            </a:pPr>
            <a:r>
              <a:rPr lang="en-US" altLang="en-US" dirty="0">
                <a:latin typeface="+mj-lt"/>
              </a:rPr>
              <a:t>Track project history.</a:t>
            </a:r>
          </a:p>
          <a:p>
            <a:pPr marL="285750" indent="-285750" defTabSz="457200" eaLnBrk="1" fontAlgn="auto" hangingPunct="1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defRPr/>
            </a:pPr>
            <a:r>
              <a:rPr lang="en-US" altLang="en-US" dirty="0">
                <a:latin typeface="+mj-lt"/>
                <a:ea typeface="+mn-ea"/>
              </a:rPr>
              <a:t>Multiple developers/students </a:t>
            </a:r>
            <a:r>
              <a:rPr lang="en-US" altLang="zh-CN" dirty="0">
                <a:latin typeface="+mj-lt"/>
              </a:rPr>
              <a:t>are doing a project together.</a:t>
            </a:r>
            <a:endParaRPr lang="en-US" altLang="en-US" dirty="0">
              <a:latin typeface="+mj-lt"/>
              <a:ea typeface="+mn-ea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601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44D5-B70D-448C-B1FB-08DC1F38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E623C-5401-250B-6BF1-6F826889D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>
                <a:latin typeface="+mj-lt"/>
              </a:rPr>
              <a:t>Git is a </a:t>
            </a:r>
            <a:r>
              <a:rPr lang="en-US" altLang="en-US" dirty="0">
                <a:solidFill>
                  <a:srgbClr val="00B0F0"/>
                </a:solidFill>
                <a:latin typeface="+mj-lt"/>
              </a:rPr>
              <a:t>Version control system</a:t>
            </a:r>
            <a:r>
              <a:rPr lang="en-US" altLang="en-US" dirty="0">
                <a:latin typeface="+mj-lt"/>
              </a:rPr>
              <a:t>.</a:t>
            </a:r>
          </a:p>
          <a:p>
            <a:r>
              <a:rPr lang="en-US" altLang="en-US" dirty="0">
                <a:latin typeface="+mj-lt"/>
              </a:rPr>
              <a:t>Created by Linus Torvalds , April 2005.</a:t>
            </a:r>
          </a:p>
          <a:p>
            <a:r>
              <a:rPr lang="en-US" altLang="en-US" dirty="0">
                <a:latin typeface="+mj-lt"/>
              </a:rPr>
              <a:t>A </a:t>
            </a:r>
            <a:r>
              <a:rPr lang="en-US" altLang="en-US" dirty="0">
                <a:solidFill>
                  <a:srgbClr val="00B0F0"/>
                </a:solidFill>
                <a:latin typeface="+mj-lt"/>
              </a:rPr>
              <a:t>command line</a:t>
            </a:r>
            <a:r>
              <a:rPr lang="en-US" altLang="en-US" dirty="0">
                <a:latin typeface="+mj-lt"/>
              </a:rPr>
              <a:t> version control program.</a:t>
            </a:r>
          </a:p>
          <a:p>
            <a:r>
              <a:rPr lang="en-US" altLang="en-US" dirty="0">
                <a:latin typeface="+mj-lt"/>
              </a:rPr>
              <a:t>It is : </a:t>
            </a:r>
          </a:p>
          <a:p>
            <a:pPr lvl="1"/>
            <a:r>
              <a:rPr lang="en-US" dirty="0">
                <a:latin typeface="+mj-lt"/>
              </a:rPr>
              <a:t>Popular</a:t>
            </a:r>
          </a:p>
          <a:p>
            <a:pPr lvl="1"/>
            <a:r>
              <a:rPr lang="en-US" dirty="0">
                <a:latin typeface="+mj-lt"/>
              </a:rPr>
              <a:t>Free</a:t>
            </a:r>
          </a:p>
          <a:p>
            <a:pPr lvl="1"/>
            <a:r>
              <a:rPr lang="en-US" dirty="0">
                <a:latin typeface="+mj-lt"/>
              </a:rPr>
              <a:t>Open source</a:t>
            </a:r>
          </a:p>
          <a:p>
            <a:pPr lvl="1"/>
            <a:r>
              <a:rPr lang="en-US" dirty="0">
                <a:latin typeface="+mj-lt"/>
              </a:rPr>
              <a:t>Fast</a:t>
            </a:r>
          </a:p>
          <a:p>
            <a:pPr lvl="1"/>
            <a:r>
              <a:rPr lang="en-US" dirty="0">
                <a:latin typeface="+mj-lt"/>
              </a:rPr>
              <a:t>Scalable</a:t>
            </a:r>
          </a:p>
          <a:p>
            <a:r>
              <a:rPr lang="en-US" altLang="en-US" dirty="0">
                <a:latin typeface="+mj-lt"/>
              </a:rPr>
              <a:t>To tack history</a:t>
            </a:r>
          </a:p>
          <a:p>
            <a:r>
              <a:rPr lang="en-US" altLang="en-US" dirty="0">
                <a:latin typeface="+mj-lt"/>
              </a:rPr>
              <a:t>Collaborate</a:t>
            </a:r>
          </a:p>
          <a:p>
            <a:pPr marL="377886" lvl="1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12B44-3B7E-AFC8-8A2D-D06C104F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28194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5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31AC-E6B5-1948-933E-E214AFB2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D6FF-D041-EA3D-E420-63FED780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B0F0"/>
                </a:solidFill>
              </a:rPr>
              <a:t>GitHub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was developed by Chris Wanstrath, P. J. Hyett, and started in February </a:t>
            </a:r>
            <a:r>
              <a:rPr lang="en-US" altLang="en-US" sz="2800" dirty="0"/>
              <a:t>2008.</a:t>
            </a:r>
          </a:p>
          <a:p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GitHub is </a:t>
            </a:r>
            <a:r>
              <a:rPr lang="en-US" altLang="en-US" sz="2800" dirty="0"/>
              <a:t>a </a:t>
            </a:r>
            <a:r>
              <a:rPr lang="en-US" altLang="en-US" sz="2800" dirty="0">
                <a:solidFill>
                  <a:srgbClr val="00B0F0"/>
                </a:solidFill>
              </a:rPr>
              <a:t>site</a:t>
            </a:r>
            <a:r>
              <a:rPr lang="en-US" altLang="en-US" sz="2800" dirty="0"/>
              <a:t> for online storage of Git repositories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 </a:t>
            </a:r>
            <a:endParaRPr lang="en-US" dirty="0"/>
          </a:p>
          <a:p>
            <a:r>
              <a:rPr lang="en-US" dirty="0"/>
              <a:t>A Website that allows developers to </a:t>
            </a:r>
            <a:r>
              <a:rPr lang="en-US" dirty="0">
                <a:solidFill>
                  <a:srgbClr val="00B0F0"/>
                </a:solidFill>
              </a:rPr>
              <a:t>store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manage</a:t>
            </a:r>
            <a:r>
              <a:rPr lang="en-US" dirty="0"/>
              <a:t> their code using Git.</a:t>
            </a:r>
          </a:p>
          <a:p>
            <a:r>
              <a:rPr lang="en-US" dirty="0">
                <a:solidFill>
                  <a:srgbClr val="00B0F0"/>
                </a:solidFill>
              </a:rPr>
              <a:t>https://github.com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A08067-F48F-06D2-1BD5-38F2829155DA}"/>
              </a:ext>
            </a:extLst>
          </p:cNvPr>
          <p:cNvSpPr/>
          <p:nvPr/>
        </p:nvSpPr>
        <p:spPr>
          <a:xfrm>
            <a:off x="8837612" y="4330719"/>
            <a:ext cx="1828800" cy="19689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E156C-E3D2-064D-771E-5B4D3234D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821" y="4081961"/>
            <a:ext cx="2154382" cy="221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6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8A21-3083-1E8F-D051-EDC4170C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Git vs 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CC15D-D0BC-BFED-7EC8-A07DA89C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Git is the </a:t>
            </a:r>
            <a:r>
              <a:rPr lang="en-US" b="0" i="0" dirty="0">
                <a:solidFill>
                  <a:srgbClr val="00B0F0"/>
                </a:solidFill>
                <a:effectLst/>
                <a:latin typeface="Söhne"/>
              </a:rPr>
              <a:t>version control system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itself, while GitHub is a platform or </a:t>
            </a:r>
            <a:r>
              <a:rPr lang="en-US" b="0" i="0" dirty="0">
                <a:solidFill>
                  <a:srgbClr val="00B0F0"/>
                </a:solidFill>
                <a:effectLst/>
                <a:latin typeface="Söhne"/>
              </a:rPr>
              <a:t>website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that uses Git for version control and provides additional tools and features to facilitate </a:t>
            </a:r>
            <a:r>
              <a:rPr lang="en-US" b="0" i="0" dirty="0">
                <a:solidFill>
                  <a:srgbClr val="00B0F0"/>
                </a:solidFill>
                <a:effectLst/>
                <a:latin typeface="Söhne"/>
              </a:rPr>
              <a:t>collaboration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and development.</a:t>
            </a:r>
            <a:endParaRPr lang="en-US" dirty="0"/>
          </a:p>
        </p:txBody>
      </p:sp>
      <p:pic>
        <p:nvPicPr>
          <p:cNvPr id="1026" name="Picture 2" descr="Difference Between Git and GitHub - GeeksforGeeks">
            <a:extLst>
              <a:ext uri="{FF2B5EF4-FFF2-40B4-BE49-F238E27FC236}">
                <a16:creationId xmlns:a16="http://schemas.microsoft.com/office/drawing/2014/main" id="{9D697CA8-CEAC-06C0-775A-28E733C3F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611" y="3429000"/>
            <a:ext cx="8027043" cy="247876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21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D208-F827-BFB0-1613-FF4F5F7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FF00"/>
                </a:solidFill>
                <a:latin typeface="Garamond" panose="02020404030301010803"/>
                <a:ea typeface="+mn-ea"/>
              </a:rPr>
              <a:t>Question</a:t>
            </a:r>
            <a:r>
              <a:rPr lang="en-US" altLang="en-US" dirty="0">
                <a:solidFill>
                  <a:srgbClr val="FFFF00"/>
                </a:solidFill>
                <a:latin typeface="Garamond" panose="02020404030301010803"/>
                <a:ea typeface="+mn-ea"/>
              </a:rPr>
              <a:t>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9692-577F-AAD4-F68C-2BD20355D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>
                <a:latin typeface="+mj-lt"/>
                <a:ea typeface="+mn-ea"/>
              </a:rPr>
              <a:t>Why not Google drive &amp; One drive ????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S</a:t>
            </a:r>
            <a:r>
              <a:rPr lang="en-US" dirty="0">
                <a:latin typeface="+mj-lt"/>
                <a:ea typeface="+mn-ea"/>
              </a:rPr>
              <a:t>ource code management vs file management</a:t>
            </a:r>
            <a:endParaRPr lang="en-US" altLang="en-US" dirty="0">
              <a:latin typeface="+mj-lt"/>
              <a:ea typeface="+mn-ea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03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384</TotalTime>
  <Words>737</Words>
  <Application>Microsoft Office PowerPoint</Application>
  <PresentationFormat>Custom</PresentationFormat>
  <Paragraphs>135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_PDMS_IslamicFont</vt:lpstr>
      <vt:lpstr>Al Qalam Quran 2A</vt:lpstr>
      <vt:lpstr>Arial</vt:lpstr>
      <vt:lpstr>Calibri</vt:lpstr>
      <vt:lpstr>Corbel</vt:lpstr>
      <vt:lpstr>Eras Bold ITC</vt:lpstr>
      <vt:lpstr>Garamond</vt:lpstr>
      <vt:lpstr>Söhne</vt:lpstr>
      <vt:lpstr>Tech 16x9</vt:lpstr>
      <vt:lpstr>Parallax</vt:lpstr>
      <vt:lpstr>PowerPoint Presentation</vt:lpstr>
      <vt:lpstr>Git  &amp;  GitHub</vt:lpstr>
      <vt:lpstr>Job Opportunities</vt:lpstr>
      <vt:lpstr>Contents</vt:lpstr>
      <vt:lpstr>Version Control System</vt:lpstr>
      <vt:lpstr>Git</vt:lpstr>
      <vt:lpstr>GitHub</vt:lpstr>
      <vt:lpstr>Git vs GitHub</vt:lpstr>
      <vt:lpstr>Question:</vt:lpstr>
      <vt:lpstr>Setting Up Git</vt:lpstr>
      <vt:lpstr>Configuring Git</vt:lpstr>
      <vt:lpstr>Basic Commands</vt:lpstr>
      <vt:lpstr>Repository</vt:lpstr>
      <vt:lpstr>Types of Repo</vt:lpstr>
      <vt:lpstr>Adding file to Git Repository</vt:lpstr>
      <vt:lpstr>PowerPoint Presentation</vt:lpstr>
      <vt:lpstr>GitHub Account</vt:lpstr>
      <vt:lpstr>Clone and Status</vt:lpstr>
      <vt:lpstr>Changes</vt:lpstr>
      <vt:lpstr>Add &amp; Commit</vt:lpstr>
      <vt:lpstr>Push</vt:lpstr>
      <vt:lpstr>PowerPoint Presentation</vt:lpstr>
      <vt:lpstr>Init</vt:lpstr>
      <vt:lpstr>Work Flow</vt:lpstr>
      <vt:lpstr>Branches</vt:lpstr>
      <vt:lpstr>Branch Commands</vt:lpstr>
      <vt:lpstr>Merge the Branches</vt:lpstr>
      <vt:lpstr>Pull Request</vt:lpstr>
      <vt:lpstr>Pull Command</vt:lpstr>
      <vt:lpstr>Fork</vt:lpstr>
      <vt:lpstr>Any 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Faisal Aslam</dc:creator>
  <cp:lastModifiedBy>Faisal Aslam</cp:lastModifiedBy>
  <cp:revision>159</cp:revision>
  <dcterms:created xsi:type="dcterms:W3CDTF">2023-08-29T08:30:10Z</dcterms:created>
  <dcterms:modified xsi:type="dcterms:W3CDTF">2023-09-05T19:03:40Z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