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Open Sans Bold" charset="1" panose="00000000000000000000"/>
      <p:regular r:id="rId22"/>
    </p:embeddedFont>
    <p:embeddedFont>
      <p:font typeface="Barlow Condensed Bold" charset="1" panose="00000806000000000000"/>
      <p:regular r:id="rId23"/>
    </p:embeddedFont>
    <p:embeddedFont>
      <p:font typeface="Poppins Bold" charset="1" panose="00000800000000000000"/>
      <p:regular r:id="rId24"/>
    </p:embeddedFont>
    <p:embeddedFont>
      <p:font typeface="Poppins" charset="1" panose="00000500000000000000"/>
      <p:regular r:id="rId25"/>
    </p:embeddedFont>
    <p:embeddedFont>
      <p:font typeface="Calibri (MS)" charset="1" panose="020F0502020204030204"/>
      <p:regular r:id="rId26"/>
    </p:embeddedFont>
    <p:embeddedFont>
      <p:font typeface="Open San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709295" y="324135"/>
            <a:ext cx="12324853" cy="1438523"/>
          </a:xfrm>
          <a:custGeom>
            <a:avLst/>
            <a:gdLst/>
            <a:ahLst/>
            <a:cxnLst/>
            <a:rect r="r" b="b" t="t" l="l"/>
            <a:pathLst>
              <a:path h="1438523" w="12324853">
                <a:moveTo>
                  <a:pt x="0" y="0"/>
                </a:moveTo>
                <a:lnTo>
                  <a:pt x="12324854" y="0"/>
                </a:lnTo>
                <a:lnTo>
                  <a:pt x="12324854" y="1438523"/>
                </a:lnTo>
                <a:lnTo>
                  <a:pt x="0" y="1438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34" t="0" r="-6564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499918" y="9638067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3945735" y="3621801"/>
            <a:ext cx="9851974" cy="3403409"/>
          </a:xfrm>
          <a:custGeom>
            <a:avLst/>
            <a:gdLst/>
            <a:ahLst/>
            <a:cxnLst/>
            <a:rect r="r" b="b" t="t" l="l"/>
            <a:pathLst>
              <a:path h="3403409" w="9851974">
                <a:moveTo>
                  <a:pt x="0" y="0"/>
                </a:moveTo>
                <a:lnTo>
                  <a:pt x="9851974" y="0"/>
                </a:lnTo>
                <a:lnTo>
                  <a:pt x="9851974" y="3403409"/>
                </a:lnTo>
                <a:lnTo>
                  <a:pt x="0" y="3403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945735" y="4533119"/>
            <a:ext cx="9607408" cy="1004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5"/>
              </a:lnSpc>
              <a:spcBef>
                <a:spcPct val="0"/>
              </a:spcBef>
            </a:pPr>
            <a:r>
              <a:rPr lang="en-US" b="true" sz="5796">
                <a:solidFill>
                  <a:srgbClr val="0000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AI-IDS-IOT-Medical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34868" y="3478926"/>
            <a:ext cx="9362841" cy="1293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9"/>
              </a:lnSpc>
              <a:spcBef>
                <a:spcPct val="0"/>
              </a:spcBef>
            </a:pPr>
            <a:r>
              <a:rPr lang="en-US" b="true" sz="7570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Projet AI &amp; Cybersecurity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02681" y="2384538"/>
            <a:ext cx="6016460" cy="701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8"/>
              </a:lnSpc>
              <a:spcBef>
                <a:spcPct val="0"/>
              </a:spcBef>
            </a:pPr>
            <a:r>
              <a:rPr lang="en-US" b="true" sz="2006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Département Mathématiques et Informatique</a:t>
            </a:r>
          </a:p>
          <a:p>
            <a:pPr algn="ctr">
              <a:lnSpc>
                <a:spcPts val="2808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4983014" y="2701926"/>
            <a:ext cx="8321973" cy="1009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« Ingénierie Informatique : Cybersécurité et Confiance Numérique »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II-CCN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115680" y="8402179"/>
            <a:ext cx="7366063" cy="501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Réalisé par : Faissal MARZOUKI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893237" y="8339660"/>
            <a:ext cx="7366063" cy="501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Encadré par : Pr. Soufiane HAMIDA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499918" y="9638067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8230" y="1353256"/>
            <a:ext cx="16601070" cy="120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90"/>
              </a:lnSpc>
            </a:pPr>
            <a:r>
              <a:rPr lang="en-US" sz="8446" b="true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9. Algorithmes Testés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270989" y="3325068"/>
            <a:ext cx="11535764" cy="4827694"/>
            <a:chOff x="0" y="0"/>
            <a:chExt cx="15381019" cy="64369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381018" cy="6436925"/>
            </a:xfrm>
            <a:custGeom>
              <a:avLst/>
              <a:gdLst/>
              <a:ahLst/>
              <a:cxnLst/>
              <a:rect r="r" b="b" t="t" l="l"/>
              <a:pathLst>
                <a:path h="6436925" w="15381018">
                  <a:moveTo>
                    <a:pt x="0" y="0"/>
                  </a:moveTo>
                  <a:lnTo>
                    <a:pt x="15381018" y="0"/>
                  </a:lnTo>
                  <a:lnTo>
                    <a:pt x="15381018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5381019" cy="65036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39129" indent="-219564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🌲</a:t>
              </a: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Random Forest (avec et sans bagging).</a:t>
              </a:r>
            </a:p>
            <a:p>
              <a:pPr algn="l" marL="439129" indent="-219564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⚡</a:t>
              </a: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XGBoost, Gradient Boosting.</a:t>
              </a:r>
            </a:p>
            <a:p>
              <a:pPr algn="l" marL="439129" indent="-219564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🧠</a:t>
              </a: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KNN, AdaBoost, Régression Logistique.</a:t>
              </a:r>
            </a:p>
            <a:p>
              <a:pPr algn="l">
                <a:lnSpc>
                  <a:spcPts val="4095"/>
                </a:lnSpc>
              </a:pPr>
            </a:p>
            <a:p>
              <a:pPr algn="l" marL="1473877" indent="-491292" lvl="2">
                <a:lnSpc>
                  <a:spcPts val="4095"/>
                </a:lnSpc>
                <a:buFont typeface="Arial"/>
                <a:buChar char="⚬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✅</a:t>
              </a: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Objectif : comparer sur les 3 niveaux de classification.</a:t>
              </a:r>
            </a:p>
            <a:p>
              <a:pPr algn="l">
                <a:lnSpc>
                  <a:spcPts val="4095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859692" y="1353699"/>
            <a:ext cx="8581697" cy="4526845"/>
          </a:xfrm>
          <a:custGeom>
            <a:avLst/>
            <a:gdLst/>
            <a:ahLst/>
            <a:cxnLst/>
            <a:rect r="r" b="b" t="t" l="l"/>
            <a:pathLst>
              <a:path h="4526845" w="8581697">
                <a:moveTo>
                  <a:pt x="0" y="0"/>
                </a:moveTo>
                <a:lnTo>
                  <a:pt x="8581698" y="0"/>
                </a:lnTo>
                <a:lnTo>
                  <a:pt x="8581698" y="4526845"/>
                </a:lnTo>
                <a:lnTo>
                  <a:pt x="0" y="45268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56995" y="5828502"/>
            <a:ext cx="8355016" cy="4407271"/>
          </a:xfrm>
          <a:custGeom>
            <a:avLst/>
            <a:gdLst/>
            <a:ahLst/>
            <a:cxnLst/>
            <a:rect r="r" b="b" t="t" l="l"/>
            <a:pathLst>
              <a:path h="4407271" w="8355016">
                <a:moveTo>
                  <a:pt x="0" y="0"/>
                </a:moveTo>
                <a:lnTo>
                  <a:pt x="8355016" y="0"/>
                </a:lnTo>
                <a:lnTo>
                  <a:pt x="8355016" y="4407271"/>
                </a:lnTo>
                <a:lnTo>
                  <a:pt x="0" y="4407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499918" y="9638067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59158" y="312992"/>
            <a:ext cx="16601070" cy="120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90"/>
              </a:lnSpc>
            </a:pPr>
            <a:r>
              <a:rPr lang="en-US" sz="8446" b="true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10. Résultat des models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92401" y="2519418"/>
            <a:ext cx="8018682" cy="5008062"/>
            <a:chOff x="0" y="0"/>
            <a:chExt cx="10691577" cy="66774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691576" cy="6677416"/>
            </a:xfrm>
            <a:custGeom>
              <a:avLst/>
              <a:gdLst/>
              <a:ahLst/>
              <a:cxnLst/>
              <a:rect r="r" b="b" t="t" l="l"/>
              <a:pathLst>
                <a:path h="6677416" w="10691576">
                  <a:moveTo>
                    <a:pt x="0" y="0"/>
                  </a:moveTo>
                  <a:lnTo>
                    <a:pt x="10691576" y="0"/>
                  </a:lnTo>
                  <a:lnTo>
                    <a:pt x="10691576" y="6677416"/>
                  </a:lnTo>
                  <a:lnTo>
                    <a:pt x="0" y="66774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0691577" cy="674409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00666" indent="-200333" lvl="1">
                <a:lnSpc>
                  <a:spcPts val="3736"/>
                </a:lnSpc>
                <a:buFont typeface="Arial"/>
                <a:buChar char="•"/>
              </a:pPr>
              <a:r>
                <a:rPr lang="en-US" sz="31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🏆 Gradient Boosting : meilleur équilibre précision, F1-score, stabilité.</a:t>
              </a:r>
            </a:p>
            <a:p>
              <a:pPr algn="l" marL="400666" indent="-200333" lvl="1">
                <a:lnSpc>
                  <a:spcPts val="3736"/>
                </a:lnSpc>
                <a:buFont typeface="Arial"/>
                <a:buChar char="•"/>
              </a:pPr>
              <a:r>
                <a:rPr lang="en-US" sz="31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🎯 Faible taux de faux positifs.</a:t>
              </a:r>
            </a:p>
            <a:p>
              <a:pPr algn="l" marL="400666" indent="-200333" lvl="1">
                <a:lnSpc>
                  <a:spcPts val="3736"/>
                </a:lnSpc>
                <a:buFont typeface="Arial"/>
                <a:buChar char="•"/>
              </a:pPr>
              <a:r>
                <a:rPr lang="en-US" sz="31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🔍 Pertinent pour classification binaire et 8 classes.</a:t>
              </a:r>
            </a:p>
            <a:p>
              <a:pPr algn="l" marL="400666" indent="-200333" lvl="1">
                <a:lnSpc>
                  <a:spcPts val="3736"/>
                </a:lnSpc>
                <a:buFont typeface="Arial"/>
                <a:buChar char="•"/>
              </a:pPr>
              <a:r>
                <a:rPr lang="en-US" sz="31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➡️ Modèle adopté dans le système final.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474242" y="2105677"/>
            <a:ext cx="6700944" cy="6075647"/>
          </a:xfrm>
          <a:custGeom>
            <a:avLst/>
            <a:gdLst/>
            <a:ahLst/>
            <a:cxnLst/>
            <a:rect r="r" b="b" t="t" l="l"/>
            <a:pathLst>
              <a:path h="6075647" w="6700944">
                <a:moveTo>
                  <a:pt x="0" y="0"/>
                </a:moveTo>
                <a:lnTo>
                  <a:pt x="6700944" y="0"/>
                </a:lnTo>
                <a:lnTo>
                  <a:pt x="6700944" y="6075646"/>
                </a:lnTo>
                <a:lnTo>
                  <a:pt x="0" y="60756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7499918" y="9638067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0549" y="296480"/>
            <a:ext cx="16601070" cy="120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90"/>
              </a:lnSpc>
            </a:pPr>
            <a:r>
              <a:rPr lang="en-US" sz="8446" b="true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11. Modèle Retenu : Gradient Boosting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499918" y="9638067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8230" y="1353256"/>
            <a:ext cx="16601070" cy="120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90"/>
              </a:lnSpc>
            </a:pPr>
            <a:r>
              <a:rPr lang="en-US" sz="8446" b="true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12. Interface Utilisateur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138892" y="3407628"/>
            <a:ext cx="13186976" cy="3126945"/>
            <a:chOff x="0" y="0"/>
            <a:chExt cx="17582635" cy="416926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582634" cy="4169261"/>
            </a:xfrm>
            <a:custGeom>
              <a:avLst/>
              <a:gdLst/>
              <a:ahLst/>
              <a:cxnLst/>
              <a:rect r="r" b="b" t="t" l="l"/>
              <a:pathLst>
                <a:path h="4169261" w="17582634">
                  <a:moveTo>
                    <a:pt x="0" y="0"/>
                  </a:moveTo>
                  <a:lnTo>
                    <a:pt x="17582634" y="0"/>
                  </a:lnTo>
                  <a:lnTo>
                    <a:pt x="17582634" y="4169261"/>
                  </a:lnTo>
                  <a:lnTo>
                    <a:pt x="0" y="41692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7582635" cy="423593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🖥️ Streamlit : application web interactive.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📂 Analyse de fichiers CSV de PCAP.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📶 Détection en temps réel via MQTT.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📊 Graphiques, jauges, historique, filtrage dynamique.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879851" y="6324156"/>
            <a:ext cx="6842406" cy="120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90"/>
              </a:lnSpc>
            </a:pPr>
            <a:r>
              <a:rPr lang="en-US" sz="8446" b="true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Demostration -&gt;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1423" y="1677056"/>
            <a:ext cx="15874685" cy="9547911"/>
          </a:xfrm>
          <a:custGeom>
            <a:avLst/>
            <a:gdLst/>
            <a:ahLst/>
            <a:cxnLst/>
            <a:rect r="r" b="b" t="t" l="l"/>
            <a:pathLst>
              <a:path h="9547911" w="15874685">
                <a:moveTo>
                  <a:pt x="0" y="0"/>
                </a:moveTo>
                <a:lnTo>
                  <a:pt x="15874685" y="0"/>
                </a:lnTo>
                <a:lnTo>
                  <a:pt x="15874685" y="9547911"/>
                </a:lnTo>
                <a:lnTo>
                  <a:pt x="0" y="9547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833" r="0" b="-13833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499918" y="9638067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8230" y="1353256"/>
            <a:ext cx="16601070" cy="120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90"/>
              </a:lnSpc>
            </a:pPr>
            <a:r>
              <a:rPr lang="en-US" sz="8446" b="true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13. Applications Réelles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499918" y="9638067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8230" y="1353256"/>
            <a:ext cx="16601070" cy="120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90"/>
              </a:lnSpc>
            </a:pPr>
            <a:r>
              <a:rPr lang="en-US" sz="8446" b="true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14. Conclusion et Perspectives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377301" y="3077386"/>
            <a:ext cx="9323140" cy="3820455"/>
            <a:chOff x="0" y="0"/>
            <a:chExt cx="12430853" cy="509393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430853" cy="5093939"/>
            </a:xfrm>
            <a:custGeom>
              <a:avLst/>
              <a:gdLst/>
              <a:ahLst/>
              <a:cxnLst/>
              <a:rect r="r" b="b" t="t" l="l"/>
              <a:pathLst>
                <a:path h="5093939" w="12430853">
                  <a:moveTo>
                    <a:pt x="0" y="0"/>
                  </a:moveTo>
                  <a:lnTo>
                    <a:pt x="12430853" y="0"/>
                  </a:lnTo>
                  <a:lnTo>
                    <a:pt x="12430853" y="5093939"/>
                  </a:lnTo>
                  <a:lnTo>
                    <a:pt x="0" y="50939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2430853" cy="516061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✅ Système IDS intelligent, modulaire, temps réel.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✅ Interface simple pour opérateurs non techniques.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🔭 Perspectives : deep learning, détection proactive, cloud.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🚀 Base solide pour sécuriser l’IoT médical.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709295" y="324135"/>
            <a:ext cx="12324853" cy="1438523"/>
          </a:xfrm>
          <a:custGeom>
            <a:avLst/>
            <a:gdLst/>
            <a:ahLst/>
            <a:cxnLst/>
            <a:rect r="r" b="b" t="t" l="l"/>
            <a:pathLst>
              <a:path h="1438523" w="12324853">
                <a:moveTo>
                  <a:pt x="0" y="0"/>
                </a:moveTo>
                <a:lnTo>
                  <a:pt x="12324854" y="0"/>
                </a:lnTo>
                <a:lnTo>
                  <a:pt x="12324854" y="1438523"/>
                </a:lnTo>
                <a:lnTo>
                  <a:pt x="0" y="1438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34" t="0" r="-6564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499918" y="9638067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16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3945735" y="3621801"/>
            <a:ext cx="9851974" cy="3403409"/>
          </a:xfrm>
          <a:custGeom>
            <a:avLst/>
            <a:gdLst/>
            <a:ahLst/>
            <a:cxnLst/>
            <a:rect r="r" b="b" t="t" l="l"/>
            <a:pathLst>
              <a:path h="3403409" w="9851974">
                <a:moveTo>
                  <a:pt x="0" y="0"/>
                </a:moveTo>
                <a:lnTo>
                  <a:pt x="9851974" y="0"/>
                </a:lnTo>
                <a:lnTo>
                  <a:pt x="9851974" y="3403409"/>
                </a:lnTo>
                <a:lnTo>
                  <a:pt x="0" y="3403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945735" y="4533119"/>
            <a:ext cx="9607408" cy="1004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5"/>
              </a:lnSpc>
              <a:spcBef>
                <a:spcPct val="0"/>
              </a:spcBef>
            </a:pPr>
            <a:r>
              <a:rPr lang="en-US" b="true" sz="5796">
                <a:solidFill>
                  <a:srgbClr val="00000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AI-IDS-IOT-Medical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34868" y="3478926"/>
            <a:ext cx="9362841" cy="1293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9"/>
              </a:lnSpc>
              <a:spcBef>
                <a:spcPct val="0"/>
              </a:spcBef>
            </a:pPr>
            <a:r>
              <a:rPr lang="en-US" b="true" sz="7570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Projet AI &amp; Cybersecurity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02681" y="2384538"/>
            <a:ext cx="6016460" cy="701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8"/>
              </a:lnSpc>
              <a:spcBef>
                <a:spcPct val="0"/>
              </a:spcBef>
            </a:pPr>
            <a:r>
              <a:rPr lang="en-US" b="true" sz="2006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Département Mathématiques et Informatique</a:t>
            </a:r>
          </a:p>
          <a:p>
            <a:pPr algn="ctr">
              <a:lnSpc>
                <a:spcPts val="2808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4983014" y="2701926"/>
            <a:ext cx="8321973" cy="1009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« Ingénierie Informatique : Cybersécurité et Confiance Numérique »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II-CCN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115680" y="8402179"/>
            <a:ext cx="7366063" cy="501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Réalisé par : Faissal MARZOUKI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893237" y="8339660"/>
            <a:ext cx="7366063" cy="501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Encadré par : Pr. Soufiane HAMIDA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499918" y="9638067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8230" y="1353256"/>
            <a:ext cx="16601070" cy="120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90"/>
              </a:lnSpc>
            </a:pPr>
            <a:r>
              <a:rPr lang="en-US" sz="8446" b="true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1. Introduction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627016" y="3275531"/>
            <a:ext cx="11073425" cy="4827694"/>
            <a:chOff x="0" y="0"/>
            <a:chExt cx="14764566" cy="64369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764565" cy="6436925"/>
            </a:xfrm>
            <a:custGeom>
              <a:avLst/>
              <a:gdLst/>
              <a:ahLst/>
              <a:cxnLst/>
              <a:rect r="r" b="b" t="t" l="l"/>
              <a:pathLst>
                <a:path h="6436925" w="14764565">
                  <a:moveTo>
                    <a:pt x="0" y="0"/>
                  </a:moveTo>
                  <a:lnTo>
                    <a:pt x="14764565" y="0"/>
                  </a:lnTo>
                  <a:lnTo>
                    <a:pt x="14764565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4764566" cy="65036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💡 L’IoT médical améliore les soins, mais expose à de graves menaces cyber.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🔓 Dispositifs vulnérables : ressources limitées, cycles de vie longs, hétérogénéité.</a:t>
              </a:r>
            </a:p>
            <a:p>
              <a:pPr algn="l" marL="439273" indent="-219637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❌ Les IDS classiques ne suffisent plus dans ce contexte spécifique.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499918" y="9638067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49968" y="2433141"/>
            <a:ext cx="7492593" cy="92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true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2. Problématique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42728" y="4238126"/>
            <a:ext cx="780881" cy="780881"/>
            <a:chOff x="0" y="0"/>
            <a:chExt cx="178502" cy="1785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8502" cy="178502"/>
            </a:xfrm>
            <a:custGeom>
              <a:avLst/>
              <a:gdLst/>
              <a:ahLst/>
              <a:cxnLst/>
              <a:rect r="r" b="b" t="t" l="l"/>
              <a:pathLst>
                <a:path h="178502" w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142728" y="5086350"/>
            <a:ext cx="4979733" cy="1417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5"/>
              </a:lnSpc>
              <a:spcBef>
                <a:spcPct val="0"/>
              </a:spcBef>
            </a:pPr>
            <a:r>
              <a:rPr lang="en-US" sz="2682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🔴 Attaques sur les IoT médicaux = mise en danger des patients.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7368" y="4435728"/>
            <a:ext cx="571601" cy="347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3"/>
              </a:lnSpc>
              <a:spcBef>
                <a:spcPct val="0"/>
              </a:spcBef>
            </a:pPr>
            <a:r>
              <a:rPr lang="en-US" b="true" sz="207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921049" y="4238126"/>
            <a:ext cx="780881" cy="780881"/>
            <a:chOff x="0" y="0"/>
            <a:chExt cx="178502" cy="17850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8502" cy="178502"/>
            </a:xfrm>
            <a:custGeom>
              <a:avLst/>
              <a:gdLst/>
              <a:ahLst/>
              <a:cxnLst/>
              <a:rect r="r" b="b" t="t" l="l"/>
              <a:pathLst>
                <a:path h="178502" w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7025689" y="4435728"/>
            <a:ext cx="571601" cy="347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3"/>
              </a:lnSpc>
              <a:spcBef>
                <a:spcPct val="0"/>
              </a:spcBef>
            </a:pPr>
            <a:r>
              <a:rPr lang="en-US" b="true" sz="207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2699370" y="4238126"/>
            <a:ext cx="780881" cy="780881"/>
            <a:chOff x="0" y="0"/>
            <a:chExt cx="178502" cy="17850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78502" cy="178502"/>
            </a:xfrm>
            <a:custGeom>
              <a:avLst/>
              <a:gdLst/>
              <a:ahLst/>
              <a:cxnLst/>
              <a:rect r="r" b="b" t="t" l="l"/>
              <a:pathLst>
                <a:path h="178502" w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2804010" y="4435728"/>
            <a:ext cx="571601" cy="347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3"/>
              </a:lnSpc>
              <a:spcBef>
                <a:spcPct val="0"/>
              </a:spcBef>
            </a:pPr>
            <a:r>
              <a:rPr lang="en-US" b="true" sz="207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679505" y="5086350"/>
            <a:ext cx="4579795" cy="1417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5"/>
              </a:lnSpc>
              <a:spcBef>
                <a:spcPct val="0"/>
              </a:spcBef>
            </a:pPr>
            <a:r>
              <a:rPr lang="en-US" sz="2682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📌 Limites des solutions IDS traditionnelles : inadaptées aux contraintes médicales.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921049" y="5086350"/>
            <a:ext cx="4599954" cy="189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5"/>
              </a:lnSpc>
              <a:spcBef>
                <a:spcPct val="0"/>
              </a:spcBef>
            </a:pPr>
            <a:r>
              <a:rPr lang="en-US" sz="2682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📉 Besoin de détection en temps réel, peu de faux positifs, et adaptée aux protocoles comme MQTT.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499918" y="9638067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64265" y="1756066"/>
            <a:ext cx="8104931" cy="92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true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3. Objectifs du Projet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860556" y="3223456"/>
            <a:ext cx="1637123" cy="936192"/>
            <a:chOff x="0" y="0"/>
            <a:chExt cx="312147" cy="1785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12147" cy="178502"/>
            </a:xfrm>
            <a:custGeom>
              <a:avLst/>
              <a:gdLst/>
              <a:ahLst/>
              <a:cxnLst/>
              <a:rect r="r" b="b" t="t" l="l"/>
              <a:pathLst>
                <a:path h="178502" w="312147">
                  <a:moveTo>
                    <a:pt x="0" y="0"/>
                  </a:moveTo>
                  <a:lnTo>
                    <a:pt x="312147" y="0"/>
                  </a:lnTo>
                  <a:lnTo>
                    <a:pt x="312147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12147" cy="216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641664" y="3362719"/>
            <a:ext cx="12400932" cy="581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0"/>
              </a:lnSpc>
              <a:spcBef>
                <a:spcPct val="0"/>
              </a:spcBef>
            </a:pPr>
            <a:r>
              <a:rPr lang="en-US" sz="3357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🎯 Détecter les attaques sur IoT médical avec précision.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79935" y="3458412"/>
            <a:ext cx="1198366" cy="41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  <a:spcBef>
                <a:spcPct val="0"/>
              </a:spcBef>
            </a:pPr>
            <a:r>
              <a:rPr lang="en-US" b="true" sz="2486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860556" y="4449144"/>
            <a:ext cx="1637123" cy="936192"/>
            <a:chOff x="0" y="0"/>
            <a:chExt cx="312147" cy="17850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12147" cy="178502"/>
            </a:xfrm>
            <a:custGeom>
              <a:avLst/>
              <a:gdLst/>
              <a:ahLst/>
              <a:cxnLst/>
              <a:rect r="r" b="b" t="t" l="l"/>
              <a:pathLst>
                <a:path h="178502" w="312147">
                  <a:moveTo>
                    <a:pt x="0" y="0"/>
                  </a:moveTo>
                  <a:lnTo>
                    <a:pt x="312147" y="0"/>
                  </a:lnTo>
                  <a:lnTo>
                    <a:pt x="312147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312147" cy="216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641664" y="4588406"/>
            <a:ext cx="12400932" cy="581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0"/>
              </a:lnSpc>
              <a:spcBef>
                <a:spcPct val="0"/>
              </a:spcBef>
            </a:pPr>
            <a:r>
              <a:rPr lang="en-US" sz="3357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🎯 Classifier à 3 niveaux (2, 8, 34 classes).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79935" y="4684100"/>
            <a:ext cx="1198366" cy="41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  <a:spcBef>
                <a:spcPct val="0"/>
              </a:spcBef>
            </a:pPr>
            <a:r>
              <a:rPr lang="en-US" b="true" sz="2486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860556" y="5674832"/>
            <a:ext cx="1637123" cy="936192"/>
            <a:chOff x="0" y="0"/>
            <a:chExt cx="312147" cy="17850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12147" cy="178502"/>
            </a:xfrm>
            <a:custGeom>
              <a:avLst/>
              <a:gdLst/>
              <a:ahLst/>
              <a:cxnLst/>
              <a:rect r="r" b="b" t="t" l="l"/>
              <a:pathLst>
                <a:path h="178502" w="312147">
                  <a:moveTo>
                    <a:pt x="0" y="0"/>
                  </a:moveTo>
                  <a:lnTo>
                    <a:pt x="312147" y="0"/>
                  </a:lnTo>
                  <a:lnTo>
                    <a:pt x="312147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312147" cy="216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3641664" y="5814094"/>
            <a:ext cx="12400932" cy="581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0"/>
              </a:lnSpc>
              <a:spcBef>
                <a:spcPct val="0"/>
              </a:spcBef>
            </a:pPr>
            <a:r>
              <a:rPr lang="en-US" sz="3357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🎯 Visualisation et analyse en temps réel via interface web.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079935" y="5909788"/>
            <a:ext cx="1198366" cy="41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  <a:spcBef>
                <a:spcPct val="0"/>
              </a:spcBef>
            </a:pPr>
            <a:r>
              <a:rPr lang="en-US" b="true" sz="2486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860556" y="6900520"/>
            <a:ext cx="1637123" cy="936192"/>
            <a:chOff x="0" y="0"/>
            <a:chExt cx="312147" cy="17850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12147" cy="178502"/>
            </a:xfrm>
            <a:custGeom>
              <a:avLst/>
              <a:gdLst/>
              <a:ahLst/>
              <a:cxnLst/>
              <a:rect r="r" b="b" t="t" l="l"/>
              <a:pathLst>
                <a:path h="178502" w="312147">
                  <a:moveTo>
                    <a:pt x="0" y="0"/>
                  </a:moveTo>
                  <a:lnTo>
                    <a:pt x="312147" y="0"/>
                  </a:lnTo>
                  <a:lnTo>
                    <a:pt x="312147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312147" cy="216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3641664" y="7039782"/>
            <a:ext cx="12400932" cy="581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0"/>
              </a:lnSpc>
              <a:spcBef>
                <a:spcPct val="0"/>
              </a:spcBef>
            </a:pPr>
            <a:r>
              <a:rPr lang="en-US" sz="3357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🎯 Intégration au protocole MQTT.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079935" y="7135476"/>
            <a:ext cx="1198366" cy="41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  <a:spcBef>
                <a:spcPct val="0"/>
              </a:spcBef>
            </a:pPr>
            <a:r>
              <a:rPr lang="en-US" b="true" sz="2486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499918" y="9638067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76959" y="1991118"/>
            <a:ext cx="7956322" cy="92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true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4. Aperçu de l’approche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176959" y="3788751"/>
            <a:ext cx="677751" cy="677751"/>
            <a:chOff x="0" y="0"/>
            <a:chExt cx="178502" cy="1785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8502" cy="178502"/>
            </a:xfrm>
            <a:custGeom>
              <a:avLst/>
              <a:gdLst/>
              <a:ahLst/>
              <a:cxnLst/>
              <a:rect r="r" b="b" t="t" l="l"/>
              <a:pathLst>
                <a:path h="178502" w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041983" y="3843464"/>
            <a:ext cx="5093111" cy="78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📁 Dataset utilisé : UNB CIC IoT 2023 (100 objets, 34 types d’attaques).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67779" y="396474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2176959" y="6368433"/>
            <a:ext cx="677751" cy="677751"/>
            <a:chOff x="0" y="0"/>
            <a:chExt cx="178502" cy="17850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8502" cy="178502"/>
            </a:xfrm>
            <a:custGeom>
              <a:avLst/>
              <a:gdLst/>
              <a:ahLst/>
              <a:cxnLst/>
              <a:rect r="r" b="b" t="t" l="l"/>
              <a:pathLst>
                <a:path h="178502" w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041983" y="6423145"/>
            <a:ext cx="5093111" cy="78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🧠 ML : Random Forest, XGBoost, Gradient Boosting…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67779" y="6544430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9982708" y="3788751"/>
            <a:ext cx="677751" cy="677751"/>
            <a:chOff x="0" y="0"/>
            <a:chExt cx="178502" cy="17850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8502" cy="178502"/>
            </a:xfrm>
            <a:custGeom>
              <a:avLst/>
              <a:gdLst/>
              <a:ahLst/>
              <a:cxnLst/>
              <a:rect r="r" b="b" t="t" l="l"/>
              <a:pathLst>
                <a:path h="178502" w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0847732" y="3843464"/>
            <a:ext cx="5093111" cy="78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📊 Interface utilisateur avec Streamlit.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073528" y="396474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982708" y="6368433"/>
            <a:ext cx="677751" cy="677751"/>
            <a:chOff x="0" y="0"/>
            <a:chExt cx="178502" cy="17850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78502" cy="178502"/>
            </a:xfrm>
            <a:custGeom>
              <a:avLst/>
              <a:gdLst/>
              <a:ahLst/>
              <a:cxnLst/>
              <a:rect r="r" b="b" t="t" l="l"/>
              <a:pathLst>
                <a:path h="178502" w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0847732" y="6423145"/>
            <a:ext cx="5093111" cy="789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🕵️ Détection en 3 niveaux de granularité.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073528" y="6544430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73588" y="377888"/>
            <a:ext cx="369285" cy="363243"/>
          </a:xfrm>
          <a:custGeom>
            <a:avLst/>
            <a:gdLst/>
            <a:ahLst/>
            <a:cxnLst/>
            <a:rect r="r" b="b" t="t" l="l"/>
            <a:pathLst>
              <a:path h="363243" w="369285">
                <a:moveTo>
                  <a:pt x="0" y="0"/>
                </a:moveTo>
                <a:lnTo>
                  <a:pt x="369285" y="0"/>
                </a:lnTo>
                <a:lnTo>
                  <a:pt x="369285" y="363242"/>
                </a:lnTo>
                <a:lnTo>
                  <a:pt x="0" y="36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499918" y="9638067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4941" y="1406207"/>
            <a:ext cx="8834934" cy="1110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93"/>
              </a:lnSpc>
            </a:pPr>
            <a:r>
              <a:rPr lang="en-US" sz="7812" b="true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5. Le Dataset IoT utilisé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384941" y="3570804"/>
            <a:ext cx="1093964" cy="814620"/>
            <a:chOff x="0" y="0"/>
            <a:chExt cx="239713" cy="1785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9713" cy="178502"/>
            </a:xfrm>
            <a:custGeom>
              <a:avLst/>
              <a:gdLst/>
              <a:ahLst/>
              <a:cxnLst/>
              <a:rect r="r" b="b" t="t" l="l"/>
              <a:pathLst>
                <a:path h="178502" w="239713">
                  <a:moveTo>
                    <a:pt x="0" y="0"/>
                  </a:moveTo>
                  <a:lnTo>
                    <a:pt x="239713" y="0"/>
                  </a:lnTo>
                  <a:lnTo>
                    <a:pt x="239713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39713" cy="216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994404" y="4029618"/>
            <a:ext cx="4773701" cy="79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9"/>
              </a:lnSpc>
              <a:spcBef>
                <a:spcPct val="0"/>
              </a:spcBef>
            </a:pPr>
            <a:r>
              <a:rPr lang="en-US" sz="2342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UNB &amp; Canadian Institute for Cybersecurity.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31535" y="3778589"/>
            <a:ext cx="800777" cy="36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8"/>
              </a:lnSpc>
              <a:spcBef>
                <a:spcPct val="0"/>
              </a:spcBef>
            </a:pPr>
            <a:r>
              <a:rPr lang="en-US" b="true" sz="216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94404" y="3513654"/>
            <a:ext cx="3247619" cy="448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5"/>
              </a:lnSpc>
              <a:spcBef>
                <a:spcPct val="0"/>
              </a:spcBef>
            </a:pPr>
            <a:r>
              <a:rPr lang="en-US" b="true" sz="2582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📚 Source : 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272505" y="3570804"/>
            <a:ext cx="1093964" cy="814620"/>
            <a:chOff x="0" y="0"/>
            <a:chExt cx="239713" cy="17850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9713" cy="178502"/>
            </a:xfrm>
            <a:custGeom>
              <a:avLst/>
              <a:gdLst/>
              <a:ahLst/>
              <a:cxnLst/>
              <a:rect r="r" b="b" t="t" l="l"/>
              <a:pathLst>
                <a:path h="178502" w="239713">
                  <a:moveTo>
                    <a:pt x="0" y="0"/>
                  </a:moveTo>
                  <a:lnTo>
                    <a:pt x="239713" y="0"/>
                  </a:lnTo>
                  <a:lnTo>
                    <a:pt x="239713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39713" cy="216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9419098" y="3778589"/>
            <a:ext cx="800777" cy="36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8"/>
              </a:lnSpc>
              <a:spcBef>
                <a:spcPct val="0"/>
              </a:spcBef>
            </a:pPr>
            <a:r>
              <a:rPr lang="en-US" b="true" sz="216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384941" y="6846170"/>
            <a:ext cx="1093964" cy="814620"/>
            <a:chOff x="0" y="0"/>
            <a:chExt cx="239713" cy="17850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39713" cy="178502"/>
            </a:xfrm>
            <a:custGeom>
              <a:avLst/>
              <a:gdLst/>
              <a:ahLst/>
              <a:cxnLst/>
              <a:rect r="r" b="b" t="t" l="l"/>
              <a:pathLst>
                <a:path h="178502" w="239713">
                  <a:moveTo>
                    <a:pt x="0" y="0"/>
                  </a:moveTo>
                  <a:lnTo>
                    <a:pt x="239713" y="0"/>
                  </a:lnTo>
                  <a:lnTo>
                    <a:pt x="239713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39713" cy="216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531535" y="7053956"/>
            <a:ext cx="800777" cy="36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8"/>
              </a:lnSpc>
              <a:spcBef>
                <a:spcPct val="0"/>
              </a:spcBef>
            </a:pPr>
            <a:r>
              <a:rPr lang="en-US" b="true" sz="216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9272505" y="6846170"/>
            <a:ext cx="1093964" cy="814620"/>
            <a:chOff x="0" y="0"/>
            <a:chExt cx="239713" cy="17850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39713" cy="178502"/>
            </a:xfrm>
            <a:custGeom>
              <a:avLst/>
              <a:gdLst/>
              <a:ahLst/>
              <a:cxnLst/>
              <a:rect r="r" b="b" t="t" l="l"/>
              <a:pathLst>
                <a:path h="178502" w="239713">
                  <a:moveTo>
                    <a:pt x="0" y="0"/>
                  </a:moveTo>
                  <a:lnTo>
                    <a:pt x="239713" y="0"/>
                  </a:lnTo>
                  <a:lnTo>
                    <a:pt x="239713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239713" cy="216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9419098" y="7053956"/>
            <a:ext cx="800777" cy="36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8"/>
              </a:lnSpc>
              <a:spcBef>
                <a:spcPct val="0"/>
              </a:spcBef>
            </a:pPr>
            <a:r>
              <a:rPr lang="en-US" b="true" sz="216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994404" y="7245434"/>
            <a:ext cx="4773701" cy="1207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9"/>
              </a:lnSpc>
              <a:spcBef>
                <a:spcPct val="0"/>
              </a:spcBef>
            </a:pPr>
            <a:r>
              <a:rPr lang="en-US" sz="2342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🔢 Plus de 2 millions de flux — échantillon réduit à 5% pour traitement.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994404" y="6729470"/>
            <a:ext cx="3247619" cy="448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5"/>
              </a:lnSpc>
              <a:spcBef>
                <a:spcPct val="0"/>
              </a:spcBef>
            </a:pPr>
            <a:r>
              <a:rPr lang="en-US" b="true" sz="2582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🔢 utilisé :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880819" y="3970068"/>
            <a:ext cx="4773701" cy="1207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9"/>
              </a:lnSpc>
              <a:spcBef>
                <a:spcPct val="0"/>
              </a:spcBef>
            </a:pPr>
            <a:r>
              <a:rPr lang="en-US" sz="2342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📦 Trafic normal + trafic malveillant (DoS, DDoS, Recon, etc.).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880819" y="3454103"/>
            <a:ext cx="3247619" cy="448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5"/>
              </a:lnSpc>
              <a:spcBef>
                <a:spcPct val="0"/>
              </a:spcBef>
            </a:pPr>
            <a:r>
              <a:rPr lang="en-US" b="true" sz="2582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📦 Trafic :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880819" y="7245434"/>
            <a:ext cx="4773701" cy="79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9"/>
              </a:lnSpc>
              <a:spcBef>
                <a:spcPct val="0"/>
              </a:spcBef>
            </a:pPr>
            <a:r>
              <a:rPr lang="en-US" sz="2342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🧪 34 sous-types d’attaques + 1 classe normale.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880819" y="6729470"/>
            <a:ext cx="3247619" cy="448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5"/>
              </a:lnSpc>
              <a:spcBef>
                <a:spcPct val="0"/>
              </a:spcBef>
            </a:pPr>
            <a:r>
              <a:rPr lang="en-US" b="true" sz="2582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🧪 Classes 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499918" y="9638067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07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8230" y="1353256"/>
            <a:ext cx="16601070" cy="120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90"/>
              </a:lnSpc>
            </a:pPr>
            <a:r>
              <a:rPr lang="en-US" sz="8446" b="true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6. Prétraitement des Données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270989" y="3325068"/>
            <a:ext cx="11998104" cy="4827694"/>
            <a:chOff x="0" y="0"/>
            <a:chExt cx="15997471" cy="64369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997472" cy="6436925"/>
            </a:xfrm>
            <a:custGeom>
              <a:avLst/>
              <a:gdLst/>
              <a:ahLst/>
              <a:cxnLst/>
              <a:rect r="r" b="b" t="t" l="l"/>
              <a:pathLst>
                <a:path h="6436925" w="15997472">
                  <a:moveTo>
                    <a:pt x="0" y="0"/>
                  </a:moveTo>
                  <a:lnTo>
                    <a:pt x="15997472" y="0"/>
                  </a:lnTo>
                  <a:lnTo>
                    <a:pt x="15997472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5997471" cy="65036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39129" indent="-219564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🧹</a:t>
              </a: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Nettoyage : suppression valeurs aberrantes et normalisation.</a:t>
              </a:r>
            </a:p>
            <a:p>
              <a:pPr algn="l" marL="439129" indent="-219564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⚖️ Rééquilibrage des classes rares.</a:t>
              </a:r>
            </a:p>
            <a:p>
              <a:pPr algn="l" marL="439129" indent="-219564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📉 Sélection de 21 caractéristiques pertinentes avec Random Forest.</a:t>
              </a:r>
            </a:p>
            <a:p>
              <a:pPr algn="l" marL="439129" indent="-219564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🎯 Objectif : optimiser précision et rapidité d’analyse.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499918" y="9638067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08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8230" y="1353256"/>
            <a:ext cx="16601070" cy="120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90"/>
              </a:lnSpc>
            </a:pPr>
            <a:r>
              <a:rPr lang="en-US" sz="8446" b="true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7. Classification Hiérarchique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270989" y="3325068"/>
            <a:ext cx="11535764" cy="4827694"/>
            <a:chOff x="0" y="0"/>
            <a:chExt cx="15381019" cy="64369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381018" cy="6436925"/>
            </a:xfrm>
            <a:custGeom>
              <a:avLst/>
              <a:gdLst/>
              <a:ahLst/>
              <a:cxnLst/>
              <a:rect r="r" b="b" t="t" l="l"/>
              <a:pathLst>
                <a:path h="6436925" w="15381018">
                  <a:moveTo>
                    <a:pt x="0" y="0"/>
                  </a:moveTo>
                  <a:lnTo>
                    <a:pt x="15381018" y="0"/>
                  </a:lnTo>
                  <a:lnTo>
                    <a:pt x="15381018" y="6436925"/>
                  </a:lnTo>
                  <a:lnTo>
                    <a:pt x="0" y="64369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5381019" cy="65036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439129" indent="-219564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📘</a:t>
              </a: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Niveau 1 : Binaire (normal vs attaque).</a:t>
              </a:r>
            </a:p>
            <a:p>
              <a:pPr algn="l" marL="439129" indent="-219564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📙</a:t>
              </a: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Niveau 2 : 8 grandes familles d’attaques.</a:t>
              </a:r>
            </a:p>
            <a:p>
              <a:pPr algn="l" marL="439129" indent="-219564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📕</a:t>
              </a: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Niveau 3 : 34 sous-types spécifiques.</a:t>
              </a:r>
            </a:p>
            <a:p>
              <a:pPr algn="l" marL="439129" indent="-219564" lvl="1">
                <a:lnSpc>
                  <a:spcPts val="4095"/>
                </a:lnSpc>
                <a:buFont typeface="Arial"/>
                <a:buChar char="•"/>
              </a:pPr>
              <a:r>
                <a:rPr lang="en-US" sz="341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🔁 Analyse progressive du trafic selon sa nature.</a:t>
              </a:r>
            </a:p>
            <a:p>
              <a:pPr algn="l">
                <a:lnSpc>
                  <a:spcPts val="4095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9838" y="7527480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9258300"/>
            <a:ext cx="1028700" cy="1028700"/>
            <a:chOff x="0" y="0"/>
            <a:chExt cx="270933" cy="2709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1804838"/>
            <a:ext cx="15207089" cy="8145231"/>
          </a:xfrm>
          <a:custGeom>
            <a:avLst/>
            <a:gdLst/>
            <a:ahLst/>
            <a:cxnLst/>
            <a:rect r="r" b="b" t="t" l="l"/>
            <a:pathLst>
              <a:path h="8145231" w="15207089">
                <a:moveTo>
                  <a:pt x="0" y="0"/>
                </a:moveTo>
                <a:lnTo>
                  <a:pt x="15207089" y="0"/>
                </a:lnTo>
                <a:lnTo>
                  <a:pt x="15207089" y="8145230"/>
                </a:lnTo>
                <a:lnTo>
                  <a:pt x="0" y="8145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844" r="0" b="-11844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499918" y="9638067"/>
            <a:ext cx="547464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09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8230" y="1353256"/>
            <a:ext cx="16601070" cy="120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90"/>
              </a:lnSpc>
            </a:pPr>
            <a:r>
              <a:rPr lang="en-US" sz="8446" b="true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8. Architecture du Système IDS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DAGn10CQZe4</dc:identifier>
  <dcterms:modified xsi:type="dcterms:W3CDTF">2011-08-01T06:04:30Z</dcterms:modified>
  <cp:revision>1</cp:revision>
  <dc:title>Projet AI &amp;</dc:title>
</cp:coreProperties>
</file>