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256" r:id="rId3"/>
    <p:sldId id="257" r:id="rId5"/>
    <p:sldId id="258" r:id="rId6"/>
    <p:sldId id="261" r:id="rId7"/>
    <p:sldId id="271" r:id="rId8"/>
    <p:sldId id="262" r:id="rId9"/>
    <p:sldId id="272" r:id="rId10"/>
    <p:sldId id="273" r:id="rId11"/>
    <p:sldId id="268" r:id="rId12"/>
    <p:sldId id="269" r:id="rId13"/>
    <p:sldId id="281" r:id="rId14"/>
    <p:sldId id="282" r:id="rId15"/>
    <p:sldId id="283" r:id="rId16"/>
    <p:sldId id="270" r:id="rId17"/>
    <p:sldId id="274" r:id="rId18"/>
    <p:sldId id="265" r:id="rId19"/>
    <p:sldId id="266" r:id="rId20"/>
  </p:sldIdLst>
  <p:sldSz cx="12192000" cy="6858000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7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6DCF88C-EAC0-4576-8BE7-E5749A6EB3F2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CSE, GAT                                           2017-18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IN" altLang="en-US" sz="1200" dirty="0">
                <a:latin typeface="Calibri" panose="020F0502020204030204" pitchFamily="34" charset="0"/>
              </a:rPr>
            </a:fld>
            <a:endParaRPr lang="en-I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8EC4476-9B44-4729-91ED-AA2AB79A5E9A}" type="datetimeFigureOut"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Dept. of CSE, GAT                                           2017-18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>
              <a:buNone/>
            </a:pPr>
            <a:fld id="{9A0DB2DC-4C9A-4742-B13C-FB6460FD3503}" type="slidenum">
              <a:rPr lang="en-IN" altLang="en-US" sz="1200" dirty="0">
                <a:latin typeface="Calibri" panose="020F0502020204030204" pitchFamily="34" charset="0"/>
              </a:rPr>
            </a:fld>
            <a:endParaRPr lang="en-IN" altLang="en-US" sz="12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7171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717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IN" altLang="en-US" sz="1200" dirty="0">
                <a:latin typeface="Calibri" panose="020F0502020204030204" pitchFamily="34" charset="0"/>
              </a:rPr>
            </a:fld>
            <a:endParaRPr lang="en-IN" altLang="en-US" sz="1200" dirty="0">
              <a:latin typeface="Calibri" panose="020F0502020204030204" pitchFamily="34" charset="0"/>
            </a:endParaRPr>
          </a:p>
        </p:txBody>
      </p:sp>
      <p:sp>
        <p:nvSpPr>
          <p:cNvPr id="7173" name="Footer Placeholder 4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hangingPunct="1"/>
            <a:r>
              <a:rPr lang="en-IN" altLang="en-US" sz="1200" dirty="0">
                <a:latin typeface="Calibri" panose="020F0502020204030204" pitchFamily="34" charset="0"/>
              </a:rPr>
              <a:t>Dept. of CSE, GAT                                           2017-18</a:t>
            </a:r>
            <a:endParaRPr lang="en-I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en-IN" altLang="en-US" dirty="0"/>
          </a:p>
        </p:txBody>
      </p:sp>
      <p:sp>
        <p:nvSpPr>
          <p:cNvPr id="922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IN" altLang="en-US" sz="1200" dirty="0">
                <a:latin typeface="Calibri" panose="020F0502020204030204" pitchFamily="34" charset="0"/>
              </a:rPr>
            </a:fld>
            <a:endParaRPr lang="en-IN" altLang="en-US" sz="1200" dirty="0">
              <a:latin typeface="Calibri" panose="020F0502020204030204" pitchFamily="34" charset="0"/>
            </a:endParaRPr>
          </a:p>
        </p:txBody>
      </p:sp>
      <p:sp>
        <p:nvSpPr>
          <p:cNvPr id="9221" name="Footer Placeholder 4"/>
          <p:cNvSpPr txBox="1">
            <a:spLocks noGrp="1"/>
          </p:cNvSpPr>
          <p:nvPr>
            <p:ph type="ftr" sz="quarte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eaLnBrk="1" hangingPunct="1"/>
            <a:r>
              <a:rPr lang="en-IN" altLang="en-US" sz="1200" dirty="0">
                <a:latin typeface="Calibri" panose="020F0502020204030204" pitchFamily="34" charset="0"/>
              </a:rPr>
              <a:t>Dept. of CSE, GAT                                           2017-18</a:t>
            </a:r>
            <a:endParaRPr lang="en-IN" altLang="en-US" sz="12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2021-22  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2021-22  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2021-22  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2021-22  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/>
          <a:p>
            <a:pPr algn="r" eaLnBrk="1" hangingPunct="1">
              <a:buNone/>
            </a:pPr>
            <a:fld id="{9A0DB2DC-4C9A-4742-B13C-FB6460FD3503}" type="slidenum">
              <a:rPr lang="en-IN" altLang="en-US" dirty="0">
                <a:latin typeface="Calibri" panose="020F0502020204030204" pitchFamily="34" charset="0"/>
              </a:rPr>
            </a:fld>
            <a:endParaRPr lang="en-IN" altLang="en-US" dirty="0">
              <a:latin typeface="Calibri" panose="020F050202020403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2021-22  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2021-22  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2021-22  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2021-22  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2021-22  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2021-22  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2021-22  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Master title style</a:t>
            </a:r>
            <a:endParaRPr lang="en-IN" alt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  <a:endParaRPr lang="en-US" altLang="en-US" dirty="0"/>
          </a:p>
          <a:p>
            <a:pPr lvl="1"/>
            <a:r>
              <a:rPr lang="en-US" altLang="en-US" dirty="0"/>
              <a:t>Second level</a:t>
            </a:r>
            <a:endParaRPr lang="en-US" altLang="en-US" dirty="0"/>
          </a:p>
          <a:p>
            <a:pPr lvl="2"/>
            <a:r>
              <a:rPr lang="en-US" altLang="en-US" dirty="0"/>
              <a:t>Third level</a:t>
            </a:r>
            <a:endParaRPr lang="en-US" altLang="en-US" dirty="0"/>
          </a:p>
          <a:p>
            <a:pPr lvl="3"/>
            <a:r>
              <a:rPr lang="en-US" altLang="en-US" dirty="0"/>
              <a:t>Fourth level</a:t>
            </a:r>
            <a:endParaRPr lang="en-US" altLang="en-US" dirty="0"/>
          </a:p>
          <a:p>
            <a:pPr lvl="4"/>
            <a:r>
              <a:rPr lang="en-US" altLang="en-US" dirty="0"/>
              <a:t>Fifth level</a:t>
            </a:r>
            <a:endParaRPr lang="en-I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2021-22  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IN" altLang="en-US" dirty="0"/>
            </a:fld>
            <a:endParaRPr lang="en-IN" alt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jpeg"/><Relationship Id="rId2" Type="http://schemas.openxmlformats.org/officeDocument/2006/relationships/tags" Target="../tags/tag6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image" Target="../media/image1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accent1">
                <a:lumMod val="5000"/>
                <a:lumOff val="95000"/>
              </a:schemeClr>
            </a:gs>
            <a:gs pos="1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50" y="173038"/>
            <a:ext cx="10977563" cy="1058863"/>
          </a:xfrm>
        </p:spPr>
        <p:txBody>
          <a:bodyPr vert="horz" wrap="square" lIns="91440" tIns="45720" rIns="91440" bIns="45720" numCol="1" rtlCol="0" anchor="b" anchorCtr="0" compatLnSpc="1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GLOBAL ACADEMY OF TECHNOLOGY</a:t>
            </a:r>
            <a:b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DEPARTMENT OF COMPUTER SCIENCE AND ENGINEERING</a:t>
            </a:r>
            <a:endParaRPr kumimoji="0" lang="en-IN" sz="28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147" name="Picture 3" descr="K:\ns2 templates\KIRAN NS-2\college_logo3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525" y="173038"/>
            <a:ext cx="923925" cy="7524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062038" y="1323975"/>
          <a:ext cx="10420350" cy="5051425"/>
        </p:xfrm>
        <a:graphic>
          <a:graphicData uri="http://schemas.openxmlformats.org/drawingml/2006/table">
            <a:tbl>
              <a:tblPr/>
              <a:tblGrid>
                <a:gridCol w="1366837"/>
                <a:gridCol w="5672138"/>
                <a:gridCol w="1198562"/>
                <a:gridCol w="2182813"/>
              </a:tblGrid>
              <a:tr h="974863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 Name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 Project</a:t>
                      </a:r>
                      <a:endParaRPr kumimoji="0" lang="en-I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 Code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22CSEP56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128"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7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FAISAL MAKANADAR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6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1GA23CS400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8128">
                <a:tc vMerge="1"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I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RACHIT KALAL</a:t>
                      </a:r>
                      <a:endParaRPr kumimoji="0" lang="en-US" altLang="en-IN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cPr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4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1GA23CS409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9849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Artificial Intelligence and Multimedia Processing</a:t>
                      </a:r>
                      <a:endParaRPr kumimoji="0" lang="en-US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No: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9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G73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9849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Title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"VidSumm: AI-Powered Video and YouTube Summarizer"</a:t>
                      </a:r>
                      <a:endParaRPr kumimoji="0" lang="en-US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40304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 taken at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  <a:tr h="540304">
                <a:tc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Guide Name</a:t>
                      </a:r>
                      <a:endParaRPr kumimoji="0" lang="en-I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fontAlgn="base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ts val="1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P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rof. Shwetha S N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350" marR="6350" marT="0" marB="0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7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: Architecture </a:t>
            </a:r>
            <a:endParaRPr lang="en-I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7411" name="Slide Number Placeholder 7"/>
          <p:cNvSpPr txBox="1">
            <a:spLocks noGrp="1"/>
          </p:cNvSpPr>
          <p:nvPr>
            <p:ph type="sldNum" sz="quarter" idx="12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</a:rPr>
            </a:fld>
            <a:endParaRPr lang="en-I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2024-25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" name="Content Placeholder 4" descr="WhatsApp Image 2024-12-14 at 00.06.57_627ae5d9"/>
          <p:cNvPicPr>
            <a:picLocks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68500" y="1691005"/>
            <a:ext cx="8636000" cy="4749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6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625" y="365125"/>
            <a:ext cx="10515600" cy="1325563"/>
          </a:xfrm>
        </p:spPr>
        <p:txBody>
          <a:bodyPr/>
          <a:p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Implementation Modules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5810" y="1536700"/>
            <a:ext cx="10175875" cy="4621530"/>
          </a:xfrm>
        </p:spPr>
        <p:txBody>
          <a:bodyPr/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YouTube Video Processing</a:t>
            </a:r>
            <a:endParaRPr lang="en-US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Extracting video ID from YouTube URL</a:t>
            </a:r>
            <a:endParaRPr lang="en-US" alt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Fetching transcripts using </a:t>
            </a:r>
            <a:r>
              <a:rPr lang="en-US" altLang="en-US" sz="1800" u="sng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YouTubeTranscriptAPI</a:t>
            </a:r>
            <a:endParaRPr lang="en-US" altLang="en-US" sz="18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Offline Video Processing</a:t>
            </a:r>
            <a:endParaRPr lang="en-US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Uploading and validating video files</a:t>
            </a:r>
            <a:endParaRPr lang="en-US" alt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Extracting audio using </a:t>
            </a:r>
            <a:r>
              <a:rPr lang="en-US" altLang="en-US" sz="1800" u="sng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ffmpeg</a:t>
            </a:r>
            <a:endParaRPr lang="en-US" alt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Transcribing audio using </a:t>
            </a:r>
            <a:r>
              <a:rPr lang="en-US" altLang="en-US" sz="1800" u="sng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speech_recognition</a:t>
            </a:r>
            <a:endParaRPr lang="en-US" altLang="en-US" sz="18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Text Summarization</a:t>
            </a:r>
            <a:endParaRPr lang="en-US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Summarizing YouTube transcripts using </a:t>
            </a:r>
            <a:r>
              <a:rPr lang="en-US" altLang="en-US" sz="1800" u="sng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Hugging Face Transformers</a:t>
            </a:r>
            <a:endParaRPr lang="en-US" altLang="en-US" sz="18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Summarizing offline transcriptions using </a:t>
            </a:r>
            <a:r>
              <a:rPr lang="en-US" altLang="en-US" sz="1800" u="sng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Sumy (LSA)</a:t>
            </a:r>
            <a:endParaRPr lang="en-US" altLang="en-US" sz="1800" u="sng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Backend Functionality</a:t>
            </a:r>
            <a:endParaRPr lang="en-US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u="sng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Flask-based API</a:t>
            </a:r>
            <a:r>
              <a:rPr lang="en-US" altLang="en-US" sz="18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 for handling requests</a:t>
            </a:r>
            <a:endParaRPr lang="en-US" alt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Secure file handling and temporary storage</a:t>
            </a:r>
            <a:endParaRPr lang="en-US" alt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alt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Results – Presentation &amp; Demonstration</a:t>
            </a:r>
            <a:endParaRPr lang="en-US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38200" y="1691005"/>
            <a:ext cx="10515600" cy="4351655"/>
          </a:xfrm>
        </p:spPr>
        <p:txBody>
          <a:bodyPr vert="horz" wrap="square" lIns="91440" tIns="45720" rIns="91440" bIns="45720" anchor="t" anchorCtr="0"/>
          <a:p>
            <a:pPr marL="0" indent="0" algn="ctr" eaLnBrk="1" hangingPunct="1">
              <a:buNone/>
            </a:pPr>
            <a:r>
              <a:rPr lang="en-US" alt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Demo Highlights</a:t>
            </a:r>
            <a:endParaRPr lang="en-US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l" eaLnBrk="1" hangingPunct="1">
              <a:buNone/>
            </a:pPr>
            <a:endParaRPr lang="en-US" altLang="en-US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eaLnBrk="1" hangingPunct="1">
              <a:buNone/>
            </a:pPr>
            <a:endParaRPr lang="en-US" altLang="en-US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91160" y="2613660"/>
            <a:ext cx="5669915" cy="2790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00000"/>
              </a:lnSpc>
            </a:pPr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YouTube Summarizer tab while summarizing a video.</a:t>
            </a: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90" y="3126740"/>
            <a:ext cx="6028690" cy="3038475"/>
          </a:xfrm>
          <a:prstGeom prst="rect">
            <a:avLst/>
          </a:prstGeom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2" name="Text Box 11"/>
          <p:cNvSpPr txBox="1"/>
          <p:nvPr/>
        </p:nvSpPr>
        <p:spPr>
          <a:xfrm>
            <a:off x="6322695" y="2613660"/>
            <a:ext cx="5485130" cy="513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Offline Video Summarizer tab with a sample summary.</a:t>
            </a:r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695" y="3126740"/>
            <a:ext cx="5678805" cy="3038475"/>
          </a:xfrm>
          <a:prstGeom prst="rect">
            <a:avLst/>
          </a:prstGeom>
          <a:ln>
            <a:gradFill>
              <a:gsLst>
                <a:gs pos="0">
                  <a:srgbClr val="012D86"/>
                </a:gs>
                <a:gs pos="100000">
                  <a:srgbClr val="0E2557"/>
                </a:gs>
              </a:gsLst>
            </a:gra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Success Rate of Summarization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8040" y="1825625"/>
            <a:ext cx="5181600" cy="4351338"/>
          </a:xfrm>
        </p:spPr>
        <p:txBody>
          <a:bodyPr/>
          <a:p>
            <a:pPr marL="0" indent="0" algn="ctr">
              <a:buNone/>
            </a:pPr>
            <a:r>
              <a:rPr lang="en-US" b="1"/>
              <a:t>Bar chart</a:t>
            </a:r>
            <a:endParaRPr lang="en-US" b="1"/>
          </a:p>
          <a:p>
            <a:pPr algn="ctr"/>
            <a:endParaRPr lang="en-US" b="1"/>
          </a:p>
        </p:txBody>
      </p:sp>
      <p:pic>
        <p:nvPicPr>
          <p:cNvPr id="5" name="Content Placeholder 4" descr="Processing Time Comparison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19430" y="2433955"/>
            <a:ext cx="5715635" cy="37211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0445" y="2742565"/>
            <a:ext cx="3378835" cy="3333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 Box 7"/>
          <p:cNvSpPr txBox="1"/>
          <p:nvPr/>
        </p:nvSpPr>
        <p:spPr>
          <a:xfrm>
            <a:off x="7607300" y="2017395"/>
            <a:ext cx="28460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sz="2000" b="1"/>
              <a:t>Pie chart</a:t>
            </a:r>
            <a:endParaRPr lang="en-US" sz="2000" b="1"/>
          </a:p>
        </p:txBody>
      </p:sp>
      <p:sp>
        <p:nvSpPr>
          <p:cNvPr id="9" name="Text Box 8"/>
          <p:cNvSpPr txBox="1"/>
          <p:nvPr/>
        </p:nvSpPr>
        <p:spPr>
          <a:xfrm>
            <a:off x="8138160" y="4195445"/>
            <a:ext cx="925195" cy="2495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700"/>
              <a:t>85%</a:t>
            </a:r>
            <a:endParaRPr lang="en-US" sz="700"/>
          </a:p>
        </p:txBody>
      </p:sp>
      <p:sp>
        <p:nvSpPr>
          <p:cNvPr id="10" name="Text Box 9"/>
          <p:cNvSpPr txBox="1"/>
          <p:nvPr/>
        </p:nvSpPr>
        <p:spPr>
          <a:xfrm>
            <a:off x="9555480" y="4195445"/>
            <a:ext cx="518160" cy="2292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700"/>
              <a:t>90%</a:t>
            </a:r>
            <a:endParaRPr lang="en-US" sz="700"/>
          </a:p>
        </p:txBody>
      </p:sp>
      <p:sp>
        <p:nvSpPr>
          <p:cNvPr id="11" name="Rectangles 10"/>
          <p:cNvSpPr/>
          <p:nvPr/>
        </p:nvSpPr>
        <p:spPr>
          <a:xfrm>
            <a:off x="7559040" y="4199255"/>
            <a:ext cx="233680" cy="26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ectangles 12"/>
          <p:cNvSpPr/>
          <p:nvPr/>
        </p:nvSpPr>
        <p:spPr>
          <a:xfrm>
            <a:off x="10453370" y="4297680"/>
            <a:ext cx="203200" cy="3149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489190" y="2839085"/>
            <a:ext cx="240792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1200" b="1">
                <a:latin typeface="Times New Roman" panose="02020603050405020304" pitchFamily="18" charset="0"/>
                <a:cs typeface="Times New Roman" panose="02020603050405020304" pitchFamily="18" charset="0"/>
              </a:rPr>
              <a:t>Success Rate of Summarization</a:t>
            </a:r>
            <a:endParaRPr lang="en-US" altLang="en-US" sz="12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32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Conclusions</a:t>
            </a:r>
            <a:endParaRPr lang="en-I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automated video summarization using AI.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Improved accessibility for video content through concise summaries.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enhancements:</a:t>
            </a:r>
            <a:endParaRPr lang="en-US" alt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Enhance summarization accuracy by fine-tuning models.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Support additional languages for transcription and summarization.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Scale the system for real-time summarization in live streams.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436" name="Slide Number Placeholder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</a:rPr>
            </a:fld>
            <a:endParaRPr lang="en-I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2024-25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IN" altLang="x-non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br>
              <a:rPr lang="en-IN" altLang="x-none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x-none" dirty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838200" y="1541780"/>
            <a:ext cx="10515600" cy="4446270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90000"/>
              </a:lnSpc>
            </a:pPr>
            <a:r>
              <a:rPr lang="en-US" altLang="en-US"/>
              <a:t>A. Smith and J. Brown, "Video Content Summarization Using Machine Learning Techniques," IEEE Transactions on Multimedia, vol. 25, no. 6, pp. 1123-1134, June 2023.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P. Johnson and R. Patel, "Audio Summarization Techniques: A Comprehensive Survey," IEEE Transactions on Audio, Speech, and Language Processing, vol. 31, no. 2, pp. 213-229, Feb. 2022.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L. Wang, K. Chen, and M. Lee, "Advances in Text Summarization Algorithms," IEEE Access, vol. 10, pp. 10100-10115, Mar. 2023.</a:t>
            </a: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/>
              <a:t>D. Kumar and T. Nguyen, "Unified Multimodal Summarization: Challenges and Opportunities," Proceedings of the IEEE International Conference on Artificial Intelligence, pp. 987-995, Dec. 2022.</a:t>
            </a:r>
            <a:endParaRPr lang="en-US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>
          <a:xfrm>
            <a:off x="4060190" y="6356350"/>
            <a:ext cx="4114800" cy="365125"/>
          </a:xfrm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2021-22  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461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en-I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/>
          <p:cNvSpPr>
            <a:spLocks noGrp="1"/>
          </p:cNvSpPr>
          <p:nvPr>
            <p:ph idx="1"/>
          </p:nvPr>
        </p:nvSpPr>
        <p:spPr>
          <a:xfrm>
            <a:off x="838200" y="395288"/>
            <a:ext cx="10515600" cy="5781675"/>
          </a:xfrm>
        </p:spPr>
        <p:txBody>
          <a:bodyPr vert="horz" wrap="square" lIns="91440" tIns="45720" rIns="91440" bIns="45720" anchor="t" anchorCtr="0"/>
          <a:lstStyle/>
          <a:p>
            <a:pPr marL="0" indent="0" algn="ctr" eaLnBrk="1" hangingPunct="1">
              <a:buNone/>
            </a:pPr>
            <a:endParaRPr lang="en-IN" altLang="en-US" sz="7200" dirty="0"/>
          </a:p>
          <a:p>
            <a:pPr marL="0" indent="0" algn="ctr" eaLnBrk="1" hangingPunct="1">
              <a:buNone/>
            </a:pPr>
            <a:endParaRPr lang="en-IN" altLang="en-US" sz="7200" dirty="0"/>
          </a:p>
          <a:p>
            <a:pPr marL="0" indent="0" algn="ctr" eaLnBrk="1" hangingPunct="1">
              <a:buNone/>
            </a:pPr>
            <a:r>
              <a:rPr lang="en-IN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altLang="en-US" sz="7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483" name="Slide Number Placeholder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</a:rPr>
            </a:fld>
            <a:endParaRPr lang="en-I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2024-25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 algn="ctr" eaLnBrk="1" hangingPunct="1">
              <a:buNone/>
            </a:pPr>
            <a:endParaRPr lang="en-IN" altLang="en-US" dirty="0"/>
          </a:p>
          <a:p>
            <a:pPr marL="0" indent="0" algn="ctr" eaLnBrk="1" hangingPunct="1">
              <a:buNone/>
            </a:pPr>
            <a:endParaRPr lang="en-IN" altLang="en-US" dirty="0"/>
          </a:p>
          <a:p>
            <a:pPr marL="0" indent="0" algn="ctr" eaLnBrk="1" hangingPunct="1">
              <a:buNone/>
            </a:pPr>
            <a:r>
              <a:rPr lang="en-IN" alt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  <a:endParaRPr lang="en-IN" altLang="en-US" sz="7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1507" name="Slide Number Placeholder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</a:rPr>
            </a:fld>
            <a:endParaRPr lang="en-I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2024-25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371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I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65200"/>
            <a:ext cx="10515600" cy="5300663"/>
          </a:xfrm>
        </p:spPr>
        <p:txBody>
          <a:bodyPr vert="horz" wrap="square" lIns="91440" tIns="45720" rIns="91440" bIns="45720" numCol="1" rtlCol="0" anchor="t" anchorCtr="0" compatLnSpc="1">
            <a:normAutofit fontScale="40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Introduction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Problem Statement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Literature Survey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Objectives and Scope of the Mini Project work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Proposed Solution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Requirements Specifications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Methodology/Architecture 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Conclusions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IN" sz="4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Bibliography</a:t>
            </a:r>
            <a:endParaRPr kumimoji="0" lang="en-IN" sz="4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IN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8196" name="Slide Number Placeholder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</a:rPr>
            </a:fld>
            <a:endParaRPr lang="en-IN" altLang="en-US" sz="1200" dirty="0">
              <a:solidFill>
                <a:srgbClr val="898989"/>
              </a:solidFill>
            </a:endParaRPr>
          </a:p>
        </p:txBody>
      </p:sp>
      <p:sp>
        <p:nvSpPr>
          <p:cNvPr id="2" name="Footer Placeholder 1"/>
          <p:cNvSpPr txBox="1"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2024-25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r:embed="rId1">
            <a:alphaModFix amt="5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altLang="en-US" sz="4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project, 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VidSumm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integrates advanced AI technologies to automate the</a:t>
            </a:r>
            <a:r>
              <a:rPr lang="en-US" altLang="en-U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summarization of video content.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handles both user-uploaded videos and YouTube links, offering flexibility and convenience.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is increasingly being used for natural language understanding and content generation.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</a:pPr>
            <a:r>
              <a:rPr lang="en-US" alt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Summarization systems are gaining traction in e-learning, media, and corporate sectors to make content more accessible.</a:t>
            </a:r>
            <a:endParaRPr lang="en-US" altLang="en-US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44" name="Slide Number Placeholder 9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</a:rPr>
            </a:fld>
            <a:endParaRPr lang="en-I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2024-25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4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838200" y="56515"/>
            <a:ext cx="10515600" cy="1325563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5575"/>
            <a:ext cx="10515600" cy="4747260"/>
          </a:xfrm>
        </p:spPr>
        <p:txBody>
          <a:bodyPr vert="horz" wrap="square" lIns="91440" tIns="45720" rIns="91440" bIns="45720" numCol="1" rtlCol="0" anchor="t" anchorCtr="0" compatLnSpc="1">
            <a:normAutofit lnSpcReduction="10000"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en-US"/>
              <a:t>Users often lack the time to watch lengthy videos or consume entire content.</a:t>
            </a:r>
            <a:endParaRPr lang="en-US" altLang="en-US"/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en-US"/>
              <a:t>Manual summarization is time-consuming and impractical for large volumes of data.</a:t>
            </a:r>
            <a:endParaRPr lang="en-US" altLang="en-US"/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en-US"/>
              <a:t>Existing tools struggle to handle both user-uploaded videos and YouTube content effectively.</a:t>
            </a:r>
            <a:endParaRPr lang="en-US" altLang="en-US"/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en-US"/>
              <a:t>Limited accessibility for users who need quick and concise insights from videos.</a:t>
            </a:r>
            <a:endParaRPr lang="en-US" altLang="en-US"/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defRPr/>
            </a:pPr>
            <a:r>
              <a:rPr lang="en-US" altLang="en-US"/>
              <a:t>A need exists for an automated solution that provides accurate, efficient, and user-friendly video summarization.</a:t>
            </a:r>
            <a:endParaRPr lang="en-US" altLang="en-US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altLang="en-US" sz="310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en-US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lang="en-US" altLang="en-US"/>
          </a:p>
        </p:txBody>
      </p:sp>
      <p:sp>
        <p:nvSpPr>
          <p:cNvPr id="11268" name="Slide Number Placeholder 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</a:rPr>
            </a:fld>
            <a:endParaRPr lang="en-IN" altLang="en-US" sz="1200" dirty="0">
              <a:solidFill>
                <a:srgbClr val="898989"/>
              </a:solidFill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  <p:custDataLst>
              <p:tags r:id="rId2"/>
            </p:custDataLst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2024-25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79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I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2024-25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293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</a:rPr>
            </a:fld>
            <a:endParaRPr lang="en-IN" alt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15" name="Table 14"/>
          <p:cNvGraphicFramePr/>
          <p:nvPr>
            <p:custDataLst>
              <p:tags r:id="rId2"/>
            </p:custDataLst>
          </p:nvPr>
        </p:nvGraphicFramePr>
        <p:xfrm>
          <a:off x="1051560" y="1511300"/>
          <a:ext cx="10401300" cy="4845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590"/>
                <a:gridCol w="2888615"/>
                <a:gridCol w="2169795"/>
                <a:gridCol w="1883410"/>
                <a:gridCol w="2294890"/>
              </a:tblGrid>
              <a:tr h="1204595">
                <a:tc>
                  <a:txBody>
                    <a:bodyPr/>
                    <a:p>
                      <a:pPr algn="ctr">
                        <a:lnSpc>
                          <a:spcPct val="190000"/>
                        </a:lnSpc>
                        <a:buNone/>
                      </a:pPr>
                      <a:r>
                        <a:rPr lang="en-US" altLang="en-US" sz="2400"/>
                        <a:t>Sr. No.</a:t>
                      </a:r>
                      <a:endParaRPr lang="en-US" altLang="en-US" sz="2400"/>
                    </a:p>
                  </a:txBody>
                  <a:tcPr>
                    <a:solidFill>
                      <a:schemeClr val="accent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2400"/>
                        <a:t>Problem Statement</a:t>
                      </a:r>
                      <a:endParaRPr lang="en-US" altLang="en-US" sz="2400"/>
                    </a:p>
                  </a:txBody>
                  <a:tcPr>
                    <a:solidFill>
                      <a:schemeClr val="accent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00000"/>
                        </a:lnSpc>
                        <a:buNone/>
                      </a:pPr>
                      <a:r>
                        <a:rPr lang="en-US" altLang="en-US" sz="2400"/>
                        <a:t>Paper/Source</a:t>
                      </a:r>
                      <a:endParaRPr lang="en-US" altLang="en-US" sz="2400"/>
                    </a:p>
                  </a:txBody>
                  <a:tcPr>
                    <a:solidFill>
                      <a:schemeClr val="accent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10000"/>
                        </a:lnSpc>
                        <a:buNone/>
                      </a:pPr>
                      <a:r>
                        <a:rPr lang="en-US" altLang="en-US" sz="2400"/>
                        <a:t>Advantages</a:t>
                      </a:r>
                      <a:endParaRPr lang="en-US" altLang="en-US" sz="2400"/>
                    </a:p>
                  </a:txBody>
                  <a:tcPr>
                    <a:solidFill>
                      <a:schemeClr val="accent1"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220000"/>
                        </a:lnSpc>
                        <a:buNone/>
                      </a:pPr>
                      <a:r>
                        <a:rPr lang="en-US" altLang="en-US" sz="2400"/>
                        <a:t>Disadvantage</a:t>
                      </a:r>
                      <a:endParaRPr lang="en-US" altLang="en-US" sz="2400"/>
                    </a:p>
                  </a:txBody>
                  <a:tcPr>
                    <a:solidFill>
                      <a:schemeClr val="accent1">
                        <a:alpha val="90000"/>
                      </a:schemeClr>
                    </a:solidFill>
                  </a:tcPr>
                </a:tc>
              </a:tr>
              <a:tr h="1237615">
                <a:tc>
                  <a:txBody>
                    <a:bodyPr/>
                    <a:p>
                      <a:pPr algn="ctr">
                        <a:lnSpc>
                          <a:spcPct val="230000"/>
                        </a:lnSpc>
                        <a:buNone/>
                      </a:pPr>
                      <a:r>
                        <a:rPr lang="en-US"/>
                        <a:t>1.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Difficulty in manually summarizing long video content.</a:t>
                      </a:r>
                      <a:endParaRPr lang="en-US" altLang="en-US"/>
                    </a:p>
                  </a:txBody>
                  <a:tcPr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IEEE Paper on "Video Content Summarization"</a:t>
                      </a:r>
                      <a:endParaRPr lang="en-US" altLang="en-US"/>
                    </a:p>
                  </a:txBody>
                  <a:tcPr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 Provides automated summarization for videos.</a:t>
                      </a:r>
                      <a:endParaRPr lang="en-US" altLang="en-US"/>
                    </a:p>
                  </a:txBody>
                  <a:tcPr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May miss user-specific details or context.</a:t>
                      </a:r>
                      <a:endParaRPr lang="en-US" altLang="en-US"/>
                    </a:p>
                  </a:txBody>
                  <a:tcPr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</a:tr>
              <a:tr h="1216660">
                <a:tc>
                  <a:txBody>
                    <a:bodyPr/>
                    <a:p>
                      <a:pPr algn="ctr">
                        <a:lnSpc>
                          <a:spcPct val="240000"/>
                        </a:lnSpc>
                        <a:buNone/>
                      </a:pPr>
                      <a:r>
                        <a:rPr lang="en-US"/>
                        <a:t>2.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Extracting meaningful insights from audio content is time-consuming.</a:t>
                      </a:r>
                      <a:endParaRPr lang="en-US" altLang="en-US"/>
                    </a:p>
                  </a:txBody>
                  <a:tcPr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IEEE Paper on "Audio Summarization Techniques"</a:t>
                      </a:r>
                      <a:endParaRPr lang="en-US" altLang="en-US"/>
                    </a:p>
                  </a:txBody>
                  <a:tcPr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Effective for speech-to-text summarization.</a:t>
                      </a:r>
                      <a:endParaRPr lang="en-US" altLang="en-US"/>
                    </a:p>
                  </a:txBody>
                  <a:tcPr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Limited accuracy for noisy audio environments.</a:t>
                      </a:r>
                      <a:endParaRPr lang="en-US" altLang="en-US"/>
                    </a:p>
                  </a:txBody>
                  <a:tcPr>
                    <a:solidFill>
                      <a:schemeClr val="accent1">
                        <a:tint val="20000"/>
                        <a:alpha val="90000"/>
                      </a:schemeClr>
                    </a:solidFill>
                  </a:tcPr>
                </a:tc>
              </a:tr>
              <a:tr h="1186815">
                <a:tc>
                  <a:txBody>
                    <a:bodyPr/>
                    <a:p>
                      <a:pPr algn="ctr">
                        <a:lnSpc>
                          <a:spcPct val="230000"/>
                        </a:lnSpc>
                        <a:buNone/>
                      </a:pPr>
                      <a:r>
                        <a:rPr lang="en-US"/>
                        <a:t>3.</a:t>
                      </a:r>
                      <a:endParaRPr lang="en-US"/>
                    </a:p>
                  </a:txBody>
                  <a:tcPr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Manual processing of large textual data takes significant time.</a:t>
                      </a:r>
                      <a:endParaRPr lang="en-US" altLang="en-US"/>
                    </a:p>
                  </a:txBody>
                  <a:tcPr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IEEE Paper on "Text Summarization Algorithms"</a:t>
                      </a:r>
                      <a:endParaRPr lang="en-US" altLang="en-US"/>
                    </a:p>
                  </a:txBody>
                  <a:tcPr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Reduces time for reading lengthy articles.</a:t>
                      </a:r>
                      <a:endParaRPr lang="en-US" altLang="en-US"/>
                    </a:p>
                  </a:txBody>
                  <a:tcPr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Summaries may lose important contextual details.</a:t>
                      </a:r>
                      <a:endParaRPr lang="en-US" altLang="en-US"/>
                    </a:p>
                  </a:txBody>
                  <a:tcPr>
                    <a:solidFill>
                      <a:schemeClr val="accent1">
                        <a:tint val="40000"/>
                        <a:alpha val="9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4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471170" y="365125"/>
            <a:ext cx="10882630" cy="13258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r>
              <a:rPr lang="en-IN" altLang="en-US" b="1" dirty="0"/>
              <a:t> </a:t>
            </a:r>
            <a:endParaRPr lang="en-IN" altLang="en-US" b="1" dirty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55600" y="1691005"/>
            <a:ext cx="11480800" cy="4313555"/>
          </a:xfrm>
        </p:spPr>
        <p:txBody>
          <a:bodyPr vert="horz" wrap="square" lIns="91440" tIns="45720" rIns="91440" bIns="45720" anchor="t" anchorCtr="0"/>
          <a:lstStyle/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automate the transcription and summarization of videos. 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To deliver accurate, concise summaries tailored to user needs.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1" hangingPunct="1">
              <a:buNone/>
            </a:pPr>
            <a:r>
              <a:rPr lang="en-US" alt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  <a:r>
              <a:rPr lang="en-US" alt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students and educators, it simplifies the process of summarizing long lectures or tutorials.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professionals, it helps summarize meetings and webinars.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 entertainment, it extracts highlights from interviews and documentaries.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16" name="Slide Number Placeholder 8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</a:rPr>
            </a:fld>
            <a:endParaRPr lang="en-IN" altLang="en-US" sz="1200" dirty="0">
              <a:solidFill>
                <a:srgbClr val="898989"/>
              </a:solidFill>
            </a:endParaRPr>
          </a:p>
        </p:txBody>
      </p:sp>
      <p:sp>
        <p:nvSpPr>
          <p:cNvPr id="10" name="Footer Placeholder 9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2024-25 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6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lang="en-I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482725"/>
            <a:ext cx="10515600" cy="4694555"/>
          </a:xfrm>
        </p:spPr>
        <p:txBody>
          <a:bodyPr vert="horz" wrap="square" lIns="91440" tIns="45720" rIns="91440" bIns="45720" anchor="t" anchorCtr="0"/>
          <a:lstStyle/>
          <a:p>
            <a:pPr marL="0" indent="0" eaLnBrk="1" hangingPunct="1">
              <a:buNone/>
            </a:pPr>
            <a:r>
              <a:rPr lang="en-US" altLang="en-US" b="1"/>
              <a:t>Workflow</a:t>
            </a:r>
            <a:r>
              <a:rPr lang="en-US" altLang="en-US"/>
              <a:t>:</a:t>
            </a:r>
            <a:endParaRPr lang="en-US" altLang="en-US"/>
          </a:p>
          <a:p>
            <a:pPr eaLnBrk="1" hangingPunct="1"/>
            <a:r>
              <a:rPr lang="en-US" altLang="en-US"/>
              <a:t>Step 1: Extract audio from uploaded video or YouTube link.</a:t>
            </a:r>
            <a:endParaRPr lang="en-US" altLang="en-US"/>
          </a:p>
          <a:p>
            <a:pPr eaLnBrk="1" hangingPunct="1"/>
            <a:r>
              <a:rPr lang="en-US" altLang="en-US"/>
              <a:t>Step 2: Transcribe the audio into text using Whisper.</a:t>
            </a:r>
            <a:endParaRPr lang="en-US" altLang="en-US"/>
          </a:p>
          <a:p>
            <a:pPr eaLnBrk="1" hangingPunct="1"/>
            <a:r>
              <a:rPr lang="en-US" altLang="en-US"/>
              <a:t>Step 3: Summarize the transcription using HuggingFace Transformers.</a:t>
            </a:r>
            <a:endParaRPr lang="en-US" altLang="en-US"/>
          </a:p>
          <a:p>
            <a:pPr eaLnBrk="1" hangingPunct="1"/>
            <a:r>
              <a:rPr lang="en-US" altLang="en-US"/>
              <a:t>Step 4: Present the summarized output to the user.</a:t>
            </a:r>
            <a:endParaRPr lang="en-US" altLang="en-US"/>
          </a:p>
          <a:p>
            <a:pPr marL="0" indent="0" eaLnBrk="1" hangingPunct="1">
              <a:buNone/>
            </a:pPr>
            <a:r>
              <a:rPr lang="en-US" altLang="en-US" b="1"/>
              <a:t>Key Features:</a:t>
            </a:r>
            <a:endParaRPr lang="en-US" altLang="en-US" b="1"/>
          </a:p>
          <a:p>
            <a:pPr eaLnBrk="1" hangingPunct="1"/>
            <a:r>
              <a:rPr lang="en-US" altLang="en-US"/>
              <a:t>Supports videos in multiple formats.</a:t>
            </a:r>
            <a:endParaRPr lang="en-US" altLang="en-US"/>
          </a:p>
          <a:p>
            <a:pPr eaLnBrk="1" hangingPunct="1"/>
            <a:r>
              <a:rPr lang="en-US" altLang="en-US"/>
              <a:t>Handles long videos using chunking for summarization.</a:t>
            </a:r>
            <a:endParaRPr lang="en-US" altLang="en-US"/>
          </a:p>
          <a:p>
            <a:pPr eaLnBrk="1" hangingPunct="1"/>
            <a:r>
              <a:rPr lang="en-US" altLang="en-US"/>
              <a:t>User-friendly interface for seamless interaction.</a:t>
            </a:r>
            <a:endParaRPr lang="en-US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2024-25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341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</a:rPr>
            </a:fld>
            <a:endParaRPr lang="en-IN" alt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53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>
              <a:buNone/>
            </a:pPr>
            <a:r>
              <a:rPr lang="en-IN" altLang="x-non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Specifications</a:t>
            </a:r>
            <a:br>
              <a:rPr lang="en-IN" altLang="x-none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altLang="x-none" dirty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343535" y="1216025"/>
            <a:ext cx="11340465" cy="4961255"/>
          </a:xfrm>
        </p:spPr>
        <p:txBody>
          <a:bodyPr vert="horz" wrap="square" lIns="91440" tIns="45720" rIns="91440" bIns="45720" anchor="t" anchorCtr="0"/>
          <a:lstStyle/>
          <a:p>
            <a:pPr marL="0" indent="0">
              <a:lnSpc>
                <a:spcPct val="50000"/>
              </a:lnSpc>
              <a:buNone/>
            </a:pPr>
            <a:r>
              <a:rPr lang="en-US" altLang="en-US" b="1"/>
              <a:t>Hardware Requirements:</a:t>
            </a:r>
            <a:endParaRPr lang="en-US" altLang="en-US"/>
          </a:p>
          <a:p>
            <a:pPr marL="0" indent="0">
              <a:lnSpc>
                <a:spcPct val="50000"/>
              </a:lnSpc>
              <a:buNone/>
            </a:pPr>
            <a:r>
              <a:rPr lang="en-US" altLang="en-US"/>
              <a:t>CPU with multi-core support for faster processing.</a:t>
            </a:r>
            <a:endParaRPr lang="en-US" altLang="en-US"/>
          </a:p>
          <a:p>
            <a:pPr marL="0" indent="0">
              <a:lnSpc>
                <a:spcPct val="50000"/>
              </a:lnSpc>
              <a:buNone/>
            </a:pPr>
            <a:r>
              <a:rPr lang="en-US" altLang="en-US"/>
              <a:t>GPU for model inference acceleration (optional but recommended).</a:t>
            </a:r>
            <a:endParaRPr lang="en-US" altLang="en-US"/>
          </a:p>
          <a:p>
            <a:pPr marL="0" indent="0">
              <a:lnSpc>
                <a:spcPct val="50000"/>
              </a:lnSpc>
              <a:buNone/>
            </a:pPr>
            <a:endParaRPr lang="en-US" altLang="en-US"/>
          </a:p>
          <a:p>
            <a:pPr marL="0" indent="0">
              <a:lnSpc>
                <a:spcPct val="60000"/>
              </a:lnSpc>
              <a:buNone/>
            </a:pPr>
            <a:r>
              <a:rPr lang="en-US" altLang="en-US" b="1"/>
              <a:t>Software Requirements:</a:t>
            </a:r>
            <a:endParaRPr lang="en-US" altLang="en-US" b="1"/>
          </a:p>
          <a:p>
            <a:pPr marL="0" indent="0">
              <a:lnSpc>
                <a:spcPct val="60000"/>
              </a:lnSpc>
              <a:buNone/>
            </a:pPr>
            <a:r>
              <a:rPr lang="en-US" altLang="en-US"/>
              <a:t>Flask: Backend framework for handling requests.</a:t>
            </a:r>
            <a:endParaRPr lang="en-US" altLang="en-US"/>
          </a:p>
          <a:p>
            <a:pPr marL="0" indent="0">
              <a:lnSpc>
                <a:spcPct val="50000"/>
              </a:lnSpc>
              <a:buNone/>
            </a:pPr>
            <a:r>
              <a:rPr lang="en-US" altLang="en-US"/>
              <a:t>MoviePy: Library for video and audio extraction.</a:t>
            </a:r>
            <a:endParaRPr lang="en-US" altLang="en-US"/>
          </a:p>
          <a:p>
            <a:pPr marL="0" indent="0">
              <a:lnSpc>
                <a:spcPct val="50000"/>
              </a:lnSpc>
              <a:buNone/>
            </a:pPr>
            <a:r>
              <a:rPr lang="en-US" altLang="en-US"/>
              <a:t>Whisper: Transcription model for speech-to-text conversion.</a:t>
            </a:r>
            <a:endParaRPr lang="en-US" altLang="en-US"/>
          </a:p>
          <a:p>
            <a:pPr marL="0" indent="0">
              <a:lnSpc>
                <a:spcPct val="50000"/>
              </a:lnSpc>
              <a:buNone/>
            </a:pPr>
            <a:r>
              <a:rPr lang="en-US" altLang="en-US"/>
              <a:t>HuggingFace Transformers: Summarization pipeline.</a:t>
            </a:r>
            <a:endParaRPr lang="en-US" altLang="en-US"/>
          </a:p>
          <a:p>
            <a:pPr marL="0" indent="0">
              <a:lnSpc>
                <a:spcPct val="50000"/>
              </a:lnSpc>
              <a:buNone/>
            </a:pPr>
            <a:endParaRPr lang="en-US" altLang="en-US"/>
          </a:p>
          <a:p>
            <a:pPr marL="0" indent="0">
              <a:lnSpc>
                <a:spcPct val="50000"/>
              </a:lnSpc>
              <a:buNone/>
            </a:pPr>
            <a:r>
              <a:rPr lang="en-US" altLang="en-US" b="1"/>
              <a:t>Environment:</a:t>
            </a:r>
            <a:endParaRPr lang="en-US" altLang="en-US" b="1"/>
          </a:p>
          <a:p>
            <a:pPr marL="0" indent="0">
              <a:lnSpc>
                <a:spcPct val="50000"/>
              </a:lnSpc>
              <a:buNone/>
            </a:pPr>
            <a:r>
              <a:rPr lang="en-US" altLang="en-US"/>
              <a:t>Python 3.8 or above.</a:t>
            </a:r>
            <a:endParaRPr lang="en-US" altLang="en-US"/>
          </a:p>
          <a:p>
            <a:pPr marL="0" indent="0">
              <a:lnSpc>
                <a:spcPct val="50000"/>
              </a:lnSpc>
              <a:buNone/>
            </a:pPr>
            <a:r>
              <a:rPr lang="en-US" altLang="en-US"/>
              <a:t>Compatible IDE like PyCharm or VS Code.</a:t>
            </a:r>
            <a:endParaRPr lang="en-US" alt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2021-22    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365" name="Slide Number Placeholder 4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  <a:latin typeface="Calibri" panose="020F0502020204030204" pitchFamily="34" charset="0"/>
              </a:rPr>
            </a:fld>
            <a:endParaRPr lang="en-IN" altLang="en-US" sz="1200" dirty="0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>
            <a:alphaModFix amt="7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IN" altLang="en-US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/>
          <p:nvPr>
            <p:ph idx="1"/>
            <p:custDataLst>
              <p:tags r:id="rId2"/>
            </p:custDataLst>
          </p:nvPr>
        </p:nvGraphicFramePr>
        <p:xfrm>
          <a:off x="750570" y="1461135"/>
          <a:ext cx="10515600" cy="4895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70231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STEP</a:t>
                      </a:r>
                      <a:endParaRPr lang="en-US" sz="2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5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81724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input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Accepts video files or Youtube URLs from users</a:t>
                      </a:r>
                      <a:endParaRPr 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5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Audio Extraction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Extracts audio from uploaded video files using the MoviePy library.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56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Converts audio to text using the Whisper Al model for accurate transcription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5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Text Summarization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Processes transcribed text using a Transformers-based summarization pipeline.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5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 Generatio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Generates concise summaries by splitting text into chunks and summarizing each chunk.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6750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 Delivery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Presents the final summary to the user in a structured format via the web interface</a:t>
                      </a:r>
                      <a:endParaRPr lang="en-US" alt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388" name="Slide Number Placeholder 7"/>
          <p:cNvSpPr txBox="1">
            <a:spLocks noGrp="1"/>
          </p:cNvSpPr>
          <p:nvPr>
            <p:ph type="sldNum" sz="quarter" idx="4"/>
          </p:nvPr>
        </p:nvSpPr>
        <p:spPr>
          <a:noFill/>
          <a:ln>
            <a:noFill/>
          </a:ln>
        </p:spPr>
        <p:txBody>
          <a:bodyPr anchor="ctr" anchorCtr="0"/>
          <a:lstStyle/>
          <a:p>
            <a:pPr marL="0" indent="0"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9A0DB2DC-4C9A-4742-B13C-FB6460FD3503}" type="slidenum">
              <a:rPr lang="en-IN" altLang="en-US" sz="1200" dirty="0">
                <a:solidFill>
                  <a:srgbClr val="898989"/>
                </a:solidFill>
              </a:rPr>
            </a:fld>
            <a:endParaRPr lang="en-IN" altLang="en-US" sz="1200" dirty="0">
              <a:solidFill>
                <a:srgbClr val="898989"/>
              </a:solidFill>
            </a:endParaRPr>
          </a:p>
        </p:txBody>
      </p:sp>
      <p:sp>
        <p:nvSpPr>
          <p:cNvPr id="9" name="Footer Placeholder 8"/>
          <p:cNvSpPr txBox="1">
            <a:spLocks noGrp="1"/>
          </p:cNvSpPr>
          <p:nvPr>
            <p:ph type="ftr" sz="quarter" idx="3"/>
          </p:nvPr>
        </p:nvSpPr>
        <p:spPr>
          <a:noFill/>
        </p:spPr>
        <p:txBody>
          <a:bodyPr lIns="91440" tIns="45720" rIns="91440" bIns="4572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Dept of CSE,GAT                     2024-25                                                                                                       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61400" y="4445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TABLE_ENDDRAG_ORIGIN_RECT" val="818*381"/>
  <p:tag name="TABLE_ENDDRAG_RECT" val="82*119*819*381"/>
</p:tagLst>
</file>

<file path=ppt/tags/tag5.xml><?xml version="1.0" encoding="utf-8"?>
<p:tagLst xmlns:p="http://schemas.openxmlformats.org/presentationml/2006/main">
  <p:tag name="TABLE_ENDDRAG_ORIGIN_RECT" val="828*385"/>
  <p:tag name="TABLE_ENDDRAG_RECT" val="59*122*828*385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7532</Words>
  <Application>WPS Presentation</Application>
  <PresentationFormat>Widescreen</PresentationFormat>
  <Paragraphs>335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Calibri Light</vt:lpstr>
      <vt:lpstr>Times New Roman</vt:lpstr>
      <vt:lpstr>Microsoft YaHei</vt:lpstr>
      <vt:lpstr>Arial Unicode MS</vt:lpstr>
      <vt:lpstr>Arial</vt:lpstr>
      <vt:lpstr>Office Theme</vt:lpstr>
      <vt:lpstr>GLOBAL ACADEMY OF TECHNOLOGY DEPARTMENT OF COMPUTER SCIENCE AND ENGINEERING</vt:lpstr>
      <vt:lpstr>Agenda</vt:lpstr>
      <vt:lpstr>Introduction</vt:lpstr>
      <vt:lpstr>Problem Statement</vt:lpstr>
      <vt:lpstr>Literature Survey</vt:lpstr>
      <vt:lpstr>Objectives </vt:lpstr>
      <vt:lpstr>Proposed Solution</vt:lpstr>
      <vt:lpstr>Requirements Specifications </vt:lpstr>
      <vt:lpstr>Methodology</vt:lpstr>
      <vt:lpstr>Sample : Architecture </vt:lpstr>
      <vt:lpstr>PowerPoint 演示文稿</vt:lpstr>
      <vt:lpstr>PowerPoint 演示文稿</vt:lpstr>
      <vt:lpstr>PowerPoint 演示文稿</vt:lpstr>
      <vt:lpstr>Conclusions</vt:lpstr>
      <vt:lpstr>Bibliography 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ACADEMY OF TECHNOLOGY DEPARTMENT OF COMPUTER SCIENCE AND ENGINEERING</dc:title>
  <dc:creator>admin</dc:creator>
  <cp:lastModifiedBy>WPS_1734111389</cp:lastModifiedBy>
  <cp:revision>62</cp:revision>
  <dcterms:created xsi:type="dcterms:W3CDTF">2018-01-23T09:52:00Z</dcterms:created>
  <dcterms:modified xsi:type="dcterms:W3CDTF">2025-01-23T07:43:13Z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DC41292BB56A429EA47A40498AC24DBC_13</vt:lpwstr>
  </property>
  <property fmtid="{D5CDD505-2E9C-101B-9397-08002B2CF9AE}" pid="3" name="KSOProductBuildVer">
    <vt:lpwstr>1033-12.2.0.19826</vt:lpwstr>
  </property>
  <property fmtid="{D5CDD505-2E9C-101B-9397-08002B2CF9AE}" pid="4" name="ContentTypeId">
    <vt:lpwstr>0x01010090EF4715D2D5B04A99FF06F064371E83</vt:lpwstr>
  </property>
</Properties>
</file>