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70" r:id="rId5"/>
    <p:sldId id="311" r:id="rId6"/>
    <p:sldId id="316" r:id="rId7"/>
    <p:sldId id="310" r:id="rId8"/>
    <p:sldId id="276" r:id="rId9"/>
    <p:sldId id="277" r:id="rId10"/>
    <p:sldId id="278" r:id="rId11"/>
    <p:sldId id="279" r:id="rId12"/>
    <p:sldId id="280" r:id="rId13"/>
    <p:sldId id="281" r:id="rId14"/>
    <p:sldId id="285" r:id="rId15"/>
    <p:sldId id="284" r:id="rId16"/>
    <p:sldId id="257" r:id="rId17"/>
    <p:sldId id="261" r:id="rId18"/>
    <p:sldId id="26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3D5278"/>
    <a:srgbClr val="6CA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434" autoAdjust="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ED5C38B-4203-4CFE-A0A5-5A270AEEBD0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195EC8D-AEBB-45E3-8CE7-985A57FF41A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25A72E-7739-4966-974D-C1624632654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BC4727-7C41-4BD2-B5F4-B2AB89F65B2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918F78-B35F-4810-B745-A1AB9AE2286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ED356E9-F656-4D14-A999-05246F755E8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D9C7EE8-B454-4BE1-8F19-6927261966BE}"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5C8AEA7-9664-46BA-94F4-94952D86A450}"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DD180-7E90-4D57-877C-22C91BF4A185}"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4588CF-B540-4399-A217-E2D3F0AEBF5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A2C365F-60C0-4221-B86A-C008926FBB0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64A0-8D25-452E-9E2A-CF550F282F75}"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15240" y="-35812"/>
            <a:ext cx="12202160" cy="2096135"/>
          </a:xfrm>
          <a:prstGeom prst="rect">
            <a:avLst/>
          </a:prstGeom>
          <a:solidFill>
            <a:srgbClr val="20386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238199" y="4926746"/>
            <a:ext cx="3441700" cy="646331"/>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Under the guidance of</a:t>
            </a:r>
            <a:endParaRPr lang="en-IN" altLang="en-US" dirty="0">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rPr>
              <a:t>DR. ALEENA SWETAPADMA</a:t>
            </a:r>
            <a:endParaRPr lang="en-IN" altLang="en-US" b="1" dirty="0">
              <a:latin typeface="Times New Roman" panose="02020603050405020304" charset="0"/>
              <a:cs typeface="Times New Roman" panose="02020603050405020304" charset="0"/>
            </a:endParaRPr>
          </a:p>
        </p:txBody>
      </p:sp>
      <p:sp>
        <p:nvSpPr>
          <p:cNvPr id="9" name="Text Box 8"/>
          <p:cNvSpPr txBox="1"/>
          <p:nvPr/>
        </p:nvSpPr>
        <p:spPr>
          <a:xfrm>
            <a:off x="770572" y="698979"/>
            <a:ext cx="10667365" cy="829945"/>
          </a:xfrm>
          <a:prstGeom prst="rect">
            <a:avLst/>
          </a:prstGeom>
          <a:noFill/>
          <a:ln>
            <a:noFill/>
          </a:ln>
        </p:spPr>
        <p:txBody>
          <a:bodyPr wrap="square" rtlCol="0">
            <a:spAutoFit/>
          </a:bodyPr>
          <a:lstStyle/>
          <a:p>
            <a:pPr algn="ctr"/>
            <a:r>
              <a:rPr lang="en-IN" altLang="en-US" sz="4800" b="1" dirty="0">
                <a:solidFill>
                  <a:schemeClr val="bg1"/>
                </a:solidFill>
                <a:latin typeface="Times New Roman" panose="02020603050405020304" charset="0"/>
                <a:cs typeface="Times New Roman" panose="02020603050405020304" charset="0"/>
              </a:rPr>
              <a:t>HEALTH DISCERNMENT SYSTEM</a:t>
            </a:r>
            <a:endParaRPr lang="en-IN" altLang="en-US" sz="4800" b="1" dirty="0">
              <a:solidFill>
                <a:schemeClr val="bg1"/>
              </a:solidFill>
              <a:latin typeface="Times New Roman" panose="02020603050405020304" charset="0"/>
              <a:cs typeface="Times New Roman" panose="02020603050405020304" charset="0"/>
            </a:endParaRPr>
          </a:p>
        </p:txBody>
      </p:sp>
      <p:sp>
        <p:nvSpPr>
          <p:cNvPr id="10" name="Text Box 9"/>
          <p:cNvSpPr txBox="1"/>
          <p:nvPr/>
        </p:nvSpPr>
        <p:spPr>
          <a:xfrm>
            <a:off x="9435465" y="4926965"/>
            <a:ext cx="3022600" cy="923330"/>
          </a:xfrm>
          <a:prstGeom prst="rect">
            <a:avLst/>
          </a:prstGeom>
          <a:noFill/>
        </p:spPr>
        <p:txBody>
          <a:bodyPr wrap="square" rtlCol="0">
            <a:spAutoFit/>
          </a:bodyPr>
          <a:lstStyle/>
          <a:p>
            <a:pPr algn="just"/>
            <a:r>
              <a:rPr lang="en-IN" altLang="en-US" b="1" dirty="0">
                <a:latin typeface="Times New Roman" panose="02020603050405020304" charset="0"/>
                <a:cs typeface="Times New Roman" panose="02020603050405020304" charset="0"/>
              </a:rPr>
              <a:t>Pranav Jain (1706243)</a:t>
            </a:r>
            <a:endParaRPr lang="en-IN" altLang="en-US" b="1" dirty="0">
              <a:latin typeface="Times New Roman" panose="02020603050405020304" charset="0"/>
              <a:cs typeface="Times New Roman" panose="02020603050405020304" charset="0"/>
            </a:endParaRPr>
          </a:p>
          <a:p>
            <a:pPr algn="just"/>
            <a:r>
              <a:rPr lang="en-IN" altLang="en-US" b="1" dirty="0">
                <a:latin typeface="Times New Roman" panose="02020603050405020304" charset="0"/>
                <a:cs typeface="Times New Roman" panose="02020603050405020304" charset="0"/>
              </a:rPr>
              <a:t>Rituraj Saha (1706256)</a:t>
            </a:r>
            <a:endParaRPr lang="en-IN" altLang="en-US" b="1" dirty="0">
              <a:latin typeface="Times New Roman" panose="02020603050405020304" charset="0"/>
              <a:cs typeface="Times New Roman" panose="02020603050405020304" charset="0"/>
            </a:endParaRPr>
          </a:p>
          <a:p>
            <a:pPr algn="just"/>
            <a:r>
              <a:rPr lang="en-IN" altLang="en-US" b="1" dirty="0">
                <a:latin typeface="Times New Roman" panose="02020603050405020304" charset="0"/>
                <a:cs typeface="Times New Roman" panose="02020603050405020304" charset="0"/>
              </a:rPr>
              <a:t>Anish Kumar (1706200)</a:t>
            </a:r>
            <a:endParaRPr lang="en-IN" altLang="en-US" b="1" dirty="0">
              <a:latin typeface="Times New Roman" panose="02020603050405020304" charset="0"/>
              <a:cs typeface="Times New Roman" panose="02020603050405020304" charset="0"/>
            </a:endParaRPr>
          </a:p>
        </p:txBody>
      </p:sp>
      <p:sp>
        <p:nvSpPr>
          <p:cNvPr id="11" name="Rectangles 10"/>
          <p:cNvSpPr/>
          <p:nvPr/>
        </p:nvSpPr>
        <p:spPr>
          <a:xfrm>
            <a:off x="13335" y="6491605"/>
            <a:ext cx="12181840" cy="578896"/>
          </a:xfrm>
          <a:prstGeom prst="rect">
            <a:avLst/>
          </a:prstGeom>
          <a:solidFill>
            <a:srgbClr val="6CA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54882" y="2068354"/>
            <a:ext cx="6861915" cy="2595245"/>
          </a:xfrm>
        </p:spPr>
      </p:pic>
      <p:sp>
        <p:nvSpPr>
          <p:cNvPr id="19" name="Date Placeholder 18"/>
          <p:cNvSpPr>
            <a:spLocks noGrp="1"/>
          </p:cNvSpPr>
          <p:nvPr>
            <p:ph type="dt" sz="half" idx="10"/>
          </p:nvPr>
        </p:nvSpPr>
        <p:spPr/>
        <p:txBody>
          <a:bodyPr/>
          <a:lstStyle/>
          <a:p>
            <a:fld id="{DF143659-D64E-4430-9720-5C2AEC4ABA99}" type="datetime1">
              <a:rPr lang="en-US" smtClean="0"/>
            </a:fld>
            <a:endParaRPr lang="en-US" dirty="0"/>
          </a:p>
        </p:txBody>
      </p:sp>
      <p:sp>
        <p:nvSpPr>
          <p:cNvPr id="20" name="Slide Number Placeholder 19"/>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88315" y="213360"/>
            <a:ext cx="5448935" cy="119888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sym typeface="+mn-ea"/>
              </a:rPr>
              <a:t>Contd..</a:t>
            </a:r>
            <a:endParaRPr lang="en-IN" altLang="en-US" sz="3600" dirty="0">
              <a:solidFill>
                <a:schemeClr val="bg1"/>
              </a:solidFill>
              <a:latin typeface="Times New Roman" panose="02020603050405020304" charset="0"/>
              <a:cs typeface="Times New Roman" panose="02020603050405020304" charset="0"/>
            </a:endParaRPr>
          </a:p>
          <a:p>
            <a:endParaRPr lang="en-IN" altLang="en-US" sz="3600" dirty="0">
              <a:solidFill>
                <a:schemeClr val="bg1"/>
              </a:solidFill>
            </a:endParaRPr>
          </a:p>
        </p:txBody>
      </p:sp>
      <p:sp>
        <p:nvSpPr>
          <p:cNvPr id="5" name="TextBox 4"/>
          <p:cNvSpPr txBox="1"/>
          <p:nvPr/>
        </p:nvSpPr>
        <p:spPr>
          <a:xfrm>
            <a:off x="6191884" y="1613508"/>
            <a:ext cx="5040000" cy="3240000"/>
          </a:xfrm>
          <a:prstGeom prst="rect">
            <a:avLst/>
          </a:prstGeom>
          <a:noFill/>
        </p:spPr>
        <p:txBody>
          <a:bodyPr wrap="square" rtlCol="0">
            <a:spAutoFit/>
          </a:bodyPr>
          <a:lstStyle/>
          <a:p>
            <a:pPr algn="just"/>
            <a:r>
              <a:rPr lang="en-IN" b="1" dirty="0">
                <a:latin typeface="Times New Roman" panose="02020603050405020304" charset="0"/>
                <a:cs typeface="Times New Roman" panose="02020603050405020304" charset="0"/>
              </a:rPr>
              <a:t>Pneumonia Detection Model</a:t>
            </a:r>
            <a:endParaRPr lang="en-IN" b="1" dirty="0">
              <a:latin typeface="Times New Roman" panose="02020603050405020304" charset="0"/>
              <a:cs typeface="Times New Roman" panose="02020603050405020304" charset="0"/>
            </a:endParaRPr>
          </a:p>
          <a:p>
            <a:pPr algn="just"/>
            <a:endParaRPr lang="en-IN" dirty="0"/>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In the pneumonia model, a dataset comprising of chest x-rays has been taken. The images are of 224x224 pixels.</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The dataset is then divided into the train set and test set of 22046 and 5512 images respectively. </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CNN model having 10 convolutional layers and one fully-connected layer has been used.</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For activation purpose, ‘relu’ and ‘sigmoid’ functions are used in the hidden and output layer respectively.</a:t>
            </a:r>
            <a:endParaRPr lang="en-IN"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9" name="TextBox 8"/>
          <p:cNvSpPr txBox="1"/>
          <p:nvPr/>
        </p:nvSpPr>
        <p:spPr>
          <a:xfrm>
            <a:off x="692780" y="1613508"/>
            <a:ext cx="5040000" cy="3240000"/>
          </a:xfrm>
          <a:prstGeom prst="rect">
            <a:avLst/>
          </a:prstGeom>
          <a:noFill/>
        </p:spPr>
        <p:txBody>
          <a:bodyPr wrap="square">
            <a:spAutoFit/>
          </a:bodyPr>
          <a:lstStyle/>
          <a:p>
            <a:pPr algn="just"/>
            <a:r>
              <a:rPr lang="en-IN" b="1" dirty="0">
                <a:latin typeface="Times New Roman" panose="02020603050405020304" charset="0"/>
                <a:cs typeface="Times New Roman" panose="02020603050405020304" charset="0"/>
              </a:rPr>
              <a:t>Malaria Detection Model</a:t>
            </a:r>
            <a:endParaRPr lang="en-IN" b="1"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For designing the malaria disease model, a dataset has been taken comprising of cell images of 50 x 50 pixels in .</a:t>
            </a:r>
            <a:r>
              <a:rPr lang="en-IN" dirty="0" err="1">
                <a:latin typeface="Times New Roman" panose="02020603050405020304" charset="0"/>
                <a:cs typeface="Times New Roman" panose="02020603050405020304" charset="0"/>
              </a:rPr>
              <a:t>png</a:t>
            </a:r>
            <a:r>
              <a:rPr lang="en-IN" dirty="0">
                <a:latin typeface="Times New Roman" panose="02020603050405020304" charset="0"/>
                <a:cs typeface="Times New Roman" panose="02020603050405020304" charset="0"/>
              </a:rPr>
              <a:t> format.</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The dataset is then divided into the train set and test set of 22046 and 5512 images respectively. </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The custom CNN model used had 3 Convolutional layers and one fully-connected layer. ‘</a:t>
            </a:r>
            <a:r>
              <a:rPr lang="en-IN" dirty="0" err="1">
                <a:latin typeface="Times New Roman" panose="02020603050405020304" charset="0"/>
                <a:cs typeface="Times New Roman" panose="02020603050405020304" charset="0"/>
              </a:rPr>
              <a:t>relu</a:t>
            </a:r>
            <a:r>
              <a:rPr lang="en-IN" dirty="0">
                <a:latin typeface="Times New Roman" panose="02020603050405020304" charset="0"/>
                <a:cs typeface="Times New Roman" panose="02020603050405020304" charset="0"/>
              </a:rPr>
              <a:t>’ and ‘</a:t>
            </a:r>
            <a:r>
              <a:rPr lang="en-IN" dirty="0" err="1">
                <a:latin typeface="Times New Roman" panose="02020603050405020304" charset="0"/>
                <a:cs typeface="Times New Roman" panose="02020603050405020304" charset="0"/>
              </a:rPr>
              <a:t>softmax</a:t>
            </a:r>
            <a:r>
              <a:rPr lang="en-IN" dirty="0">
                <a:latin typeface="Times New Roman" panose="02020603050405020304" charset="0"/>
                <a:cs typeface="Times New Roman" panose="02020603050405020304" charset="0"/>
              </a:rPr>
              <a:t>’ activation functions are applied to the hidden layers and the output layer respectively.</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19050"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8790" y="213360"/>
            <a:ext cx="5525135" cy="119888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sym typeface="+mn-ea"/>
              </a:rPr>
              <a:t>Contd..</a:t>
            </a:r>
            <a:endParaRPr lang="en-IN" altLang="en-US" sz="3600" dirty="0">
              <a:solidFill>
                <a:schemeClr val="bg1"/>
              </a:solidFill>
              <a:latin typeface="Times New Roman" panose="02020603050405020304" charset="0"/>
              <a:cs typeface="Times New Roman" panose="02020603050405020304" charset="0"/>
            </a:endParaRPr>
          </a:p>
          <a:p>
            <a:endParaRPr lang="en-IN" altLang="en-US" sz="3600" dirty="0">
              <a:solidFill>
                <a:schemeClr val="bg1"/>
              </a:solidFill>
            </a:endParaRPr>
          </a:p>
        </p:txBody>
      </p:sp>
      <p:sp>
        <p:nvSpPr>
          <p:cNvPr id="5" name="TextBox 4"/>
          <p:cNvSpPr txBox="1"/>
          <p:nvPr/>
        </p:nvSpPr>
        <p:spPr>
          <a:xfrm>
            <a:off x="6219190" y="1640839"/>
            <a:ext cx="5040000" cy="3693319"/>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Breast Cancer Detection Model</a:t>
            </a:r>
            <a:endParaRPr lang="en-IN" b="1"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For this, a dataset has been taken of cell images of microanatomy that contains RGB images of 50x50 pixels.</a:t>
            </a:r>
            <a:endParaRPr lang="en-IN"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To the dataset, a CNN model has been applied of 6 convolutional layers and one fully-connected layer.</a:t>
            </a:r>
            <a:endParaRPr lang="en-IN"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IN"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dirty="0">
                <a:latin typeface="Times New Roman" panose="02020603050405020304" charset="0"/>
                <a:cs typeface="Times New Roman" panose="02020603050405020304" charset="0"/>
              </a:rPr>
              <a:t> To the output layer and the hidden layers, ‘sigmoid’ and ‘</a:t>
            </a:r>
            <a:r>
              <a:rPr lang="en-IN" dirty="0" err="1">
                <a:latin typeface="Times New Roman" panose="02020603050405020304" charset="0"/>
                <a:cs typeface="Times New Roman" panose="02020603050405020304" charset="0"/>
              </a:rPr>
              <a:t>relu</a:t>
            </a:r>
            <a:r>
              <a:rPr lang="en-IN" dirty="0">
                <a:latin typeface="Times New Roman" panose="02020603050405020304" charset="0"/>
                <a:cs typeface="Times New Roman" panose="02020603050405020304" charset="0"/>
              </a:rPr>
              <a:t>’ activation functions are applied respectively. </a:t>
            </a:r>
            <a:endParaRPr lang="en-IN"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8" name="TextBox 7"/>
          <p:cNvSpPr txBox="1"/>
          <p:nvPr/>
        </p:nvSpPr>
        <p:spPr>
          <a:xfrm>
            <a:off x="721360" y="1640840"/>
            <a:ext cx="5040000" cy="3970318"/>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Skin Cancer Detection Model</a:t>
            </a:r>
            <a:endParaRPr lang="en-IN" b="1"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The dataset comprising of RGB images of skin samples has been taken. The images were of 224x224 pixels.</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The dataset is then divided into the train set and test set of 2637 and 660 images respectively. </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 A CNN model of 4 convolutional layers and one fully connected layer has been developed.</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For activation, ‘softmax’ and ‘relu’ are applied to the output layer and hidden layers respectively.</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8790" y="222885"/>
            <a:ext cx="4655185" cy="64516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sym typeface="+mn-ea"/>
              </a:rPr>
              <a:t>Contd..</a:t>
            </a:r>
            <a:endParaRPr lang="en-IN" altLang="en-US" sz="3600" dirty="0">
              <a:solidFill>
                <a:schemeClr val="bg1"/>
              </a:solidFill>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2435" t="27500" r="22870" b="9676"/>
          <a:stretch>
            <a:fillRect/>
          </a:stretch>
        </p:blipFill>
        <p:spPr>
          <a:xfrm>
            <a:off x="824230" y="1295400"/>
            <a:ext cx="10542905" cy="4447540"/>
          </a:xfrm>
          <a:prstGeom prst="rect">
            <a:avLst/>
          </a:prstGeom>
        </p:spPr>
      </p:pic>
      <p:sp>
        <p:nvSpPr>
          <p:cNvPr id="10" name="Text Box 9"/>
          <p:cNvSpPr txBox="1"/>
          <p:nvPr/>
        </p:nvSpPr>
        <p:spPr>
          <a:xfrm>
            <a:off x="4144010" y="5742940"/>
            <a:ext cx="4091305" cy="337185"/>
          </a:xfrm>
          <a:prstGeom prst="rect">
            <a:avLst/>
          </a:prstGeom>
          <a:noFill/>
        </p:spPr>
        <p:txBody>
          <a:bodyPr wrap="square" rtlCol="0">
            <a:spAutoFit/>
          </a:bodyPr>
          <a:lstStyle/>
          <a:p>
            <a:pPr algn="ctr"/>
            <a:r>
              <a:rPr lang="en-IN" altLang="en-US" sz="1600">
                <a:latin typeface="Times New Roman" panose="02020603050405020304" charset="0"/>
                <a:cs typeface="Times New Roman" panose="02020603050405020304" charset="0"/>
              </a:rPr>
              <a:t>Figure 2. Flowchart of the proposed model</a:t>
            </a:r>
            <a:endParaRPr lang="en-IN" altLang="en-US" sz="160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8790" y="213360"/>
            <a:ext cx="5140960" cy="64516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sym typeface="+mn-ea"/>
              </a:rPr>
              <a:t>Contd..</a:t>
            </a:r>
            <a:endParaRPr lang="en-IN" altLang="en-US" sz="3600" dirty="0">
              <a:solidFill>
                <a:schemeClr val="bg1"/>
              </a:solidFill>
            </a:endParaRPr>
          </a:p>
        </p:txBody>
      </p:sp>
      <p:sp>
        <p:nvSpPr>
          <p:cNvPr id="5" name="TextBox 4"/>
          <p:cNvSpPr txBox="1"/>
          <p:nvPr/>
        </p:nvSpPr>
        <p:spPr>
          <a:xfrm>
            <a:off x="495110" y="1569985"/>
            <a:ext cx="11230989" cy="3631763"/>
          </a:xfrm>
          <a:prstGeom prst="rect">
            <a:avLst/>
          </a:prstGeom>
          <a:noFill/>
        </p:spPr>
        <p:txBody>
          <a:bodyPr wrap="square" rtlCol="0">
            <a:spAutoFit/>
          </a:bodyPr>
          <a:lstStyle/>
          <a:p>
            <a:r>
              <a:rPr lang="en-IN" sz="2600" b="1" dirty="0">
                <a:latin typeface="Times New Roman" panose="02020603050405020304" charset="0"/>
                <a:cs typeface="Times New Roman" panose="02020603050405020304" charset="0"/>
              </a:rPr>
              <a:t>Implementation of MVC model in our Project</a:t>
            </a:r>
            <a:endParaRPr lang="en-IN" sz="2600" b="1" dirty="0">
              <a:latin typeface="Times New Roman" panose="02020603050405020304" charset="0"/>
              <a:cs typeface="Times New Roman" panose="02020603050405020304" charset="0"/>
            </a:endParaRPr>
          </a:p>
          <a:p>
            <a:endParaRPr lang="en-IN" b="1" dirty="0"/>
          </a:p>
          <a:p>
            <a:pPr algn="just"/>
            <a:endParaRPr lang="en-IN"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dirty="0">
                <a:latin typeface="Times New Roman" panose="02020603050405020304" charset="0"/>
                <a:cs typeface="Times New Roman" panose="02020603050405020304" charset="0"/>
              </a:rPr>
              <a:t>There are mainly three files in the project: </a:t>
            </a:r>
            <a:r>
              <a:rPr lang="en-IN" sz="2400" i="1" dirty="0">
                <a:latin typeface="Times New Roman" panose="02020603050405020304" charset="0"/>
                <a:cs typeface="Times New Roman" panose="02020603050405020304" charset="0"/>
              </a:rPr>
              <a:t>main.py</a:t>
            </a:r>
            <a:r>
              <a:rPr lang="en-IN" sz="2400" dirty="0">
                <a:latin typeface="Times New Roman" panose="02020603050405020304" charset="0"/>
                <a:cs typeface="Times New Roman" panose="02020603050405020304" charset="0"/>
              </a:rPr>
              <a:t>, </a:t>
            </a:r>
            <a:r>
              <a:rPr lang="en-IN" sz="2400" i="1" dirty="0">
                <a:latin typeface="Times New Roman" panose="02020603050405020304" charset="0"/>
                <a:cs typeface="Times New Roman" panose="02020603050405020304" charset="0"/>
              </a:rPr>
              <a:t>detector</a:t>
            </a:r>
            <a:r>
              <a:rPr lang="en-IN" sz="2400" dirty="0">
                <a:latin typeface="Times New Roman" panose="02020603050405020304" charset="0"/>
                <a:cs typeface="Times New Roman" panose="02020603050405020304" charset="0"/>
              </a:rPr>
              <a:t> and </a:t>
            </a:r>
            <a:r>
              <a:rPr lang="en-IN" sz="2400" i="1" dirty="0">
                <a:latin typeface="Times New Roman" panose="02020603050405020304" charset="0"/>
                <a:cs typeface="Times New Roman" panose="02020603050405020304" charset="0"/>
              </a:rPr>
              <a:t>upload</a:t>
            </a:r>
            <a:r>
              <a:rPr lang="en-IN" sz="2400" dirty="0">
                <a:latin typeface="Times New Roman" panose="02020603050405020304" charset="0"/>
                <a:cs typeface="Times New Roman" panose="02020603050405020304" charset="0"/>
              </a:rPr>
              <a:t> which contains the GUI, Detector and Controller components, respectively</a:t>
            </a: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dirty="0">
                <a:latin typeface="Times New Roman" panose="02020603050405020304" charset="0"/>
                <a:cs typeface="Times New Roman" panose="02020603050405020304" charset="0"/>
              </a:rPr>
              <a:t>We can alter and run the GUI component separately without compromising the functionality of the other components.</a:t>
            </a: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dirty="0">
                <a:latin typeface="Times New Roman" panose="02020603050405020304" charset="0"/>
                <a:cs typeface="Times New Roman" panose="02020603050405020304" charset="0"/>
              </a:rPr>
              <a:t>A single Controller component works for all the Views and Detectors.</a:t>
            </a:r>
            <a:endParaRPr lang="en-IN" sz="2400"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0"/>
          </a:schemeClr>
        </a:solidFill>
        <a:effectLst/>
      </p:bgPr>
    </p:bg>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half" idx="1"/>
          </p:nvPr>
        </p:nvGraphicFramePr>
        <p:xfrm>
          <a:off x="285115" y="1795145"/>
          <a:ext cx="5604510" cy="4476750"/>
        </p:xfrm>
        <a:graphic>
          <a:graphicData uri="http://schemas.openxmlformats.org/drawingml/2006/table">
            <a:tbl>
              <a:tblPr firstRow="1" bandRow="1">
                <a:tableStyleId>{5C22544A-7EE6-4342-B048-85BDC9FD1C3A}</a:tableStyleId>
              </a:tblPr>
              <a:tblGrid>
                <a:gridCol w="783590"/>
                <a:gridCol w="1036955"/>
                <a:gridCol w="1359535"/>
                <a:gridCol w="1277620"/>
                <a:gridCol w="1146810"/>
              </a:tblGrid>
              <a:tr h="904240">
                <a:tc>
                  <a:txBody>
                    <a:bodyPr/>
                    <a:lstStyle/>
                    <a:p>
                      <a:pPr algn="ctr">
                        <a:buNone/>
                      </a:pPr>
                      <a:r>
                        <a:rPr lang="en-IN" altLang="en-US" sz="1800" dirty="0">
                          <a:solidFill>
                            <a:schemeClr val="tx1"/>
                          </a:solidFill>
                          <a:latin typeface="Times New Roman" panose="02020603050405020304" charset="0"/>
                          <a:cs typeface="Times New Roman" panose="02020603050405020304" charset="0"/>
                        </a:rPr>
                        <a:t>Test ID</a:t>
                      </a:r>
                      <a:endParaRPr lang="en-IN" altLang="en-US" sz="1800" dirty="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800">
                          <a:solidFill>
                            <a:schemeClr val="tx1"/>
                          </a:solidFill>
                          <a:latin typeface="Times New Roman" panose="02020603050405020304" charset="0"/>
                          <a:cs typeface="Times New Roman" panose="02020603050405020304" charset="0"/>
                        </a:rPr>
                        <a:t>Test Case Title</a:t>
                      </a:r>
                      <a:endParaRPr lang="en-IN" altLang="en-US" sz="18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800">
                          <a:solidFill>
                            <a:schemeClr val="tx1"/>
                          </a:solidFill>
                          <a:latin typeface="Times New Roman" panose="02020603050405020304" charset="0"/>
                          <a:cs typeface="Times New Roman" panose="02020603050405020304" charset="0"/>
                        </a:rPr>
                        <a:t>Test Condition</a:t>
                      </a:r>
                      <a:endParaRPr lang="en-IN" altLang="en-US" sz="18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800">
                          <a:solidFill>
                            <a:schemeClr val="tx1"/>
                          </a:solidFill>
                          <a:latin typeface="Times New Roman" panose="02020603050405020304" charset="0"/>
                          <a:cs typeface="Times New Roman" panose="02020603050405020304" charset="0"/>
                        </a:rPr>
                        <a:t>System Behaviour</a:t>
                      </a:r>
                      <a:endParaRPr lang="en-IN" altLang="en-US" sz="18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800">
                          <a:solidFill>
                            <a:schemeClr val="tx1"/>
                          </a:solidFill>
                          <a:latin typeface="Times New Roman" panose="02020603050405020304" charset="0"/>
                          <a:cs typeface="Times New Roman" panose="02020603050405020304" charset="0"/>
                        </a:rPr>
                        <a:t>Expected Result</a:t>
                      </a:r>
                      <a:endParaRPr lang="en-IN" altLang="en-US" sz="18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27100">
                <a:tc>
                  <a:txBody>
                    <a:bodyPr/>
                    <a:lstStyle/>
                    <a:p>
                      <a:pPr algn="ctr">
                        <a:buNone/>
                      </a:pPr>
                      <a:r>
                        <a:rPr lang="en-IN" altLang="en-US" sz="1400">
                          <a:solidFill>
                            <a:schemeClr val="tx1"/>
                          </a:solidFill>
                          <a:latin typeface="Times New Roman" panose="02020603050405020304" charset="0"/>
                          <a:cs typeface="Times New Roman" panose="02020603050405020304" charset="0"/>
                        </a:rPr>
                        <a:t>T01</a:t>
                      </a:r>
                      <a:endParaRPr lang="en-IN" altLang="en-US" sz="1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400">
                          <a:latin typeface="Times New Roman" panose="02020603050405020304" charset="0"/>
                          <a:cs typeface="Times New Roman" panose="02020603050405020304" charset="0"/>
                        </a:rPr>
                        <a:t>Malaria Detection</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a:latin typeface="Times New Roman" panose="02020603050405020304" charset="0"/>
                          <a:cs typeface="Times New Roman" panose="02020603050405020304" charset="0"/>
                        </a:rPr>
                        <a:t>Parasitized Cell Detected</a:t>
                      </a: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a:latin typeface="Times New Roman" panose="02020603050405020304" charset="0"/>
                          <a:cs typeface="Times New Roman" panose="02020603050405020304" charset="0"/>
                        </a:rPr>
                        <a:t>Parasitized Cell Detected</a:t>
                      </a: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81050">
                <a:tc>
                  <a:txBody>
                    <a:bodyPr/>
                    <a:lstStyle/>
                    <a:p>
                      <a:pPr algn="ctr">
                        <a:buNone/>
                      </a:pPr>
                      <a:r>
                        <a:rPr lang="en-IN" altLang="en-US" sz="1400">
                          <a:latin typeface="Times New Roman" panose="02020603050405020304" charset="0"/>
                          <a:cs typeface="Times New Roman" panose="02020603050405020304" charset="0"/>
                        </a:rPr>
                        <a:t>T02</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400">
                          <a:latin typeface="Times New Roman" panose="02020603050405020304" charset="0"/>
                          <a:cs typeface="Times New Roman" panose="02020603050405020304" charset="0"/>
                        </a:rPr>
                        <a:t>Pneumonia Detection</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dirty="0">
                          <a:latin typeface="Times New Roman" panose="02020603050405020304" charset="0"/>
                          <a:cs typeface="Times New Roman" panose="02020603050405020304" charset="0"/>
                        </a:rPr>
                        <a:t>Normal Detected</a:t>
                      </a:r>
                      <a:endParaRPr lang="en-US" sz="1400"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a:latin typeface="Times New Roman" panose="02020603050405020304" charset="0"/>
                          <a:cs typeface="Times New Roman" panose="02020603050405020304" charset="0"/>
                        </a:rPr>
                        <a:t>Normal Detected</a:t>
                      </a: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27100">
                <a:tc>
                  <a:txBody>
                    <a:bodyPr/>
                    <a:lstStyle/>
                    <a:p>
                      <a:pPr algn="ctr">
                        <a:buNone/>
                      </a:pPr>
                      <a:r>
                        <a:rPr lang="en-IN" altLang="en-US" sz="1400">
                          <a:latin typeface="Times New Roman" panose="02020603050405020304" charset="0"/>
                          <a:cs typeface="Times New Roman" panose="02020603050405020304" charset="0"/>
                        </a:rPr>
                        <a:t>T03</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400">
                          <a:latin typeface="Times New Roman" panose="02020603050405020304" charset="0"/>
                          <a:cs typeface="Times New Roman" panose="02020603050405020304" charset="0"/>
                        </a:rPr>
                        <a:t>Breast Cancer Detection</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a:latin typeface="Times New Roman" panose="02020603050405020304" charset="0"/>
                          <a:cs typeface="Times New Roman" panose="02020603050405020304" charset="0"/>
                        </a:rPr>
                        <a:t>Benign Tissue Detected</a:t>
                      </a: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dirty="0">
                          <a:latin typeface="Times New Roman" panose="02020603050405020304" charset="0"/>
                          <a:cs typeface="Times New Roman" panose="02020603050405020304" charset="0"/>
                        </a:rPr>
                        <a:t>Benign Tissue Detected</a:t>
                      </a:r>
                      <a:endParaRPr lang="en-US" sz="1400"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27100">
                <a:tc>
                  <a:txBody>
                    <a:bodyPr/>
                    <a:lstStyle/>
                    <a:p>
                      <a:pPr algn="ctr">
                        <a:buNone/>
                      </a:pPr>
                      <a:r>
                        <a:rPr lang="en-IN" altLang="en-US" sz="1400">
                          <a:latin typeface="Times New Roman" panose="02020603050405020304" charset="0"/>
                          <a:cs typeface="Times New Roman" panose="02020603050405020304" charset="0"/>
                        </a:rPr>
                        <a:t>T04</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400">
                          <a:latin typeface="Times New Roman" panose="02020603050405020304" charset="0"/>
                          <a:cs typeface="Times New Roman" panose="02020603050405020304" charset="0"/>
                        </a:rPr>
                        <a:t>Skin Cancer Detection</a:t>
                      </a:r>
                      <a:endParaRPr lang="en-IN" alt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a:latin typeface="Times New Roman" panose="02020603050405020304" charset="0"/>
                          <a:cs typeface="Times New Roman" panose="02020603050405020304" charset="0"/>
                        </a:rPr>
                        <a:t>Malignant Skin Detected</a:t>
                      </a:r>
                      <a:endParaRPr lang="en-US" sz="14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sz="1400" dirty="0">
                          <a:latin typeface="Times New Roman" panose="02020603050405020304" charset="0"/>
                          <a:cs typeface="Times New Roman" panose="02020603050405020304" charset="0"/>
                        </a:rPr>
                        <a:t>Malignant Skin Detected</a:t>
                      </a:r>
                      <a:endParaRPr lang="en-US" sz="1400"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64087" y="227330"/>
            <a:ext cx="2663825" cy="645160"/>
          </a:xfrm>
          <a:prstGeom prst="rect">
            <a:avLst/>
          </a:prstGeom>
          <a:noFill/>
        </p:spPr>
        <p:txBody>
          <a:bodyPr wrap="square" rtlCol="0">
            <a:spAutoFit/>
          </a:bodyPr>
          <a:lstStyle/>
          <a:p>
            <a:pPr algn="ctr"/>
            <a:r>
              <a:rPr lang="en-IN" altLang="en-US" sz="3600" dirty="0">
                <a:solidFill>
                  <a:schemeClr val="bg1"/>
                </a:solidFill>
                <a:latin typeface="Times New Roman" panose="02020603050405020304" charset="0"/>
                <a:cs typeface="Times New Roman" panose="02020603050405020304" charset="0"/>
              </a:rPr>
              <a:t>Results</a:t>
            </a:r>
            <a:endParaRPr lang="en-IN" altLang="en-US" sz="3600" dirty="0">
              <a:solidFill>
                <a:schemeClr val="bg1"/>
              </a:solidFill>
              <a:latin typeface="Times New Roman" panose="02020603050405020304" charset="0"/>
              <a:cs typeface="Times New Roman" panose="02020603050405020304" charset="0"/>
            </a:endParaRPr>
          </a:p>
        </p:txBody>
      </p:sp>
      <p:pic>
        <p:nvPicPr>
          <p:cNvPr id="3" name="Picture 9"/>
          <p:cNvPicPr>
            <a:picLocks noGrp="1" noChangeAspect="1"/>
          </p:cNvPicPr>
          <p:nvPr>
            <p:ph sz="half" idx="2"/>
          </p:nvPr>
        </p:nvPicPr>
        <p:blipFill>
          <a:blip r:embed="rId1"/>
          <a:stretch>
            <a:fillRect/>
          </a:stretch>
        </p:blipFill>
        <p:spPr>
          <a:xfrm>
            <a:off x="2146300" y="2781300"/>
            <a:ext cx="1237615" cy="772160"/>
          </a:xfrm>
          <a:prstGeom prst="rect">
            <a:avLst/>
          </a:prstGeom>
          <a:noFill/>
          <a:ln w="9525">
            <a:noFill/>
          </a:ln>
        </p:spPr>
      </p:pic>
      <p:pic>
        <p:nvPicPr>
          <p:cNvPr id="5" name="Picture -2147482267"/>
          <p:cNvPicPr>
            <a:picLocks noChangeAspect="1"/>
          </p:cNvPicPr>
          <p:nvPr/>
        </p:nvPicPr>
        <p:blipFill>
          <a:blip r:embed="rId2"/>
          <a:srcRect l="5484" r="5484"/>
          <a:stretch>
            <a:fillRect/>
          </a:stretch>
        </p:blipFill>
        <p:spPr>
          <a:xfrm>
            <a:off x="2216150" y="3647440"/>
            <a:ext cx="1090930" cy="739775"/>
          </a:xfrm>
          <a:prstGeom prst="rect">
            <a:avLst/>
          </a:prstGeom>
          <a:noFill/>
          <a:ln w="9525">
            <a:noFill/>
          </a:ln>
        </p:spPr>
      </p:pic>
      <p:pic>
        <p:nvPicPr>
          <p:cNvPr id="7" name="Picture 5"/>
          <p:cNvPicPr>
            <a:picLocks noChangeAspect="1"/>
          </p:cNvPicPr>
          <p:nvPr/>
        </p:nvPicPr>
        <p:blipFill>
          <a:blip r:embed="rId3"/>
          <a:stretch>
            <a:fillRect/>
          </a:stretch>
        </p:blipFill>
        <p:spPr>
          <a:xfrm>
            <a:off x="2146300" y="4469130"/>
            <a:ext cx="1238250" cy="814705"/>
          </a:xfrm>
          <a:prstGeom prst="rect">
            <a:avLst/>
          </a:prstGeom>
          <a:noFill/>
          <a:ln w="9525">
            <a:noFill/>
          </a:ln>
        </p:spPr>
      </p:pic>
      <p:pic>
        <p:nvPicPr>
          <p:cNvPr id="8" name="Picture 8"/>
          <p:cNvPicPr>
            <a:picLocks noChangeAspect="1"/>
          </p:cNvPicPr>
          <p:nvPr/>
        </p:nvPicPr>
        <p:blipFill>
          <a:blip r:embed="rId4"/>
          <a:stretch>
            <a:fillRect/>
          </a:stretch>
        </p:blipFill>
        <p:spPr>
          <a:xfrm>
            <a:off x="2139950" y="5365115"/>
            <a:ext cx="1262380" cy="858520"/>
          </a:xfrm>
          <a:prstGeom prst="rect">
            <a:avLst/>
          </a:prstGeom>
          <a:noFill/>
          <a:ln w="9525">
            <a:noFill/>
          </a:ln>
        </p:spPr>
      </p:pic>
      <p:sp>
        <p:nvSpPr>
          <p:cNvPr id="11" name="Text Box 10"/>
          <p:cNvSpPr txBox="1"/>
          <p:nvPr/>
        </p:nvSpPr>
        <p:spPr>
          <a:xfrm>
            <a:off x="1399540" y="1297305"/>
            <a:ext cx="3375660" cy="491490"/>
          </a:xfrm>
          <a:prstGeom prst="rect">
            <a:avLst/>
          </a:prstGeom>
          <a:noFill/>
        </p:spPr>
        <p:txBody>
          <a:bodyPr wrap="square" rtlCol="0">
            <a:spAutoFit/>
          </a:bodyPr>
          <a:lstStyle/>
          <a:p>
            <a:pPr algn="ctr"/>
            <a:r>
              <a:rPr lang="en-IN" altLang="en-US" sz="2600" b="1">
                <a:latin typeface="Times New Roman" panose="02020603050405020304" charset="0"/>
                <a:cs typeface="Times New Roman" panose="02020603050405020304" charset="0"/>
              </a:rPr>
              <a:t>Sample Test Cases</a:t>
            </a:r>
            <a:endParaRPr lang="en-IN" altLang="en-US" sz="2600" b="1">
              <a:latin typeface="Times New Roman" panose="02020603050405020304" charset="0"/>
              <a:cs typeface="Times New Roman" panose="02020603050405020304" charset="0"/>
            </a:endParaRPr>
          </a:p>
        </p:txBody>
      </p:sp>
      <p:graphicFrame>
        <p:nvGraphicFramePr>
          <p:cNvPr id="12" name="Table 11"/>
          <p:cNvGraphicFramePr/>
          <p:nvPr/>
        </p:nvGraphicFramePr>
        <p:xfrm>
          <a:off x="6492240" y="2816225"/>
          <a:ext cx="5370830" cy="2051050"/>
        </p:xfrm>
        <a:graphic>
          <a:graphicData uri="http://schemas.openxmlformats.org/drawingml/2006/table">
            <a:tbl>
              <a:tblPr firstRow="1" bandRow="1">
                <a:tableStyleId>{5C22544A-7EE6-4342-B048-85BDC9FD1C3A}</a:tableStyleId>
              </a:tblPr>
              <a:tblGrid>
                <a:gridCol w="2685415"/>
                <a:gridCol w="2685415"/>
              </a:tblGrid>
              <a:tr h="588010">
                <a:tc>
                  <a:txBody>
                    <a:bodyPr/>
                    <a:lstStyle/>
                    <a:p>
                      <a:pPr algn="ctr">
                        <a:buNone/>
                      </a:pPr>
                      <a:r>
                        <a:rPr lang="en-IN" altLang="en-US" sz="1800" dirty="0">
                          <a:solidFill>
                            <a:schemeClr val="tx1"/>
                          </a:solidFill>
                          <a:latin typeface="Times New Roman" panose="02020603050405020304" charset="0"/>
                          <a:cs typeface="Times New Roman" panose="02020603050405020304" charset="0"/>
                        </a:rPr>
                        <a:t>Test Name</a:t>
                      </a:r>
                      <a:endParaRPr lang="en-IN" altLang="en-US" sz="1800" dirty="0">
                        <a:solidFill>
                          <a:schemeClr val="tx1"/>
                        </a:solidFill>
                        <a:latin typeface="Times New Roman" panose="02020603050405020304" charset="0"/>
                        <a:cs typeface="Times New Roman" panose="02020603050405020304" charset="0"/>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sz="1800" dirty="0">
                          <a:solidFill>
                            <a:schemeClr val="tx1"/>
                          </a:solidFill>
                          <a:latin typeface="Times New Roman" panose="02020603050405020304" charset="0"/>
                          <a:cs typeface="Times New Roman" panose="02020603050405020304" charset="0"/>
                        </a:rPr>
                        <a:t>Result</a:t>
                      </a:r>
                      <a:endParaRPr lang="en-IN" altLang="en-US" sz="1800" dirty="0">
                        <a:solidFill>
                          <a:schemeClr val="tx1"/>
                        </a:solidFill>
                        <a:latin typeface="Times New Roman" panose="02020603050405020304" charset="0"/>
                        <a:cs typeface="Times New Roman" panose="02020603050405020304" charset="0"/>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lstStyle/>
                    <a:p>
                      <a:pPr algn="ctr">
                        <a:buNone/>
                      </a:pPr>
                      <a:r>
                        <a:rPr lang="en-IN" altLang="en-US" dirty="0">
                          <a:latin typeface="Times New Roman" panose="02020603050405020304" charset="0"/>
                          <a:cs typeface="Times New Roman" panose="02020603050405020304" charset="0"/>
                        </a:rPr>
                        <a:t>Malaria</a:t>
                      </a:r>
                      <a:endParaRPr lang="en-IN" altLang="en-US"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dirty="0">
                          <a:latin typeface="Times New Roman" panose="02020603050405020304" charset="0"/>
                          <a:cs typeface="Times New Roman" panose="02020603050405020304" charset="0"/>
                        </a:rPr>
                        <a:t>95.21%</a:t>
                      </a:r>
                      <a:endParaRPr lang="en-IN" altLang="en-US"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lstStyle/>
                    <a:p>
                      <a:pPr algn="ctr">
                        <a:buNone/>
                      </a:pPr>
                      <a:r>
                        <a:rPr lang="en-IN" altLang="en-US">
                          <a:latin typeface="Times New Roman" panose="02020603050405020304" charset="0"/>
                          <a:cs typeface="Times New Roman" panose="02020603050405020304" charset="0"/>
                        </a:rPr>
                        <a:t>Pneumonia</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dirty="0">
                          <a:latin typeface="Times New Roman" panose="02020603050405020304" charset="0"/>
                          <a:cs typeface="Times New Roman" panose="02020603050405020304" charset="0"/>
                        </a:rPr>
                        <a:t>90.47%</a:t>
                      </a:r>
                      <a:endParaRPr lang="en-IN" altLang="en-US"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lstStyle/>
                    <a:p>
                      <a:pPr algn="ctr">
                        <a:buNone/>
                      </a:pPr>
                      <a:r>
                        <a:rPr lang="en-IN" altLang="en-US">
                          <a:latin typeface="Times New Roman" panose="02020603050405020304" charset="0"/>
                          <a:cs typeface="Times New Roman" panose="02020603050405020304" charset="0"/>
                        </a:rPr>
                        <a:t>Breast Cancer</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a:latin typeface="Times New Roman" panose="02020603050405020304" charset="0"/>
                          <a:cs typeface="Times New Roman" panose="02020603050405020304" charset="0"/>
                        </a:rPr>
                        <a:t>86.88%</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lstStyle/>
                    <a:p>
                      <a:pPr algn="ctr">
                        <a:buNone/>
                      </a:pPr>
                      <a:r>
                        <a:rPr lang="en-IN" altLang="en-US" dirty="0">
                          <a:latin typeface="Times New Roman" panose="02020603050405020304" charset="0"/>
                          <a:cs typeface="Times New Roman" panose="02020603050405020304" charset="0"/>
                        </a:rPr>
                        <a:t>Skin Cancer</a:t>
                      </a:r>
                      <a:endParaRPr lang="en-IN" altLang="en-US"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IN" altLang="en-US" dirty="0">
                          <a:latin typeface="Times New Roman" panose="02020603050405020304" charset="0"/>
                          <a:cs typeface="Times New Roman" panose="02020603050405020304" charset="0"/>
                        </a:rPr>
                        <a:t>84.60%</a:t>
                      </a:r>
                      <a:endParaRPr lang="en-IN" altLang="en-US" dirty="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4" name="Text Box 13"/>
          <p:cNvSpPr txBox="1"/>
          <p:nvPr/>
        </p:nvSpPr>
        <p:spPr>
          <a:xfrm>
            <a:off x="7489825" y="2316480"/>
            <a:ext cx="3375660" cy="491490"/>
          </a:xfrm>
          <a:prstGeom prst="rect">
            <a:avLst/>
          </a:prstGeom>
          <a:noFill/>
        </p:spPr>
        <p:txBody>
          <a:bodyPr wrap="square" rtlCol="0">
            <a:spAutoFit/>
          </a:bodyPr>
          <a:lstStyle/>
          <a:p>
            <a:pPr algn="ctr"/>
            <a:r>
              <a:rPr lang="en-IN" altLang="en-US" sz="2600" b="1">
                <a:latin typeface="Times New Roman" panose="02020603050405020304" charset="0"/>
                <a:cs typeface="Times New Roman" panose="02020603050405020304" charset="0"/>
              </a:rPr>
              <a:t>Test Results</a:t>
            </a:r>
            <a:endParaRPr lang="en-IN" altLang="en-US" sz="2600" b="1">
              <a:latin typeface="Times New Roman" panose="02020603050405020304" charset="0"/>
              <a:cs typeface="Times New Roman" panose="02020603050405020304" charset="0"/>
            </a:endParaRPr>
          </a:p>
        </p:txBody>
      </p:sp>
      <p:sp>
        <p:nvSpPr>
          <p:cNvPr id="9" name="Date Placeholder 8"/>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50376" y="1385570"/>
            <a:ext cx="11300346" cy="4634230"/>
          </a:xfrm>
        </p:spPr>
        <p:txBody>
          <a:bodyPr>
            <a:noAutofit/>
          </a:bodyPr>
          <a:lstStyle/>
          <a:p>
            <a:pPr algn="just"/>
            <a:r>
              <a:rPr lang="en-IN" altLang="en-US" sz="2400" dirty="0">
                <a:latin typeface="Times New Roman" panose="02020603050405020304" charset="0"/>
                <a:cs typeface="Times New Roman" panose="02020603050405020304" charset="0"/>
              </a:rPr>
              <a:t>A</a:t>
            </a:r>
            <a:r>
              <a:rPr lang="en-US" sz="2400" dirty="0">
                <a:latin typeface="Times New Roman" panose="02020603050405020304" charset="0"/>
                <a:cs typeface="Times New Roman" panose="02020603050405020304" charset="0"/>
              </a:rPr>
              <a:t> </a:t>
            </a:r>
            <a:r>
              <a:rPr lang="en-IN" altLang="en-US" sz="2400" dirty="0">
                <a:latin typeface="Times New Roman" panose="02020603050405020304" charset="0"/>
                <a:cs typeface="Times New Roman" panose="02020603050405020304" charset="0"/>
              </a:rPr>
              <a:t>“H</a:t>
            </a:r>
            <a:r>
              <a:rPr lang="en-US" sz="2400" dirty="0" err="1">
                <a:latin typeface="Times New Roman" panose="02020603050405020304" charset="0"/>
                <a:cs typeface="Times New Roman" panose="02020603050405020304" charset="0"/>
              </a:rPr>
              <a:t>ealth</a:t>
            </a:r>
            <a:r>
              <a:rPr lang="en-US" sz="2400" dirty="0">
                <a:latin typeface="Times New Roman" panose="02020603050405020304" charset="0"/>
                <a:cs typeface="Times New Roman" panose="02020603050405020304" charset="0"/>
              </a:rPr>
              <a:t> </a:t>
            </a:r>
            <a:r>
              <a:rPr lang="en-IN" altLang="en-US" sz="2400" dirty="0">
                <a:latin typeface="Times New Roman" panose="02020603050405020304" charset="0"/>
                <a:cs typeface="Times New Roman" panose="02020603050405020304" charset="0"/>
              </a:rPr>
              <a:t>D</a:t>
            </a:r>
            <a:r>
              <a:rPr lang="en-US" sz="2400" dirty="0" err="1">
                <a:latin typeface="Times New Roman" panose="02020603050405020304" charset="0"/>
                <a:cs typeface="Times New Roman" panose="02020603050405020304" charset="0"/>
              </a:rPr>
              <a:t>iscernment</a:t>
            </a:r>
            <a:r>
              <a:rPr lang="en-US" sz="2400" dirty="0">
                <a:latin typeface="Times New Roman" panose="02020603050405020304" charset="0"/>
                <a:cs typeface="Times New Roman" panose="02020603050405020304" charset="0"/>
              </a:rPr>
              <a:t> </a:t>
            </a:r>
            <a:r>
              <a:rPr lang="en-IN" altLang="en-US" sz="2400" dirty="0">
                <a:latin typeface="Times New Roman" panose="02020603050405020304" charset="0"/>
                <a:cs typeface="Times New Roman" panose="02020603050405020304" charset="0"/>
              </a:rPr>
              <a:t>S</a:t>
            </a:r>
            <a:r>
              <a:rPr lang="en-US" sz="2400" dirty="0" err="1">
                <a:latin typeface="Times New Roman" panose="02020603050405020304" charset="0"/>
                <a:cs typeface="Times New Roman" panose="02020603050405020304" charset="0"/>
              </a:rPr>
              <a:t>ystem</a:t>
            </a:r>
            <a:r>
              <a:rPr lang="en-IN" altLang="en-US" sz="24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 has been proposed for  </a:t>
            </a:r>
            <a:r>
              <a:rPr lang="en-IN" altLang="en-US" sz="2400" dirty="0">
                <a:latin typeface="Times New Roman" panose="02020603050405020304" charset="0"/>
                <a:cs typeface="Times New Roman" panose="02020603050405020304" charset="0"/>
              </a:rPr>
              <a:t>medical </a:t>
            </a:r>
            <a:r>
              <a:rPr lang="en-US" sz="2400" dirty="0">
                <a:latin typeface="Times New Roman" panose="02020603050405020304" charset="0"/>
                <a:cs typeface="Times New Roman" panose="02020603050405020304" charset="0"/>
              </a:rPr>
              <a:t>image classification that will work in real-life scenarios.</a:t>
            </a:r>
            <a:endParaRPr lang="en-US" sz="2400" dirty="0">
              <a:latin typeface="Times New Roman" panose="02020603050405020304" charset="0"/>
              <a:cs typeface="Times New Roman" panose="02020603050405020304" charset="0"/>
            </a:endParaRPr>
          </a:p>
          <a:p>
            <a:pPr marL="0" indent="0" algn="just">
              <a:buNone/>
            </a:pPr>
            <a:endParaRPr lang="en-US" sz="2400" dirty="0">
              <a:latin typeface="Times New Roman" panose="02020603050405020304" charset="0"/>
              <a:cs typeface="Times New Roman" panose="02020603050405020304" charset="0"/>
            </a:endParaRPr>
          </a:p>
          <a:p>
            <a:pPr algn="just"/>
            <a:r>
              <a:rPr lang="en-IN" altLang="en-US" sz="2400" dirty="0">
                <a:latin typeface="Times New Roman" panose="02020603050405020304" charset="0"/>
                <a:cs typeface="Times New Roman" panose="02020603050405020304" charset="0"/>
              </a:rPr>
              <a:t>The proposed method is based on MVC architecture.</a:t>
            </a:r>
            <a:endParaRPr lang="en-IN" altLang="en-US" sz="2400" dirty="0">
              <a:latin typeface="Times New Roman" panose="02020603050405020304" charset="0"/>
              <a:cs typeface="Times New Roman" panose="02020603050405020304" charset="0"/>
            </a:endParaRPr>
          </a:p>
          <a:p>
            <a:pPr marL="0" indent="0" algn="just">
              <a:buNone/>
            </a:pPr>
            <a:endParaRPr lang="en-IN" altLang="en-US" sz="2400" dirty="0">
              <a:latin typeface="Times New Roman" panose="02020603050405020304" charset="0"/>
              <a:cs typeface="Times New Roman" panose="02020603050405020304" charset="0"/>
            </a:endParaRPr>
          </a:p>
          <a:p>
            <a:pPr algn="just"/>
            <a:r>
              <a:rPr lang="en-IN" altLang="en-US" sz="2400" dirty="0">
                <a:latin typeface="Times New Roman" panose="02020603050405020304" charset="0"/>
                <a:cs typeface="Times New Roman" panose="02020603050405020304" charset="0"/>
              </a:rPr>
              <a:t>Different sub-models pertaining to the four diseases (malaria, pneumonia, breast cancer, and skin cancer) have been designed using convolutional neural network (CNN) and they have all been tested separately.</a:t>
            </a:r>
            <a:endParaRPr lang="en-IN" altLang="en-US" sz="2400" dirty="0">
              <a:latin typeface="Times New Roman" panose="02020603050405020304" charset="0"/>
              <a:cs typeface="Times New Roman" panose="02020603050405020304" charset="0"/>
            </a:endParaRPr>
          </a:p>
          <a:p>
            <a:pPr marL="0" indent="0" algn="just">
              <a:buNone/>
            </a:pPr>
            <a:endParaRPr lang="en-IN" altLang="en-US" sz="2400" dirty="0">
              <a:latin typeface="Times New Roman" panose="02020603050405020304" charset="0"/>
              <a:cs typeface="Times New Roman" panose="02020603050405020304" charset="0"/>
            </a:endParaRPr>
          </a:p>
          <a:p>
            <a:pPr algn="just"/>
            <a:r>
              <a:rPr lang="en-IN" altLang="en-US" sz="2400" dirty="0">
                <a:latin typeface="Times New Roman" panose="02020603050405020304" charset="0"/>
                <a:cs typeface="Times New Roman" panose="02020603050405020304" charset="0"/>
              </a:rPr>
              <a:t>A GUI based web application has been designed using </a:t>
            </a:r>
            <a:r>
              <a:rPr lang="en-IN" altLang="en-US" sz="2400" dirty="0" err="1">
                <a:latin typeface="Times New Roman" panose="02020603050405020304" charset="0"/>
                <a:cs typeface="Times New Roman" panose="02020603050405020304" charset="0"/>
              </a:rPr>
              <a:t>Tkinter</a:t>
            </a:r>
            <a:r>
              <a:rPr lang="en-IN" altLang="en-US" sz="2400" dirty="0">
                <a:latin typeface="Times New Roman" panose="02020603050405020304" charset="0"/>
                <a:cs typeface="Times New Roman" panose="02020603050405020304" charset="0"/>
              </a:rPr>
              <a:t> so that the system can take real-life image inputs for detection.</a:t>
            </a:r>
            <a:endParaRPr lang="en-IN" altLang="en-US" sz="2400" dirty="0">
              <a:latin typeface="Times New Roman" panose="02020603050405020304" charset="0"/>
              <a:cs typeface="Times New Roman" panose="02020603050405020304" charset="0"/>
            </a:endParaRPr>
          </a:p>
        </p:txBody>
      </p:sp>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64087" y="288290"/>
            <a:ext cx="2663825" cy="645160"/>
          </a:xfrm>
          <a:prstGeom prst="rect">
            <a:avLst/>
          </a:prstGeom>
          <a:noFill/>
        </p:spPr>
        <p:txBody>
          <a:bodyPr wrap="square" rtlCol="0">
            <a:spAutoFit/>
          </a:bodyPr>
          <a:lstStyle/>
          <a:p>
            <a:pPr algn="ctr"/>
            <a:r>
              <a:rPr lang="en-IN" altLang="en-US" sz="3600" dirty="0">
                <a:solidFill>
                  <a:schemeClr val="bg1"/>
                </a:solidFill>
                <a:latin typeface="Times New Roman" panose="02020603050405020304" charset="0"/>
                <a:cs typeface="Times New Roman" panose="02020603050405020304" charset="0"/>
              </a:rPr>
              <a:t>Conclusion</a:t>
            </a:r>
            <a:endParaRPr lang="en-IN" altLang="en-US" sz="3600" dirty="0">
              <a:solidFill>
                <a:schemeClr val="bg1"/>
              </a:solidFill>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58331" y="1657350"/>
            <a:ext cx="11075338" cy="4090035"/>
          </a:xfrm>
        </p:spPr>
        <p:txBody>
          <a:bodyPr>
            <a:normAutofit/>
          </a:bodyPr>
          <a:lstStyle/>
          <a:p>
            <a:pPr algn="just"/>
            <a:r>
              <a:rPr lang="en-IN" altLang="en-US" sz="2400" dirty="0">
                <a:latin typeface="Times New Roman" panose="02020603050405020304" charset="0"/>
                <a:cs typeface="Times New Roman" panose="02020603050405020304" charset="0"/>
              </a:rPr>
              <a:t>I</a:t>
            </a:r>
            <a:r>
              <a:rPr lang="en-US" sz="2400" dirty="0" err="1">
                <a:latin typeface="Times New Roman" panose="02020603050405020304" charset="0"/>
                <a:cs typeface="Times New Roman" panose="02020603050405020304" charset="0"/>
              </a:rPr>
              <a:t>mplementation</a:t>
            </a:r>
            <a:r>
              <a:rPr lang="en-US" sz="2400" dirty="0">
                <a:latin typeface="Times New Roman" panose="02020603050405020304" charset="0"/>
                <a:cs typeface="Times New Roman" panose="02020603050405020304" charset="0"/>
              </a:rPr>
              <a:t> of various other algorithms and using several optimization techniques. Also more data will be collected in order to recognize the features more accurately.</a:t>
            </a:r>
            <a:endParaRPr lang="en-US" sz="2400" dirty="0">
              <a:latin typeface="Times New Roman" panose="02020603050405020304" charset="0"/>
              <a:cs typeface="Times New Roman" panose="02020603050405020304" charset="0"/>
            </a:endParaRPr>
          </a:p>
          <a:p>
            <a:pPr marL="0" indent="0" algn="just">
              <a:buNone/>
            </a:pPr>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Major attention will be given to increase the accuracy such that our proposed system can be used to detect a large number of chronic and critical diseases.</a:t>
            </a:r>
            <a:endParaRPr lang="en-US" sz="2400" dirty="0">
              <a:latin typeface="Times New Roman" panose="02020603050405020304" charset="0"/>
              <a:cs typeface="Times New Roman" panose="02020603050405020304" charset="0"/>
            </a:endParaRPr>
          </a:p>
          <a:p>
            <a:pPr marL="0" indent="0" algn="just">
              <a:buNone/>
            </a:pPr>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When these enhancements are done, the system can be integrated with an android application to make it more convenient and easily portable. This will allow people from all strata to use it effectively even </a:t>
            </a:r>
            <a:r>
              <a:rPr lang="en-IN" altLang="en-US" sz="2400" dirty="0">
                <a:latin typeface="Times New Roman" panose="02020603050405020304" charset="0"/>
                <a:cs typeface="Times New Roman" panose="02020603050405020304" charset="0"/>
              </a:rPr>
              <a:t>if</a:t>
            </a:r>
            <a:r>
              <a:rPr lang="en-US" sz="2400" dirty="0">
                <a:latin typeface="Times New Roman" panose="02020603050405020304" charset="0"/>
                <a:cs typeface="Times New Roman" panose="02020603050405020304" charset="0"/>
              </a:rPr>
              <a:t> they do not have a personal computer. </a:t>
            </a:r>
            <a:endParaRPr lang="en-US" sz="2400" dirty="0">
              <a:latin typeface="Times New Roman" panose="02020603050405020304" charset="0"/>
              <a:cs typeface="Times New Roman" panose="02020603050405020304" charset="0"/>
            </a:endParaRPr>
          </a:p>
        </p:txBody>
      </p:sp>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3599815" y="227330"/>
            <a:ext cx="5021580" cy="645160"/>
          </a:xfrm>
          <a:prstGeom prst="rect">
            <a:avLst/>
          </a:prstGeom>
          <a:noFill/>
        </p:spPr>
        <p:txBody>
          <a:bodyPr wrap="square" rtlCol="0">
            <a:spAutoFit/>
          </a:bodyPr>
          <a:lstStyle/>
          <a:p>
            <a:pPr algn="ctr"/>
            <a:r>
              <a:rPr lang="en-IN" altLang="en-US" sz="3600" dirty="0">
                <a:solidFill>
                  <a:schemeClr val="bg1"/>
                </a:solidFill>
                <a:latin typeface="Times New Roman" panose="02020603050405020304" charset="0"/>
                <a:cs typeface="Times New Roman" panose="02020603050405020304" charset="0"/>
              </a:rPr>
              <a:t>Future Scope</a:t>
            </a:r>
            <a:endParaRPr lang="en-IN" altLang="en-US" sz="3600" dirty="0">
              <a:solidFill>
                <a:schemeClr val="bg1"/>
              </a:solidFill>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87000"/>
          </a:schemeClr>
        </a:solidFill>
        <a:effectLst/>
      </p:bgPr>
    </p:bg>
    <p:spTree>
      <p:nvGrpSpPr>
        <p:cNvPr id="1" name=""/>
        <p:cNvGrpSpPr/>
        <p:nvPr/>
      </p:nvGrpSpPr>
      <p:grpSpPr>
        <a:xfrm>
          <a:off x="0" y="0"/>
          <a:ext cx="0" cy="0"/>
          <a:chOff x="0" y="0"/>
          <a:chExt cx="0" cy="0"/>
        </a:xfrm>
      </p:grpSpPr>
      <p:sp>
        <p:nvSpPr>
          <p:cNvPr id="4" name="Rectangles 3"/>
          <p:cNvSpPr/>
          <p:nvPr/>
        </p:nvSpPr>
        <p:spPr>
          <a:xfrm>
            <a:off x="9525" y="1270"/>
            <a:ext cx="12202160" cy="1871345"/>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080" y="6311265"/>
            <a:ext cx="12190095" cy="541020"/>
            <a:chOff x="8" y="9939"/>
            <a:chExt cx="19197" cy="852"/>
          </a:xfrm>
        </p:grpSpPr>
        <p:sp>
          <p:nvSpPr>
            <p:cNvPr id="6" name="Rectangles 5"/>
            <p:cNvSpPr/>
            <p:nvPr/>
          </p:nvSpPr>
          <p:spPr>
            <a:xfrm>
              <a:off x="8" y="9939"/>
              <a:ext cx="19184" cy="629"/>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s 4"/>
            <p:cNvSpPr/>
            <p:nvPr/>
          </p:nvSpPr>
          <p:spPr>
            <a:xfrm>
              <a:off x="21" y="10163"/>
              <a:ext cx="19184" cy="629"/>
            </a:xfrm>
            <a:prstGeom prst="rect">
              <a:avLst/>
            </a:prstGeom>
            <a:solidFill>
              <a:srgbClr val="6CA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Box 2"/>
          <p:cNvSpPr txBox="1"/>
          <p:nvPr/>
        </p:nvSpPr>
        <p:spPr>
          <a:xfrm>
            <a:off x="2453005" y="2875280"/>
            <a:ext cx="7315200" cy="1106805"/>
          </a:xfrm>
          <a:prstGeom prst="rect">
            <a:avLst/>
          </a:prstGeom>
          <a:noFill/>
        </p:spPr>
        <p:txBody>
          <a:bodyPr wrap="square" rtlCol="0">
            <a:spAutoFit/>
          </a:bodyPr>
          <a:lstStyle/>
          <a:p>
            <a:pPr algn="ctr"/>
            <a:r>
              <a:rPr lang="en-IN" altLang="en-US" sz="6600" b="1">
                <a:solidFill>
                  <a:schemeClr val="bg1"/>
                </a:solidFill>
                <a:latin typeface="Times New Roman" panose="02020603050405020304" charset="0"/>
                <a:cs typeface="Times New Roman" panose="02020603050405020304" charset="0"/>
              </a:rPr>
              <a:t>Thank You!</a:t>
            </a:r>
            <a:endParaRPr lang="en-IN" altLang="en-US" sz="6600" b="1">
              <a:solidFill>
                <a:schemeClr val="bg1"/>
              </a:solidFill>
              <a:latin typeface="Times New Roman" panose="02020603050405020304" charset="0"/>
              <a:cs typeface="Times New Roman" panose="02020603050405020304" charset="0"/>
            </a:endParaRP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0" y="645858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7780"/>
            <a:ext cx="12202160" cy="885825"/>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82600" y="241935"/>
            <a:ext cx="3454400" cy="64516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rPr>
              <a:t>Content </a:t>
            </a:r>
            <a:endParaRPr lang="en-IN" altLang="en-US" sz="3600" dirty="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229870" y="1277885"/>
            <a:ext cx="11123930"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Introduction</a:t>
            </a:r>
            <a:endParaRPr lang="en-US" sz="32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Literature Survey</a:t>
            </a:r>
            <a:endParaRPr lang="en-US" sz="32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Motivation</a:t>
            </a:r>
            <a:endParaRPr lang="en-US" sz="32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Methodology and System Design</a:t>
            </a:r>
            <a:endParaRPr lang="en-US" sz="32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Results</a:t>
            </a:r>
            <a:endParaRPr lang="en-US" sz="32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Conclusion</a:t>
            </a:r>
            <a:endParaRPr lang="en-US" sz="32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3200" dirty="0">
                <a:latin typeface="Times New Roman" panose="02020603050405020304" charset="0"/>
                <a:cs typeface="Times New Roman" panose="02020603050405020304" charset="0"/>
              </a:rPr>
              <a:t>Future Scope</a:t>
            </a:r>
            <a:endParaRPr lang="en-US" sz="3200" dirty="0">
              <a:latin typeface="Times New Roman" panose="02020603050405020304" charset="0"/>
              <a:cs typeface="Times New Roman" panose="02020603050405020304" charset="0"/>
            </a:endParaRPr>
          </a:p>
          <a:p>
            <a:r>
              <a:rPr lang="en-US" sz="3200" dirty="0">
                <a:latin typeface="Times New Roman" panose="02020603050405020304" charset="0"/>
                <a:cs typeface="Times New Roman" panose="02020603050405020304" charset="0"/>
              </a:rPr>
              <a:t>   </a:t>
            </a:r>
            <a:endParaRPr lang="en-US" sz="3200"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109094" y="227330"/>
            <a:ext cx="3454400" cy="645160"/>
          </a:xfrm>
          <a:prstGeom prst="rect">
            <a:avLst/>
          </a:prstGeom>
          <a:noFill/>
        </p:spPr>
        <p:txBody>
          <a:bodyPr wrap="square" rtlCol="0">
            <a:spAutoFit/>
          </a:bodyPr>
          <a:lstStyle/>
          <a:p>
            <a:pPr algn="ctr"/>
            <a:r>
              <a:rPr lang="en-IN" altLang="en-US" sz="3600" dirty="0">
                <a:solidFill>
                  <a:schemeClr val="bg1"/>
                </a:solidFill>
                <a:latin typeface="Times New Roman" panose="02020603050405020304" charset="0"/>
                <a:cs typeface="Times New Roman" panose="02020603050405020304" charset="0"/>
              </a:rPr>
              <a:t>Introduction </a:t>
            </a:r>
            <a:endParaRPr lang="en-IN" altLang="en-US" sz="3600" dirty="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95131" y="1324610"/>
            <a:ext cx="11401738" cy="5170646"/>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charset="0"/>
                <a:cs typeface="Times New Roman" panose="02020603050405020304" charset="0"/>
              </a:rPr>
              <a:t>The</a:t>
            </a:r>
            <a:r>
              <a:rPr lang="en-US" altLang="en-US" sz="2200" dirty="0">
                <a:latin typeface="Times New Roman" panose="02020603050405020304" charset="0"/>
                <a:cs typeface="Times New Roman" panose="02020603050405020304" charset="0"/>
              </a:rPr>
              <a:t> </a:t>
            </a:r>
            <a:r>
              <a:rPr lang="en-US" sz="2200" dirty="0">
                <a:latin typeface="Times New Roman" panose="02020603050405020304" charset="0"/>
                <a:cs typeface="Times New Roman" panose="02020603050405020304" charset="0"/>
              </a:rPr>
              <a:t>significant growth of medical images and techniques requires comprehensive and exhaustive efforts from a medical professional who is susceptible to human error and the result can also vary widely among various experts.</a:t>
            </a:r>
            <a:endParaRPr lang="en-US" sz="2200"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US" sz="22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200" dirty="0">
                <a:latin typeface="Times New Roman" panose="02020603050405020304" charset="0"/>
                <a:cs typeface="Times New Roman" panose="02020603050405020304" charset="0"/>
              </a:rPr>
              <a:t>ML and AI techniques have been used for medical image processing and image recognition.</a:t>
            </a:r>
            <a:r>
              <a:rPr lang="en-IN" altLang="en-US" sz="2200" dirty="0">
                <a:latin typeface="Times New Roman" panose="02020603050405020304" charset="0"/>
                <a:cs typeface="Times New Roman" panose="02020603050405020304" charset="0"/>
              </a:rPr>
              <a:t>  Deep learning-based algorithms have demonstrated remarkable outcomes in the medical field with works like computer-aided diagnosis, speech recognition and so on.</a:t>
            </a:r>
            <a:endParaRPr lang="en-IN" altLang="en-US" sz="2200"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IN" altLang="en-US" sz="22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2200" dirty="0">
                <a:latin typeface="Times New Roman" panose="02020603050405020304" charset="0"/>
                <a:cs typeface="Times New Roman" panose="02020603050405020304" charset="0"/>
              </a:rPr>
              <a:t>In this project, we have used the above stated idea behind disease detection, to develop a system using convolutional neural network (CNN) that will help in detection of four types of chronic disease such as Malaria, Pneumonia, Breast Cancer, and Skin Cancer.</a:t>
            </a:r>
            <a:endParaRPr lang="en-IN" altLang="en-US" sz="2200"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IN" altLang="en-US" sz="22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2200" dirty="0">
                <a:latin typeface="Times New Roman" panose="02020603050405020304" charset="0"/>
                <a:cs typeface="Times New Roman" panose="02020603050405020304" charset="0"/>
              </a:rPr>
              <a:t>The system has been made user-friendly with the help of GUI, so that it can be used not only by the medical professionals but also by the population at large. </a:t>
            </a:r>
            <a:endParaRPr lang="en-IN" altLang="en-US" sz="22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2200" dirty="0">
              <a:latin typeface="Times New Roman" panose="02020603050405020304" charset="0"/>
              <a:cs typeface="Times New Roman" panose="02020603050405020304" charset="0"/>
            </a:endParaRPr>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3545839" y="255429"/>
            <a:ext cx="5100320" cy="645160"/>
          </a:xfrm>
          <a:prstGeom prst="rect">
            <a:avLst/>
          </a:prstGeom>
          <a:noFill/>
        </p:spPr>
        <p:txBody>
          <a:bodyPr wrap="square" rtlCol="0">
            <a:spAutoFit/>
          </a:bodyPr>
          <a:lstStyle/>
          <a:p>
            <a:pPr algn="ctr"/>
            <a:r>
              <a:rPr lang="en-IN" altLang="en-US" sz="3600">
                <a:solidFill>
                  <a:schemeClr val="bg1"/>
                </a:solidFill>
                <a:latin typeface="Times New Roman" panose="02020603050405020304" charset="0"/>
                <a:cs typeface="Times New Roman" panose="02020603050405020304" charset="0"/>
              </a:rPr>
              <a:t>Literature Survey</a:t>
            </a:r>
            <a:endParaRPr lang="en-IN" altLang="en-US" sz="3600">
              <a:solidFill>
                <a:schemeClr val="bg1"/>
              </a:solidFill>
              <a:latin typeface="Times New Roman" panose="02020603050405020304" charset="0"/>
              <a:cs typeface="Times New Roman" panose="02020603050405020304" charset="0"/>
            </a:endParaRPr>
          </a:p>
        </p:txBody>
      </p:sp>
      <p:sp>
        <p:nvSpPr>
          <p:cNvPr id="5" name="Text Box 4"/>
          <p:cNvSpPr txBox="1"/>
          <p:nvPr/>
        </p:nvSpPr>
        <p:spPr>
          <a:xfrm>
            <a:off x="2579426" y="1170622"/>
            <a:ext cx="5814031" cy="414020"/>
          </a:xfrm>
          <a:prstGeom prst="rect">
            <a:avLst/>
          </a:prstGeom>
          <a:noFill/>
        </p:spPr>
        <p:txBody>
          <a:bodyPr wrap="square" rtlCol="0">
            <a:spAutoFit/>
          </a:bodyPr>
          <a:lstStyle/>
          <a:p>
            <a:pPr indent="0" algn="ctr">
              <a:buFont typeface="Arial" panose="020B0604020202020204" pitchFamily="34" charset="0"/>
              <a:buNone/>
            </a:pPr>
            <a:endParaRPr lang="en-US" sz="2100">
              <a:latin typeface="Times New Roman" panose="02020603050405020304" charset="0"/>
              <a:cs typeface="Times New Roman" panose="02020603050405020304" charset="0"/>
            </a:endParaRPr>
          </a:p>
        </p:txBody>
      </p:sp>
      <p:pic>
        <p:nvPicPr>
          <p:cNvPr id="13" name="Picture 12" descr="Screenshot (482)"/>
          <p:cNvPicPr>
            <a:picLocks noChangeAspect="1"/>
          </p:cNvPicPr>
          <p:nvPr/>
        </p:nvPicPr>
        <p:blipFill>
          <a:blip r:embed="rId1"/>
          <a:srcRect l="23754" t="24827" r="9813" b="13028"/>
          <a:stretch>
            <a:fillRect/>
          </a:stretch>
        </p:blipFill>
        <p:spPr>
          <a:xfrm>
            <a:off x="1135039" y="1634807"/>
            <a:ext cx="9921921" cy="4598035"/>
          </a:xfrm>
          <a:prstGeom prst="rect">
            <a:avLst/>
          </a:prstGeom>
        </p:spPr>
      </p:pic>
      <p:sp>
        <p:nvSpPr>
          <p:cNvPr id="14" name="Text Box 13"/>
          <p:cNvSpPr txBox="1"/>
          <p:nvPr/>
        </p:nvSpPr>
        <p:spPr>
          <a:xfrm>
            <a:off x="2296795" y="1237615"/>
            <a:ext cx="7598410" cy="368300"/>
          </a:xfrm>
          <a:prstGeom prst="rect">
            <a:avLst/>
          </a:prstGeom>
          <a:noFill/>
        </p:spPr>
        <p:txBody>
          <a:bodyPr wrap="square" rtlCol="0">
            <a:spAutoFit/>
          </a:bodyPr>
          <a:lstStyle/>
          <a:p>
            <a:pPr algn="ctr"/>
            <a:r>
              <a:rPr lang="en-IN" altLang="en-US" dirty="0">
                <a:latin typeface="Times New Roman" panose="02020603050405020304" charset="0"/>
                <a:cs typeface="Times New Roman" panose="02020603050405020304" charset="0"/>
              </a:rPr>
              <a:t>Table 1. Comparison of different literatures</a:t>
            </a:r>
            <a:endParaRPr lang="en-IN" altLang="en-US"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20003" y="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353877" y="226060"/>
            <a:ext cx="3454400" cy="645160"/>
          </a:xfrm>
          <a:prstGeom prst="rect">
            <a:avLst/>
          </a:prstGeom>
          <a:noFill/>
        </p:spPr>
        <p:txBody>
          <a:bodyPr wrap="square" rtlCol="0">
            <a:spAutoFit/>
          </a:bodyPr>
          <a:lstStyle/>
          <a:p>
            <a:pPr algn="ctr"/>
            <a:r>
              <a:rPr lang="en-IN" altLang="en-US" sz="3600" dirty="0">
                <a:solidFill>
                  <a:schemeClr val="bg1"/>
                </a:solidFill>
                <a:latin typeface="Times New Roman" panose="02020603050405020304" charset="0"/>
                <a:cs typeface="Times New Roman" panose="02020603050405020304" charset="0"/>
              </a:rPr>
              <a:t>Motivation </a:t>
            </a:r>
            <a:endParaRPr lang="en-IN" altLang="en-US" sz="3600" dirty="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478790" y="1503481"/>
            <a:ext cx="11204575" cy="4524315"/>
          </a:xfrm>
          <a:prstGeom prst="rect">
            <a:avLst/>
          </a:prstGeom>
          <a:noFill/>
        </p:spPr>
        <p:txBody>
          <a:bodyPr wrap="square" rtlCol="0">
            <a:spAutoFit/>
          </a:bodyPr>
          <a:lstStyle/>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Disease detection plays a very important role in the process of diagnosis. Therefore, the motivation lies in accurate classification and detection of the diseases based on medical images. </a:t>
            </a:r>
            <a:endParaRPr lang="en-IN"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The main aim is to minimize the chances of error that might happen due to the doctor's misjudgement. </a:t>
            </a:r>
            <a:endParaRPr lang="en-IN"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Developing a system that will not only help in detecting the diseases efficiently but will also save the time and effort of the medical practitioners. </a:t>
            </a:r>
            <a:endParaRPr lang="en-IN" altLang="en-US" sz="2400"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IN"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This will also save the patients from running to the doctor to get their medical reports verified.</a:t>
            </a:r>
            <a:endParaRPr lang="en-IN" altLang="en-US" sz="2400" dirty="0">
              <a:latin typeface="Times New Roman" panose="02020603050405020304" charset="0"/>
              <a:cs typeface="Times New Roman" panose="02020603050405020304" charset="0"/>
            </a:endParaRPr>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2397760" y="227330"/>
            <a:ext cx="7396480" cy="645160"/>
          </a:xfrm>
          <a:prstGeom prst="rect">
            <a:avLst/>
          </a:prstGeom>
          <a:noFill/>
        </p:spPr>
        <p:txBody>
          <a:bodyPr wrap="square" rtlCol="0">
            <a:spAutoFit/>
          </a:bodyPr>
          <a:lstStyle/>
          <a:p>
            <a:pPr algn="ctr"/>
            <a:r>
              <a:rPr lang="en-IN" altLang="en-US" sz="3600" dirty="0">
                <a:solidFill>
                  <a:schemeClr val="bg1"/>
                </a:solidFill>
                <a:latin typeface="Times New Roman" panose="02020603050405020304" charset="0"/>
                <a:cs typeface="Times New Roman" panose="02020603050405020304" charset="0"/>
              </a:rPr>
              <a:t>Methodology and System Design</a:t>
            </a:r>
            <a:endParaRPr lang="en-IN" altLang="en-US" sz="3600" dirty="0">
              <a:solidFill>
                <a:schemeClr val="bg1"/>
              </a:solidFill>
              <a:latin typeface="Times New Roman" panose="02020603050405020304" charset="0"/>
              <a:cs typeface="Times New Roman" panose="02020603050405020304" charset="0"/>
            </a:endParaRPr>
          </a:p>
        </p:txBody>
      </p:sp>
      <p:sp>
        <p:nvSpPr>
          <p:cNvPr id="5" name="TextBox 4"/>
          <p:cNvSpPr txBox="1"/>
          <p:nvPr/>
        </p:nvSpPr>
        <p:spPr>
          <a:xfrm>
            <a:off x="642438" y="1627505"/>
            <a:ext cx="10889919" cy="4093428"/>
          </a:xfrm>
          <a:prstGeom prst="rect">
            <a:avLst/>
          </a:prstGeom>
          <a:noFill/>
        </p:spPr>
        <p:txBody>
          <a:bodyPr wrap="square" rtlCol="0">
            <a:spAutoFit/>
          </a:bodyPr>
          <a:lstStyle/>
          <a:p>
            <a:r>
              <a:rPr lang="en-IN" sz="2600" b="1" dirty="0">
                <a:latin typeface="Times New Roman" panose="02020603050405020304" charset="0"/>
                <a:cs typeface="Times New Roman" panose="02020603050405020304" charset="0"/>
              </a:rPr>
              <a:t>Image Processing</a:t>
            </a:r>
            <a:endParaRPr lang="en-IN" sz="2600" b="1" dirty="0">
              <a:latin typeface="Times New Roman" panose="02020603050405020304" charset="0"/>
              <a:cs typeface="Times New Roman" panose="02020603050405020304" charset="0"/>
            </a:endParaRPr>
          </a:p>
          <a:p>
            <a:endParaRPr lang="en-IN" sz="2000" dirty="0"/>
          </a:p>
          <a:p>
            <a:pPr marL="342900"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Image processing can be defined as the technical analysis of an image by using complex algorithms.</a:t>
            </a:r>
            <a:endParaRPr 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400" dirty="0">
                <a:latin typeface="Times New Roman" panose="02020603050405020304" charset="0"/>
                <a:cs typeface="Times New Roman" panose="02020603050405020304" charset="0"/>
              </a:rPr>
              <a:t>The purpose of early image processing was to improve the quality of the image. Its use has been increasing exponentially in the last decades.</a:t>
            </a:r>
            <a:endParaRPr lang="en-IN"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400" dirty="0">
                <a:latin typeface="Times New Roman" panose="02020603050405020304" charset="0"/>
                <a:cs typeface="Times New Roman" panose="02020603050405020304" charset="0"/>
              </a:rPr>
              <a:t>Its applications range from medicine to entertainment, passing by geological processing and remote sensing.</a:t>
            </a:r>
            <a:endParaRPr lang="en-US" sz="2400" dirty="0">
              <a:latin typeface="Times New Roman" panose="02020603050405020304" charset="0"/>
              <a:cs typeface="Times New Roman" panose="02020603050405020304" charset="0"/>
            </a:endParaRPr>
          </a:p>
          <a:p>
            <a:r>
              <a:rPr lang="en-US" sz="2200" dirty="0">
                <a:latin typeface="Times New Roman" panose="02020603050405020304" charset="0"/>
                <a:cs typeface="Times New Roman" panose="02020603050405020304" charset="0"/>
              </a:rPr>
              <a:t> </a:t>
            </a:r>
            <a:endParaRPr lang="en-IN" sz="2200"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8790" y="232410"/>
            <a:ext cx="4807585" cy="64516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rPr>
              <a:t>Contd..</a:t>
            </a:r>
            <a:endParaRPr lang="en-IN" altLang="en-US" sz="3600" dirty="0">
              <a:solidFill>
                <a:schemeClr val="bg1"/>
              </a:solidFill>
              <a:latin typeface="Times New Roman" panose="02020603050405020304" charset="0"/>
              <a:cs typeface="Times New Roman" panose="02020603050405020304" charset="0"/>
            </a:endParaRPr>
          </a:p>
        </p:txBody>
      </p:sp>
      <p:sp>
        <p:nvSpPr>
          <p:cNvPr id="5" name="TextBox 4"/>
          <p:cNvSpPr txBox="1"/>
          <p:nvPr/>
        </p:nvSpPr>
        <p:spPr>
          <a:xfrm>
            <a:off x="478790" y="1329690"/>
            <a:ext cx="11203694" cy="4493538"/>
          </a:xfrm>
          <a:prstGeom prst="rect">
            <a:avLst/>
          </a:prstGeom>
          <a:noFill/>
        </p:spPr>
        <p:txBody>
          <a:bodyPr wrap="square" rtlCol="0">
            <a:spAutoFit/>
          </a:bodyPr>
          <a:lstStyle/>
          <a:p>
            <a:pPr algn="just"/>
            <a:r>
              <a:rPr lang="en-IN" sz="2600" b="1" dirty="0">
                <a:latin typeface="Times New Roman" panose="02020603050405020304" charset="0"/>
                <a:cs typeface="Times New Roman" panose="02020603050405020304" charset="0"/>
              </a:rPr>
              <a:t>Convolutional Neural Network (CNN)</a:t>
            </a:r>
            <a:endParaRPr lang="en-IN" sz="2600" b="1" dirty="0">
              <a:latin typeface="Times New Roman" panose="02020603050405020304" charset="0"/>
              <a:cs typeface="Times New Roman" panose="02020603050405020304" charset="0"/>
            </a:endParaRPr>
          </a:p>
          <a:p>
            <a:pPr algn="just"/>
            <a:endParaRPr lang="en-IN" sz="2000" dirty="0"/>
          </a:p>
          <a:p>
            <a:pPr marL="342900"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A Convolutional Neural Network (CNN) is comprised of one or more convolutional layers (often with a subsampling step) and then followed by one or more fully connected layers as in a standard multilayer neural network.</a:t>
            </a:r>
            <a:endParaRPr 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 The architecture of a CNN is designed to take advantage of the 2D structure of an input image. This is achieved with local connections and tied weights followed by some form of pooling which results in translation invariant features. </a:t>
            </a:r>
            <a:endParaRPr 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Another benefit of CNNs is that they are easier to train and have fewer parameters than fully connected networks with the same number of hidden units. </a:t>
            </a:r>
            <a:endParaRPr lang="en-US" sz="2400"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8790" y="222885"/>
            <a:ext cx="4779010" cy="64516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rPr>
              <a:t>Contd..</a:t>
            </a:r>
            <a:endParaRPr lang="en-IN" altLang="en-US" sz="3600" dirty="0">
              <a:solidFill>
                <a:schemeClr val="bg1"/>
              </a:solidFill>
              <a:latin typeface="Times New Roman" panose="02020603050405020304" charset="0"/>
              <a:cs typeface="Times New Roman" panose="02020603050405020304" charset="0"/>
            </a:endParaRPr>
          </a:p>
        </p:txBody>
      </p:sp>
      <p:sp>
        <p:nvSpPr>
          <p:cNvPr id="3" name="TextBox 2"/>
          <p:cNvSpPr txBox="1"/>
          <p:nvPr/>
        </p:nvSpPr>
        <p:spPr>
          <a:xfrm>
            <a:off x="642439" y="1545609"/>
            <a:ext cx="10958157" cy="4462760"/>
          </a:xfrm>
          <a:prstGeom prst="rect">
            <a:avLst/>
          </a:prstGeom>
          <a:noFill/>
        </p:spPr>
        <p:txBody>
          <a:bodyPr wrap="square" rtlCol="0">
            <a:spAutoFit/>
          </a:bodyPr>
          <a:lstStyle/>
          <a:p>
            <a:pPr algn="just"/>
            <a:r>
              <a:rPr lang="en-IN" sz="2600" b="1" dirty="0">
                <a:latin typeface="Times New Roman" panose="02020603050405020304" charset="0"/>
                <a:cs typeface="Times New Roman" panose="02020603050405020304" charset="0"/>
              </a:rPr>
              <a:t>The MVC model</a:t>
            </a:r>
            <a:endParaRPr lang="en-IN" sz="2600" b="1" dirty="0">
              <a:latin typeface="Times New Roman" panose="02020603050405020304" charset="0"/>
              <a:cs typeface="Times New Roman" panose="02020603050405020304" charset="0"/>
            </a:endParaRPr>
          </a:p>
          <a:p>
            <a:pPr algn="just"/>
            <a:endParaRPr lang="en-IN" b="1" dirty="0"/>
          </a:p>
          <a:p>
            <a:pPr marL="285750" indent="-285750" algn="just">
              <a:buFont typeface="Arial" panose="020B0604020202020204" pitchFamily="34" charset="0"/>
              <a:buChar char="•"/>
            </a:pPr>
            <a:r>
              <a:rPr lang="en-US" sz="2400" dirty="0">
                <a:latin typeface="Times New Roman" panose="02020603050405020304" charset="0"/>
                <a:cs typeface="Times New Roman" panose="02020603050405020304" charset="0"/>
              </a:rPr>
              <a:t>Model-view-controller (MVC) is an architectural pattern widely used to design user interfaces, which divides an application into three interrelated components. </a:t>
            </a:r>
            <a:endParaRPr 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dirty="0">
                <a:latin typeface="Times New Roman" panose="02020603050405020304" charset="0"/>
                <a:cs typeface="Times New Roman" panose="02020603050405020304" charset="0"/>
              </a:rPr>
              <a:t>The design pattern of MVC decouples these major components to allow efficient reuse of code and also allows parallel development of each of the component.</a:t>
            </a: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dirty="0">
                <a:latin typeface="Times New Roman" panose="02020603050405020304" charset="0"/>
                <a:cs typeface="Times New Roman" panose="02020603050405020304" charset="0"/>
              </a:rPr>
              <a:t>This architecture is mostly used for desktop graphical user interfaces (GUIs) and is popular in designing web applications.</a:t>
            </a:r>
            <a:endParaRPr lang="en-IN" sz="2400" dirty="0">
              <a:latin typeface="Times New Roman" panose="02020603050405020304" charset="0"/>
              <a:cs typeface="Times New Roman" panose="02020603050405020304" charset="0"/>
            </a:endParaRPr>
          </a:p>
          <a:p>
            <a:pPr indent="0" algn="just">
              <a:buFont typeface="Arial" panose="020B0604020202020204" pitchFamily="34" charset="0"/>
              <a:buNone/>
            </a:pPr>
            <a:endParaRPr lang="en-IN"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dirty="0">
                <a:latin typeface="Times New Roman" panose="02020603050405020304" charset="0"/>
                <a:cs typeface="Times New Roman" panose="02020603050405020304" charset="0"/>
              </a:rPr>
              <a:t>It consists of 3 components- the Model, the View and the Controller.</a:t>
            </a:r>
            <a:endParaRPr lang="en-IN" sz="2400" dirty="0">
              <a:latin typeface="Times New Roman" panose="02020603050405020304" charset="0"/>
              <a:cs typeface="Times New Roman" panose="02020603050405020304" charset="0"/>
            </a:endParaRPr>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5080" y="6406515"/>
            <a:ext cx="12181840" cy="399415"/>
          </a:xfrm>
          <a:prstGeom prst="rect">
            <a:avLst/>
          </a:prstGeom>
          <a:solidFill>
            <a:schemeClr val="accent6">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9525" y="1270"/>
            <a:ext cx="12202160" cy="1097280"/>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78790" y="232410"/>
            <a:ext cx="3902710" cy="645160"/>
          </a:xfrm>
          <a:prstGeom prst="rect">
            <a:avLst/>
          </a:prstGeom>
          <a:noFill/>
        </p:spPr>
        <p:txBody>
          <a:bodyPr wrap="square" rtlCol="0">
            <a:spAutoFit/>
          </a:bodyPr>
          <a:lstStyle/>
          <a:p>
            <a:r>
              <a:rPr lang="en-IN" altLang="en-US" sz="3600" dirty="0">
                <a:solidFill>
                  <a:schemeClr val="bg1"/>
                </a:solidFill>
                <a:latin typeface="Times New Roman" panose="02020603050405020304" charset="0"/>
                <a:cs typeface="Times New Roman" panose="02020603050405020304" charset="0"/>
              </a:rPr>
              <a:t>Contd..</a:t>
            </a:r>
            <a:endParaRPr lang="en-IN" altLang="en-US" sz="3600" dirty="0">
              <a:solidFill>
                <a:schemeClr val="bg1"/>
              </a:solidFill>
              <a:latin typeface="Times New Roman" panose="02020603050405020304" charset="0"/>
              <a:cs typeface="Times New Roman" panose="02020603050405020304" charset="0"/>
            </a:endParaRPr>
          </a:p>
        </p:txBody>
      </p:sp>
      <p:sp>
        <p:nvSpPr>
          <p:cNvPr id="5" name="Date Placeholder 4"/>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sp>
        <p:nvSpPr>
          <p:cNvPr id="9" name="TextBox 8"/>
          <p:cNvSpPr txBox="1"/>
          <p:nvPr/>
        </p:nvSpPr>
        <p:spPr>
          <a:xfrm>
            <a:off x="419148" y="1352867"/>
            <a:ext cx="11353809" cy="4799965"/>
          </a:xfrm>
          <a:prstGeom prst="rect">
            <a:avLst/>
          </a:prstGeom>
          <a:noFill/>
        </p:spPr>
        <p:txBody>
          <a:bodyPr wrap="square" rtlCol="0">
            <a:spAutoFit/>
          </a:bodyPr>
          <a:lstStyle/>
          <a:p>
            <a:r>
              <a:rPr lang="en-IN" altLang="en-US" b="1" dirty="0">
                <a:latin typeface="Times New Roman" panose="02020603050405020304" charset="0"/>
                <a:cs typeface="Times New Roman" panose="02020603050405020304" charset="0"/>
              </a:rPr>
              <a:t>The Model</a:t>
            </a:r>
            <a:endParaRPr lang="en-IN" altLang="en-US" b="1" dirty="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lang="en-IN" altLang="en-US" dirty="0">
                <a:latin typeface="Times New Roman" panose="02020603050405020304" charset="0"/>
                <a:cs typeface="Times New Roman" panose="02020603050405020304" charset="0"/>
              </a:rPr>
              <a:t>A </a:t>
            </a:r>
            <a:r>
              <a:rPr lang="en-IN" altLang="en-US" i="1" dirty="0">
                <a:latin typeface="Times New Roman" panose="02020603050405020304" charset="0"/>
                <a:cs typeface="Times New Roman" panose="02020603050405020304" charset="0"/>
              </a:rPr>
              <a:t>Model</a:t>
            </a:r>
            <a:r>
              <a:rPr lang="en-IN" altLang="en-US" dirty="0">
                <a:latin typeface="Times New Roman" panose="02020603050405020304" charset="0"/>
                <a:cs typeface="Times New Roman" panose="02020603050405020304" charset="0"/>
              </a:rPr>
              <a:t> is the principal central component of an application.</a:t>
            </a:r>
            <a:endParaRPr lang="en-IN" altLang="en-US" dirty="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lang="en-IN" altLang="en-US" dirty="0">
                <a:latin typeface="Times New Roman" panose="02020603050405020304" charset="0"/>
                <a:cs typeface="Times New Roman" panose="02020603050405020304" charset="0"/>
              </a:rPr>
              <a:t>The </a:t>
            </a:r>
            <a:r>
              <a:rPr lang="en-IN" altLang="en-US" i="1" dirty="0">
                <a:latin typeface="Times New Roman" panose="02020603050405020304" charset="0"/>
                <a:cs typeface="Times New Roman" panose="02020603050405020304" charset="0"/>
              </a:rPr>
              <a:t>Model</a:t>
            </a:r>
            <a:r>
              <a:rPr lang="en-IN" altLang="en-US" dirty="0">
                <a:latin typeface="Times New Roman" panose="02020603050405020304" charset="0"/>
                <a:cs typeface="Times New Roman" panose="02020603050405020304" charset="0"/>
              </a:rPr>
              <a:t> used in this work comprises of 4 various sub-models which represent each disease. </a:t>
            </a:r>
            <a:endParaRPr lang="en-IN" altLang="en-US" dirty="0">
              <a:latin typeface="Times New Roman" panose="02020603050405020304" charset="0"/>
              <a:cs typeface="Times New Roman" panose="02020603050405020304" charset="0"/>
            </a:endParaRPr>
          </a:p>
          <a:p>
            <a:endParaRPr lang="en-IN" b="1" dirty="0">
              <a:latin typeface="Times New Roman" panose="02020603050405020304" charset="0"/>
              <a:cs typeface="Times New Roman" panose="02020603050405020304" charset="0"/>
            </a:endParaRPr>
          </a:p>
          <a:p>
            <a:r>
              <a:rPr lang="en-IN" b="1" dirty="0">
                <a:latin typeface="Times New Roman" panose="02020603050405020304" charset="0"/>
                <a:cs typeface="Times New Roman" panose="02020603050405020304" charset="0"/>
              </a:rPr>
              <a:t>The View</a:t>
            </a:r>
            <a:endParaRPr lang="en-IN" b="1" dirty="0">
              <a:latin typeface="Times New Roman" panose="02020603050405020304" charset="0"/>
              <a:cs typeface="Times New Roman" panose="02020603050405020304" charset="0"/>
            </a:endParaRPr>
          </a:p>
          <a:p>
            <a:endParaRPr lang="en-IN" dirty="0"/>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A </a:t>
            </a:r>
            <a:r>
              <a:rPr lang="en-IN" i="1" dirty="0">
                <a:latin typeface="Times New Roman" panose="02020603050405020304" charset="0"/>
                <a:cs typeface="Times New Roman" panose="02020603050405020304" charset="0"/>
              </a:rPr>
              <a:t>View</a:t>
            </a:r>
            <a:r>
              <a:rPr lang="en-IN" dirty="0">
                <a:latin typeface="Times New Roman" panose="02020603050405020304" charset="0"/>
                <a:cs typeface="Times New Roman" panose="02020603050405020304" charset="0"/>
              </a:rPr>
              <a:t> is something available to the user. </a:t>
            </a:r>
            <a:r>
              <a:rPr lang="en-US"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It helps UI / UX people to operate in parallel with the people at the back-end of the user interface.</a:t>
            </a:r>
            <a:endParaRPr lang="en-IN"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dirty="0">
              <a:latin typeface="Times New Roman" panose="02020603050405020304" charset="0"/>
              <a:cs typeface="Times New Roman" panose="02020603050405020304" charset="0"/>
            </a:endParaRPr>
          </a:p>
          <a:p>
            <a:r>
              <a:rPr lang="en-IN" b="1" dirty="0">
                <a:latin typeface="Times New Roman" panose="02020603050405020304" charset="0"/>
                <a:cs typeface="Times New Roman" panose="02020603050405020304" charset="0"/>
              </a:rPr>
              <a:t>The Controller</a:t>
            </a:r>
            <a:endParaRPr lang="en-IN" b="1" dirty="0">
              <a:latin typeface="Times New Roman" panose="02020603050405020304" charset="0"/>
              <a:cs typeface="Times New Roman" panose="02020603050405020304" charset="0"/>
            </a:endParaRPr>
          </a:p>
          <a:p>
            <a:endParaRPr lang="en-IN" b="1" dirty="0"/>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A</a:t>
            </a:r>
            <a:r>
              <a:rPr lang="en-IN" i="1" dirty="0">
                <a:latin typeface="Times New Roman" panose="02020603050405020304" charset="0"/>
                <a:cs typeface="Times New Roman" panose="02020603050405020304" charset="0"/>
              </a:rPr>
              <a:t> Controller</a:t>
            </a:r>
            <a:r>
              <a:rPr lang="en-IN" dirty="0">
                <a:latin typeface="Times New Roman" panose="02020603050405020304" charset="0"/>
                <a:cs typeface="Times New Roman" panose="02020603050405020304" charset="0"/>
              </a:rPr>
              <a:t> is a master that synchronizes the Model along with View.</a:t>
            </a:r>
            <a:endParaRPr lang="en-IN"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IN" b="1"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dirty="0">
                <a:latin typeface="Times New Roman" panose="02020603050405020304" charset="0"/>
                <a:cs typeface="Times New Roman" panose="02020603050405020304" charset="0"/>
              </a:rPr>
              <a:t>It obtains the user's interaction with the View, transmits them on to the Model that then processes the input information for output production. </a:t>
            </a:r>
            <a:endParaRPr lang="en-IN" b="1"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7499</Words>
  <Application>WPS Presentation</Application>
  <PresentationFormat>Widescreen</PresentationFormat>
  <Paragraphs>278</Paragraphs>
  <Slides>17</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Satarupa Chakrabarti</dc:creator>
  <cp:lastModifiedBy>KIIT</cp:lastModifiedBy>
  <cp:revision>62</cp:revision>
  <dcterms:created xsi:type="dcterms:W3CDTF">2020-06-07T08:30:00Z</dcterms:created>
  <dcterms:modified xsi:type="dcterms:W3CDTF">2020-12-18T13:17:10Z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