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ter Faize" initials="FF" lastIdx="2" clrIdx="0">
    <p:extLst>
      <p:ext uri="{19B8F6BF-5375-455C-9EA6-DF929625EA0E}">
        <p15:presenceInfo xmlns:p15="http://schemas.microsoft.com/office/powerpoint/2012/main" userId="Faiter Fai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80872" autoAdjust="0"/>
  </p:normalViewPr>
  <p:slideViewPr>
    <p:cSldViewPr snapToGrid="0">
      <p:cViewPr varScale="1">
        <p:scale>
          <a:sx n="97" d="100"/>
          <a:sy n="9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334C-3AD0-459F-837D-0CF513A35686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341C-1112-445C-84A4-64FC56EBB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0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хочу представить вам свою выпускную квалификационную работу на тему «Разработка автоматизированной системы обнаружения и анализа дорожных объектов с помощью искусственного интеллекта».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7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практической реализации было создано необходимое программное обеспечение. Слева сверху видно визуализацию дата-сета, разбитого по классам. Справа показана динамика процесс обучения сети. Видно, что уже за 5-7 эпох сеть выходит на более-менее значительную точность.  И конечный результат оценки точности решений составляет около 95%. Следует отметить, что такая точность высокая для решения задачи распознавания образов в целом. Однако, для области управления беспилотным автомобилем такой точности явно недостаточно, поэтому рекомендуется применять ансамблевые методы, для повышения общей точности распознавания еще до более высоких значений.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1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 предыдущего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слейда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составить Обобщенную матрицу ошибок созданной системы распознавания. И поскольку в ней 43 класса классификации, то условно принято отсутствие негативных реальных значений и любое реальное значение выхода считается положительным, а для сети негативный результат – это несовпадение с реальным значением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(при </a:t>
            </a:r>
            <a:r>
              <a:rPr lang="ru-RU" dirty="0" err="1"/>
              <a:t>мультиклассовой</a:t>
            </a:r>
            <a:r>
              <a:rPr lang="ru-RU" dirty="0"/>
              <a:t> классификации в литературе рекомендуют выделять каждый класс и для него строить матрицу, то есть, если подходить к вопросу методически точно, то следует построить 43 матрицы ошибок, что кажется избыточным в данном исследовании, поэтому изображена приведенная упрощенная форма матрицы ошибок в целом по всем классам).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3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работе проведена разработка автоматизированной системы обнаружения и анализа дорожных объектов с помощью ИИ, а именно нейронных сетей глубокого обучения. Эксперименты, проведенные на полученном продукте, показали точность распознавания на тестовом наборе данных около 95%. Таким образом, работу можно считать оконченной, а созданный продукт – рекомендовать к реальному практическому использованию, желательно в комплексе с другими методами распознавания.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Вероятнее всего скоро мы будем наблюдать появление на наших дорогах большого числа беспилотных автомобилей. В процессе движения они должны непрерывно оценивать дорожную обстановку, а важнейшим ее элементом являются дорожные знаки, поэтому создание систем их распознавания, причем на основе современных средств и методов искусственного интеллекта, является актуальной задачей для специалистов в области 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4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данной работы является повышение удобства эксплуатации автомобилей в части создания беспилотных систем управления, неотъемлемой частью которых является подсистема обнаружения и анализа дорожных объектов. Также на слайде приведены задачи работы, объект и предмет исследования.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54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Коротко рассмотрим характеристику самой задачи распознавания. При этом система может реализовывать функцию, допускающую всего лишь два разных значения: 0 – если объекта нет на изображении и 1 – если он там есть. 	Также функция может выдавать номер объекта, обнаруженного на изображении.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работе также выделены основные этапы решения задачи распознавания, приведенные на слайде.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(Всю задачу распознавания образов можно разбить на отдельные этапы, некоторые из которых могут отсутствовать в каждом конкретном случае: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а) выделение отдельных участков изображения, которые могут представлять собой объекты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подлежат распознаванию. Здесь могут применяться методы кластерного анализа (для относительно однородных изображений). Также возможна разбивка на относительно крупные контрастные области (в случае, если таковые присутствуют на изображении);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б) очистка выделенных участков от посторонних шумов и других визуальных загрязнений, для чего целесообразно применять разнообразные методы цифровой фильтрации (часто – на базе обобщенного разложения Фурье, с отбрасыванием/ослаблением/усилением некоторых частотных составляющих);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в) линейное преобразование изображения, заключающееся в его повороте, что может выполняться с использованием формул преобразования координат типа «поворот» (при необходимости поворота на произвольный угол) или путем простой замены координаты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наоборот.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г) линейное преобразование, заключающееся в масштабировании изображения и приведении к размеру, близкому к размеру эталонных изображений объектов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д) непосредственно проведение процедуры сравнения с эталонами (эталоном);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3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решения задачи распознавания объектов на изображении могут быть самыми разными, начиная от сравнения характеристик, проверяемого и эталонного изображений, и заканчивая современными методами искусственного интеллекта.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частности, лучше всего с такими задачами справляются нейронные сети, причем в случае символьной информации вполне достаточно возможностей более простых сетей прямого распространения, а в случае с нерегулярными изображениями (как, например, дорожные знаки) для этого лучше применять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нейронные сети, что и выполнено в данной работе.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рассмотрев существующие методы и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для распознавания объектов, можно сделать вывод, что специализированные решения, нацеленные именно на определение дорожных объектов, отсутствуют. Это говорит о том, что целесообразной является разработка собственной автоматизированной системы обнаружения и анализа дорожных объектов с помощью искусственного интеллекта.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(Нейрон – базовая единица нейронной сети. У каждого нейрона есть определённое количество входов, куда поступают сигналы, которые суммируются с учётом значимости (веса) каждого входа. Далее сигналы поступают на входы других нейронов. Вес каждого такого «узла» может быть как положительным, так и отрицательным. Например, если у нейрона есть четыре входа, то у него есть и четыре весовых значения, которые можно регулировать независимо друг от друга.­)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что, смотри в 1.2 в ВКР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4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разработаны алгоритмы, необходимые для реализации рассмотренного метода в программных кодах: слева алгоритм работы всей программы, а справа – обучения нейронной сети, которое является самым алгоритмически сложным процессом во всей этой системе.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привести следующую последовательность действий: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а) устанавливаем веса синапсов сети на произвольные (случайные) значения;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б) пропускаем очередное изображение из обучающего дата-сета через сеть;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в) оцениваем выход, в частности, с помощью функции потерь – разницы между реальным выходом и требуемым значениями;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г) корректируем веса синаптических связей;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д) если не все изображения из обучающего набора (дата-сета) просмотрены, то переходим к пункту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е) обнуляем список просмотренных изображений (т.к. закончена очередная эпоха обучения);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ё) если максимальное рассогласование желаемого выхода с реальным наблюдаемым значением, которое наблюдалось на протяжении последней эпохи, больше точности обучения, то переходим к еще одной эпохе обучения, т.е. к пункту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ж) сеть обучена и ее можно использовать.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Сама нейронная сеть создается в виде следующего класса (следует отметить, что архитектура сети предложена самим разработчиком на основе анализа схожих примеров, но используются стандартные классы из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является общемировой практикой при программировании искусственного интеллекта на таком высокоуровневом языке, как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3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можно видеть архитектуру сети, примененной для распознавания в данной работе. Она является комбинацией известных архитектур сетей глубокого обучения, часто применяемых для распознавания стандартных наборов типа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что самое главное, как будет описано далее она показывает достаточно хорошие результаты распознавания.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был обоснован выбор средств разработки, а именно языка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который, в основном и применяется для решения задач, связанных с отраслью ИИ. В качестве среды разработки взята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наиболее удобная среда, созданная на базе движка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 IDEA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реализации нейронных сетей использована библиотека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сегодняшний день встроенная в пакет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0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известно, для обучения любой нейронной сети требуется дата-сет и такой был найден на открытом ресурсе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Был взят дата-сет, который был создан для конкурса по вопросам распознавания изображений, проводимого на Международной объединенной конференции по нейронным сетям. Всего там 50 тыс. изображений, из которых для обучения используется около 40 тыс., а остальные – для валидации в процессе обучения и для тестирования, которое является заключительным этапом в данной работе.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(Так, по рассматриваемой задаче достаточно качественный дата-сет был получен из открытых источников, а именно из наибольшего хранилища всех возможных наборов данных – всемирно известного ресурса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рисунок 3.2, посвященного проблемам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этом ресурсе можно найти дата-сет по дорожным знакам общим объемом около 640 МБ, который был создан для конкурса по вопросам распознавания изображений, проводимого в 2011 году на Международной объединенной конференции по нейронным сетям в Сан-Хосе, Калифорния. Также следует упомянуть тот факт, что изображения дорожных знаков являются одинаковыми по всему миру за некоторыми несущественными деталями, поэтому использование этого дата-сета в российских условиях может считаться вполне правомерным.)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8341C-1112-445C-84A4-64FC56EBBF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6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4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81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08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5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4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7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3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62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5F667A-FF31-4E15-8A55-4E2E283BE245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BA9AE8-9AF9-4AD0-B030-FB74C6F4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8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A8E00-EAA3-46AD-91F1-25F59B54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950" y="2005781"/>
            <a:ext cx="7404100" cy="2803831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 связи и массовых коммуникаций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Ордена Трудового Красного Знамени федеральное государственное бюджетного образовательное учреждение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технический университет связи и информатики»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автоматизированной системы обнаружения и анализа дорожных объектов с помощью искусственного интеллекта»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48724E-2CF4-48DC-9178-A9905E36D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381" y="5768046"/>
            <a:ext cx="5004620" cy="976883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Выполнил: Тимофеев Игорь Игоревич</a:t>
            </a:r>
          </a:p>
          <a:p>
            <a:pPr algn="r"/>
            <a:r>
              <a:rPr lang="ru-RU" sz="1800" dirty="0"/>
              <a:t>Научный руководитель: </a:t>
            </a:r>
            <a:r>
              <a:rPr lang="ru-RU" sz="1800" dirty="0" err="1"/>
              <a:t>Мосева</a:t>
            </a:r>
            <a:r>
              <a:rPr lang="ru-RU" sz="1800" dirty="0"/>
              <a:t> Марина Сергеевна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677C5-F88C-4264-854D-3AA3B0A96394}"/>
              </a:ext>
            </a:extLst>
          </p:cNvPr>
          <p:cNvSpPr txBox="1"/>
          <p:nvPr/>
        </p:nvSpPr>
        <p:spPr>
          <a:xfrm>
            <a:off x="5283200" y="648866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22918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916C1-E709-4997-8FCE-D15DFE06DEF7}"/>
              </a:ext>
            </a:extLst>
          </p:cNvPr>
          <p:cNvSpPr txBox="1">
            <a:spLocks/>
          </p:cNvSpPr>
          <p:nvPr/>
        </p:nvSpPr>
        <p:spPr>
          <a:xfrm>
            <a:off x="1291431" y="649288"/>
            <a:ext cx="9609137" cy="566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u="sng" cap="all" dirty="0"/>
              <a:t>Результаты работы созданной программы</a:t>
            </a:r>
            <a:endParaRPr lang="ru-RU" sz="2400" u="sng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7381BC2-1355-4D84-AD7D-89C72885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55" y="1242857"/>
            <a:ext cx="3884668" cy="334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6427C1-97D5-4707-BAC1-F0C5C262D602}"/>
              </a:ext>
            </a:extLst>
          </p:cNvPr>
          <p:cNvSpPr txBox="1"/>
          <p:nvPr/>
        </p:nvSpPr>
        <p:spPr>
          <a:xfrm>
            <a:off x="11789326" y="6488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7AE5C-DF7C-4083-B680-E0DD05746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055" y="1239088"/>
            <a:ext cx="3884669" cy="3352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BA0C3E-8AB0-45BF-8682-1E58E0D71193}"/>
              </a:ext>
            </a:extLst>
          </p:cNvPr>
          <p:cNvSpPr txBox="1"/>
          <p:nvPr/>
        </p:nvSpPr>
        <p:spPr>
          <a:xfrm>
            <a:off x="728183" y="5615143"/>
            <a:ext cx="107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Конечный результат оценки точности решений разработанной системы на тестовой выборке составил 94,63%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D4AA80F-2F3D-4D8F-8E93-0C2FEAE46AD6}"/>
              </a:ext>
            </a:extLst>
          </p:cNvPr>
          <p:cNvSpPr/>
          <p:nvPr/>
        </p:nvSpPr>
        <p:spPr>
          <a:xfrm>
            <a:off x="7250054" y="4614342"/>
            <a:ext cx="3884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Зависимость точности решений сети от числа эпох обучения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204AC5-8901-4ACF-8DA5-E54835D75C51}"/>
              </a:ext>
            </a:extLst>
          </p:cNvPr>
          <p:cNvSpPr/>
          <p:nvPr/>
        </p:nvSpPr>
        <p:spPr>
          <a:xfrm>
            <a:off x="1338055" y="4591279"/>
            <a:ext cx="3884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Распределение количества дорожных знаков по классам</a:t>
            </a:r>
          </a:p>
        </p:txBody>
      </p:sp>
    </p:spTree>
    <p:extLst>
      <p:ext uri="{BB962C8B-B14F-4D97-AF65-F5344CB8AC3E}">
        <p14:creationId xmlns:p14="http://schemas.microsoft.com/office/powerpoint/2010/main" val="873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19D8DB-6F6C-4E4E-807E-1D23C1F8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50" y="1641342"/>
            <a:ext cx="7303895" cy="155610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1E8759-8768-42FC-83ED-4AF584FCCCAF}"/>
              </a:ext>
            </a:extLst>
          </p:cNvPr>
          <p:cNvSpPr txBox="1">
            <a:spLocks/>
          </p:cNvSpPr>
          <p:nvPr/>
        </p:nvSpPr>
        <p:spPr>
          <a:xfrm>
            <a:off x="1291431" y="649288"/>
            <a:ext cx="9609137" cy="566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u="sng" cap="all" dirty="0"/>
              <a:t>Матрица ошибок</a:t>
            </a:r>
            <a:endParaRPr lang="ru-RU" sz="2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83DE6-7768-4D45-BBEA-064FC9B6BD19}"/>
              </a:ext>
            </a:extLst>
          </p:cNvPr>
          <p:cNvSpPr txBox="1"/>
          <p:nvPr/>
        </p:nvSpPr>
        <p:spPr>
          <a:xfrm>
            <a:off x="812385" y="3622767"/>
            <a:ext cx="10567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ru-RU" dirty="0"/>
              <a:t>По результатам предыдущего слайда можно построить матрицу ошибок созданного решения (на тестовом множестве) – что представлено на данном слайде. Наличие пустых ячеек в матрице обусловлено тем, что она строится однозначно лишь при бинарной классификации, а в данной работе 43 класса. </a:t>
            </a:r>
          </a:p>
          <a:p>
            <a:pPr lvl="0" defTabSz="914400">
              <a:defRPr/>
            </a:pPr>
            <a:r>
              <a:rPr lang="ru-RU" dirty="0"/>
              <a:t>Поскольку в ней 43 класса классификации, то условно принято отсутствие негативных реальных значений и любое реальное значение выхода считается положительным, а для сети негативный результат – это несовпадение с реальным значением.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1BDC0-ECBF-46D5-A5FA-80E9C11B36E9}"/>
              </a:ext>
            </a:extLst>
          </p:cNvPr>
          <p:cNvSpPr txBox="1"/>
          <p:nvPr/>
        </p:nvSpPr>
        <p:spPr>
          <a:xfrm>
            <a:off x="11789326" y="6488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938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08559-5E5A-4670-A886-8CA64BAAD9CB}"/>
              </a:ext>
            </a:extLst>
          </p:cNvPr>
          <p:cNvSpPr txBox="1">
            <a:spLocks/>
          </p:cNvSpPr>
          <p:nvPr/>
        </p:nvSpPr>
        <p:spPr>
          <a:xfrm>
            <a:off x="1291431" y="852488"/>
            <a:ext cx="9609137" cy="566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u="sng" cap="all" dirty="0"/>
              <a:t>Заключение</a:t>
            </a:r>
            <a:endParaRPr lang="ru-RU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8717F-E807-4796-BCB6-4DD54B9B607F}"/>
              </a:ext>
            </a:extLst>
          </p:cNvPr>
          <p:cNvSpPr txBox="1"/>
          <p:nvPr/>
        </p:nvSpPr>
        <p:spPr>
          <a:xfrm>
            <a:off x="870856" y="1419225"/>
            <a:ext cx="10450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разработка автоматизированной системы обнаружения и анализа дорожных объектов с помощью ИИ. Первоначально проанализирована суть задачи распознавания дорожных объектов и ее особенности. Установлено, что одними из наиболее важных дорожных объектов являются дорожные знаки, поэтому именно их распознаванию посвящена дальнейшая работа. Зафиксированы требования к системе и разработаны соответствующие проектные решения. В частности, установлено, что наилучшим инструментом для целей данной работы являются нейронные сети и язык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их реализации. Выбрана популярная среда разработки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Community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Разработаны алгоритмы работы соответствующей программы и проработана структура данных, ею обрабатываемых. 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Дата-сет из более 50 тыс. дорожных знаков взят из ресурса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тестирования созданной программы показали, что при 25 эпохах обучения погрешность распознавания достигает всего около 2-3%. Следует отметить, что, хотя указанная погрешность и является достаточно малой, однако, ввиду высокой ответственности решений системы, целесообразно рассмотреть использование ансамблевых методов при выработке окончательного решения о классе объекта, находящегося в камере беспилотного автомобиля.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22794-5297-4107-A270-B9B2C549B45B}"/>
              </a:ext>
            </a:extLst>
          </p:cNvPr>
          <p:cNvSpPr txBox="1"/>
          <p:nvPr/>
        </p:nvSpPr>
        <p:spPr>
          <a:xfrm>
            <a:off x="11789326" y="6488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2090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AFA2F-F1BC-4546-8635-33843251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750820"/>
            <a:ext cx="6815669" cy="75014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6914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B428-994B-4864-B17D-C2BABED12D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8525" y="464820"/>
            <a:ext cx="10394950" cy="852488"/>
          </a:xfrm>
        </p:spPr>
        <p:txBody>
          <a:bodyPr>
            <a:normAutofit/>
          </a:bodyPr>
          <a:lstStyle/>
          <a:p>
            <a:r>
              <a:rPr lang="ru-RU" sz="2400" b="1" u="sng" dirty="0"/>
              <a:t>Актуальность темы выпускной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DE3BE-6864-4699-9789-94F23F9786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4880" y="1259028"/>
            <a:ext cx="10463212" cy="13890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Стремительное увеличение производительности современной цифровой техники способствует тотальной автоматизации различных отраслей деятельности человека, многие из которых ранее казались совершенно не подлежащими автоматизации. В том числе сюда относится процесс управления автомобильными транспортными средствами, который уже более 100 лет проводится исключительно человеком, в первую очередь, из-за его высокой сложности, многофакторности и слабой предсказуемости. Тем не менее, с помощью привлечения современных технологий искусственного интеллекта становится возможным даже решение и таких по сложности </a:t>
            </a:r>
            <a:r>
              <a:rPr lang="ru-RU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(возможно, пока частичное, как например, разнообразные системы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trashbox.ru/files/1305922_d14b5e/0.jpg">
            <a:extLst>
              <a:ext uri="{FF2B5EF4-FFF2-40B4-BE49-F238E27FC236}">
                <a16:creationId xmlns:a16="http://schemas.microsoft.com/office/drawing/2014/main" id="{9E9848DB-EC15-4F84-B699-4407415D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70009"/>
            <a:ext cx="5006340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C96E7-C366-4283-BFB2-84F93C0B36B1}"/>
              </a:ext>
            </a:extLst>
          </p:cNvPr>
          <p:cNvSpPr txBox="1"/>
          <p:nvPr/>
        </p:nvSpPr>
        <p:spPr>
          <a:xfrm>
            <a:off x="944880" y="2352075"/>
            <a:ext cx="545592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ru-RU" sz="1500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в вождении). При этом специалистам в области автоматического управления очевидно, что появление на дорогах общего пользования полностью автоматических транспортных средств – дело ближайшего будущего. Очевидно, что в процессе движения автомобиль должен непрерывно оценивать дорожную обстановку, для чего одним из основных каналов получения информации об окружающем мире является визуальный. Таким образом, разработка подсистем обнаружения и анализа дорожных объектов (а также и компонентов таких подсистем), в частности на основе современнейших средств и методов искусственного интеллекта, является актуальной задачей для специалистов в области информационных технологий и программной инженерии.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674B4-2658-40EB-82DF-E599935359AB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2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9DC22-BE41-481E-BE9E-9CB1D3A5C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58508"/>
            <a:ext cx="9601200" cy="736600"/>
          </a:xfrm>
        </p:spPr>
        <p:txBody>
          <a:bodyPr>
            <a:normAutofit/>
          </a:bodyPr>
          <a:lstStyle/>
          <a:p>
            <a:r>
              <a:rPr lang="ru-RU" sz="2400" b="1" u="sng" dirty="0"/>
              <a:t>Общая информация о выпускной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2107C-28C3-4B57-A108-42414C1140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719580"/>
            <a:ext cx="9601200" cy="4516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повышение удобства эксплуатации автомобилей в части создания беспилотных систем управления, неотъемлемой частью которых является подсистема обнаружения и анализа дорожных объектов.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 рассмотреть суть процесса оценки дорожной обстановки и дорожных объектов, которые при этом подлежат анализу;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 проанализировать доступные технологии для создания систем обнаружения и анализа дорожных объектов, в частности из сферы ИИ, и выбрать одну из них в качестве основной;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 на базе выбранного подхода разработать алгоритмическую составляющую проектируемой системы и другую сопутствующую информацию проектного характера;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провести реализацию системы обнаружения и анализа дорожных объектов на базе искусственного интеллекта, выполнить ее исследование, сделать выводы по работе.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процесс обнаружения и анализа дорожных объектов.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методы и модели обеспечения данного процесса.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значение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заключается в создании рабочего программного продукта, умеющего распознавать ряд наиболее часто встречающихся дорожных объектов, который можно положить в основу создания полноценной промышленной системы обнаружения и анализа дорожных объектов, необходимой для функционирования полностью беспилотных транспортных средств.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57AD4-ED81-488F-BCED-07282F348C12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805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97B889-45EC-4105-B2BE-AB85DF67EED1}"/>
              </a:ext>
            </a:extLst>
          </p:cNvPr>
          <p:cNvSpPr/>
          <p:nvPr/>
        </p:nvSpPr>
        <p:spPr>
          <a:xfrm>
            <a:off x="1100379" y="1636521"/>
            <a:ext cx="999124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распознавания реализует функцию:</a:t>
            </a:r>
          </a:p>
          <a:p>
            <a:pPr algn="just">
              <a:lnSpc>
                <a:spcPct val="90000"/>
              </a:lnSpc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распознавания может описываться также номером объекта, обнаруженного на изображении:</a:t>
            </a:r>
          </a:p>
          <a:p>
            <a:pPr algn="just">
              <a:lnSpc>
                <a:spcPct val="90000"/>
              </a:lnSpc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задачи распознавания:</a:t>
            </a: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 выделение участков изображения, которые могут представлять собой объекты </a:t>
            </a:r>
            <a:r>
              <a:rPr lang="ru-RU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подлежащие распознаванию; </a:t>
            </a: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очистка выделенных участков от посторонних шумов и других визуальных загрязнений;</a:t>
            </a: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поворот исследуемого участка изображения;</a:t>
            </a: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г) масштабирование исследуемого участка изображения;</a:t>
            </a:r>
          </a:p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д) непосредственно проведение процедуры сравнения с эталонами (эталоном).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72304-4AEA-4A5B-B696-1301CE36E6D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533293"/>
            <a:ext cx="9144000" cy="90805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b="1" u="sng" dirty="0"/>
              <a:t>Задача распознавания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F8BF08D-8807-40B6-AFBC-4BFDF317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34" y="1964322"/>
            <a:ext cx="74882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A8886F-7AF3-463F-B48B-50A194EC9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2" y="3524679"/>
            <a:ext cx="4219575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D4D42-3280-4B0F-998D-1488DE635E58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652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D5E40-65C2-40A9-986F-50CD86ABC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80720"/>
            <a:ext cx="9601200" cy="704850"/>
          </a:xfrm>
        </p:spPr>
        <p:txBody>
          <a:bodyPr>
            <a:noAutofit/>
          </a:bodyPr>
          <a:lstStyle/>
          <a:p>
            <a:r>
              <a:rPr lang="ru-RU" sz="2400" b="1" u="sng" dirty="0"/>
              <a:t>Методы распознавания</a:t>
            </a:r>
            <a:endParaRPr lang="ru-RU" sz="24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473BA-E154-44A5-B5D3-E390CE09F0E8}"/>
              </a:ext>
            </a:extLst>
          </p:cNvPr>
          <p:cNvSpPr txBox="1">
            <a:spLocks noChangeArrowheads="1"/>
          </p:cNvSpPr>
          <p:nvPr/>
        </p:nvSpPr>
        <p:spPr>
          <a:xfrm>
            <a:off x="1131376" y="1385569"/>
            <a:ext cx="9918916" cy="46122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Char char="-"/>
            </a:pPr>
            <a:r>
              <a:rPr lang="ru-RU" altLang="ru-RU" sz="1800" dirty="0"/>
              <a:t>Подсчет характеристик двух изображений и их сравнение;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ru-RU" altLang="ru-RU" sz="1800" dirty="0" err="1"/>
              <a:t>Попиксельное</a:t>
            </a:r>
            <a:r>
              <a:rPr lang="ru-RU" altLang="ru-RU" sz="1800" dirty="0"/>
              <a:t> сравнение двух изображений с помощью некой метрики;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ru-RU" altLang="ru-RU" sz="1800" dirty="0"/>
              <a:t>Статистические методы;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ru-RU" altLang="ru-RU" sz="1800" dirty="0"/>
              <a:t>Методы искусственного интеллекта, в частности на базе нейронных сетей.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altLang="ru-RU" sz="1800" dirty="0"/>
              <a:t>Нейронная сеть </a:t>
            </a:r>
            <a:br>
              <a:rPr lang="ru-RU" altLang="ru-RU" sz="1800" dirty="0"/>
            </a:br>
            <a:r>
              <a:rPr lang="ru-RU" altLang="ru-RU" sz="1800" dirty="0"/>
              <a:t>состоит из нейронов </a:t>
            </a:r>
            <a:r>
              <a:rPr lang="ru-RU" altLang="ru-RU" sz="1800" dirty="0">
                <a:sym typeface="Wingdings" panose="05000000000000000000" pitchFamily="2" charset="2"/>
              </a:rPr>
              <a:t></a:t>
            </a:r>
            <a:br>
              <a:rPr lang="ru-RU" altLang="ru-RU" sz="1800" dirty="0">
                <a:sym typeface="Wingdings" panose="05000000000000000000" pitchFamily="2" charset="2"/>
              </a:rPr>
            </a:br>
            <a:r>
              <a:rPr lang="ru-RU" altLang="ru-RU" sz="1800" dirty="0"/>
              <a:t>Нейроны могут соединяться </a:t>
            </a:r>
            <a:br>
              <a:rPr lang="ru-RU" altLang="ru-RU" sz="1800" dirty="0"/>
            </a:br>
            <a:r>
              <a:rPr lang="ru-RU" altLang="ru-RU" sz="1800" dirty="0"/>
              <a:t>разными способами, </a:t>
            </a:r>
            <a:br>
              <a:rPr lang="ru-RU" altLang="ru-RU" sz="1800" dirty="0"/>
            </a:br>
            <a:r>
              <a:rPr lang="ru-RU" altLang="ru-RU" sz="1800" dirty="0"/>
              <a:t>формируя</a:t>
            </a:r>
            <a:r>
              <a:rPr lang="en-US" altLang="ru-RU" sz="1800" dirty="0"/>
              <a:t> </a:t>
            </a:r>
            <a:r>
              <a:rPr lang="ru-RU" altLang="ru-RU" sz="1800" dirty="0"/>
              <a:t>различные архитектуры </a:t>
            </a:r>
            <a:br>
              <a:rPr lang="ru-RU" altLang="ru-RU" sz="1800" dirty="0"/>
            </a:br>
            <a:r>
              <a:rPr lang="ru-RU" altLang="ru-RU" sz="1800" dirty="0"/>
              <a:t>нейронных сетей. Для распознавания </a:t>
            </a:r>
            <a:br>
              <a:rPr lang="ru-RU" altLang="ru-RU" sz="1800" dirty="0"/>
            </a:br>
            <a:r>
              <a:rPr lang="ru-RU" altLang="ru-RU" sz="1800" dirty="0"/>
              <a:t>символов вполне подойдут более простые </a:t>
            </a:r>
            <a:br>
              <a:rPr lang="ru-RU" altLang="ru-RU" sz="1800" dirty="0"/>
            </a:br>
            <a:r>
              <a:rPr lang="ru-RU" altLang="ru-RU" sz="1800" dirty="0"/>
              <a:t>сети прямого распространения, но для задач </a:t>
            </a:r>
            <a:br>
              <a:rPr lang="ru-RU" altLang="ru-RU" sz="1800" dirty="0"/>
            </a:br>
            <a:r>
              <a:rPr lang="ru-RU" altLang="ru-RU" sz="1800" dirty="0"/>
              <a:t>распознавания объектов окружающего мира </a:t>
            </a:r>
            <a:br>
              <a:rPr lang="ru-RU" altLang="ru-RU" sz="1800" dirty="0"/>
            </a:br>
            <a:r>
              <a:rPr lang="ru-RU" altLang="ru-RU" sz="1800" dirty="0"/>
              <a:t>лучше использовать </a:t>
            </a:r>
            <a:r>
              <a:rPr lang="ru-RU" altLang="ru-RU" sz="1800" dirty="0" err="1"/>
              <a:t>сверточные</a:t>
            </a:r>
            <a:r>
              <a:rPr lang="ru-RU" altLang="ru-RU" sz="1800" dirty="0"/>
              <a:t> (</a:t>
            </a:r>
            <a:r>
              <a:rPr lang="ru-RU" altLang="ru-RU" sz="1800" dirty="0" err="1"/>
              <a:t>конволюционные</a:t>
            </a:r>
            <a:r>
              <a:rPr lang="ru-RU" altLang="ru-RU" sz="1800" dirty="0"/>
              <a:t>) </a:t>
            </a:r>
            <a:br>
              <a:rPr lang="ru-RU" altLang="ru-RU" sz="1800" dirty="0"/>
            </a:br>
            <a:r>
              <a:rPr lang="ru-RU" altLang="ru-RU" sz="1800" dirty="0"/>
              <a:t>сети на основе глубокого обучения.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1F40DD1-078E-4EC4-B78E-84F11EDE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26" y="2823028"/>
            <a:ext cx="5350298" cy="242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FF7A3-5303-4B57-B240-5C70E039254E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224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5F6E-BE92-4E5E-8E77-5ABCA856EA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17765"/>
            <a:ext cx="9601200" cy="514350"/>
          </a:xfrm>
        </p:spPr>
        <p:txBody>
          <a:bodyPr>
            <a:normAutofit/>
          </a:bodyPr>
          <a:lstStyle/>
          <a:p>
            <a:r>
              <a:rPr lang="ru-RU" sz="2400" b="1" u="sng" dirty="0"/>
              <a:t>Алгоритмы работы разрабатываемого ПО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3AD95-0C4C-4C39-BAD3-C15EDF8B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38" y="1348091"/>
            <a:ext cx="2138117" cy="452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1A2E0-0C46-44EB-8AD8-C3E6FED10A91}"/>
              </a:ext>
            </a:extLst>
          </p:cNvPr>
          <p:cNvSpPr txBox="1"/>
          <p:nvPr/>
        </p:nvSpPr>
        <p:spPr>
          <a:xfrm>
            <a:off x="3569155" y="2320548"/>
            <a:ext cx="305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использования ПО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1B3173A-42FD-43BE-8E14-34CA0CA7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83" y="1317397"/>
            <a:ext cx="2897329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8F607E-6224-489A-A7CA-33261E44E06B}"/>
              </a:ext>
            </a:extLst>
          </p:cNvPr>
          <p:cNvSpPr txBox="1"/>
          <p:nvPr/>
        </p:nvSpPr>
        <p:spPr>
          <a:xfrm>
            <a:off x="5611978" y="4368966"/>
            <a:ext cx="261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обучения сети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A28EE-7D8B-46B9-A077-A365F0FE0DDF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587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F928F-53B7-43EA-9CAE-0DBB30A8413D}"/>
              </a:ext>
            </a:extLst>
          </p:cNvPr>
          <p:cNvSpPr txBox="1">
            <a:spLocks/>
          </p:cNvSpPr>
          <p:nvPr/>
        </p:nvSpPr>
        <p:spPr>
          <a:xfrm>
            <a:off x="1291431" y="649288"/>
            <a:ext cx="9609137" cy="566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u="sng" cap="all" dirty="0"/>
              <a:t>Архитектура сети</a:t>
            </a:r>
            <a:endParaRPr lang="ru-RU" sz="2400" u="sng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AF68C9-C37E-46CF-805C-C76122F2C5DF}"/>
              </a:ext>
            </a:extLst>
          </p:cNvPr>
          <p:cNvSpPr txBox="1">
            <a:spLocks noChangeArrowheads="1"/>
          </p:cNvSpPr>
          <p:nvPr/>
        </p:nvSpPr>
        <p:spPr>
          <a:xfrm>
            <a:off x="1136541" y="1216025"/>
            <a:ext cx="9918916" cy="488980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Использована следующая конфигурация нейронной сети: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- 2 последовательных </a:t>
            </a:r>
            <a:r>
              <a:rPr lang="ru-RU" altLang="ru-RU" sz="1800" dirty="0" err="1"/>
              <a:t>сверточных</a:t>
            </a:r>
            <a:r>
              <a:rPr lang="ru-RU" altLang="ru-RU" sz="1800" dirty="0"/>
              <a:t> слоя Convolutional-2D;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операция </a:t>
            </a:r>
            <a:r>
              <a:rPr lang="ru-RU" altLang="ru-RU" sz="1800" dirty="0" err="1"/>
              <a:t>Max-pooling</a:t>
            </a:r>
            <a:r>
              <a:rPr lang="ru-RU" altLang="ru-RU" sz="1800" dirty="0"/>
              <a:t> с коэффициентами 2, 2;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отсечение части нейронов с помощью </a:t>
            </a:r>
            <a:r>
              <a:rPr lang="ru-RU" altLang="ru-RU" sz="1800" dirty="0" err="1"/>
              <a:t>Dropout</a:t>
            </a:r>
            <a:r>
              <a:rPr lang="ru-RU" altLang="ru-RU" sz="1800" dirty="0"/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еще 2 последовательных </a:t>
            </a:r>
            <a:r>
              <a:rPr lang="ru-RU" altLang="ru-RU" sz="1800" dirty="0" err="1"/>
              <a:t>сверточных</a:t>
            </a:r>
            <a:r>
              <a:rPr lang="ru-RU" altLang="ru-RU" sz="1800" dirty="0"/>
              <a:t> слоя Convolutional-2D;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снова операция </a:t>
            </a:r>
            <a:r>
              <a:rPr lang="ru-RU" altLang="ru-RU" sz="1800" dirty="0" err="1"/>
              <a:t>Max-pooling</a:t>
            </a:r>
            <a:r>
              <a:rPr lang="ru-RU" altLang="ru-RU" sz="1800" dirty="0"/>
              <a:t> с коэффициентами 2, 2;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отсечение части нейронов с помощью </a:t>
            </a:r>
            <a:r>
              <a:rPr lang="ru-RU" altLang="ru-RU" sz="1800" dirty="0" err="1"/>
              <a:t>Dropout</a:t>
            </a:r>
            <a:r>
              <a:rPr lang="ru-RU" altLang="ru-RU" sz="1800" dirty="0"/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сведение всей матрицы выходов в один вектор;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подача на первый </a:t>
            </a:r>
            <a:r>
              <a:rPr lang="ru-RU" altLang="ru-RU" sz="1800" dirty="0" err="1"/>
              <a:t>полносвязный</a:t>
            </a:r>
            <a:r>
              <a:rPr lang="ru-RU" altLang="ru-RU" sz="1800" dirty="0"/>
              <a:t> слой и отсечение части нейронов;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- подача на выходной слой из 43 нейронов.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dirty="0"/>
              <a:t>Во всех нейронах, кроме выходного слоя, применяются часто используемые в свертывающих сетях функции активации вида «</a:t>
            </a:r>
            <a:r>
              <a:rPr lang="en-US" altLang="ru-RU" sz="1800" dirty="0" err="1"/>
              <a:t>ReLU</a:t>
            </a:r>
            <a:r>
              <a:rPr lang="ru-RU" altLang="ru-RU" sz="1800" dirty="0"/>
              <a:t>», чрезвычайно простые с вычислительной точки зрения. В выходном слое применены активационные функции типа </a:t>
            </a:r>
            <a:r>
              <a:rPr lang="ru-RU" altLang="ru-RU" sz="1800" dirty="0" err="1"/>
              <a:t>softmax</a:t>
            </a:r>
            <a:r>
              <a:rPr lang="ru-RU" altLang="ru-RU" sz="1800" dirty="0"/>
              <a:t>, позволяющие получать выходные вектора действительных значений, сумма которых равна 1.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alt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7AEE0-3D36-451C-AA70-E8AF22E9242D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4383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94BB7-7424-4C38-BDD9-0BD245323E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1431" y="649288"/>
            <a:ext cx="9609137" cy="566737"/>
          </a:xfrm>
        </p:spPr>
        <p:txBody>
          <a:bodyPr>
            <a:normAutofit/>
          </a:bodyPr>
          <a:lstStyle/>
          <a:p>
            <a:r>
              <a:rPr lang="ru-RU" sz="2400" b="1" u="sng" cap="all" dirty="0"/>
              <a:t>Выбранные средства разработки</a:t>
            </a:r>
            <a:endParaRPr lang="ru-RU" sz="2400" u="sng" dirty="0"/>
          </a:p>
        </p:txBody>
      </p:sp>
      <p:pic>
        <p:nvPicPr>
          <p:cNvPr id="9" name="Picture 15" descr="питон, оригинал, словесный, логотип значок в Devicon">
            <a:extLst>
              <a:ext uri="{FF2B5EF4-FFF2-40B4-BE49-F238E27FC236}">
                <a16:creationId xmlns:a16="http://schemas.microsoft.com/office/drawing/2014/main" id="{D7D928F4-F0B4-44AB-89D0-D8D96C9A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27" y="1712685"/>
            <a:ext cx="1770743" cy="17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 descr="PyCharm — Википедия">
            <a:extLst>
              <a:ext uri="{FF2B5EF4-FFF2-40B4-BE49-F238E27FC236}">
                <a16:creationId xmlns:a16="http://schemas.microsoft.com/office/drawing/2014/main" id="{31FF8D92-4824-41A4-BC35-2E3CA9D3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4" y="1880506"/>
            <a:ext cx="14414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3" descr="Обзор Keras для TensorFlow / Хабр">
            <a:extLst>
              <a:ext uri="{FF2B5EF4-FFF2-40B4-BE49-F238E27FC236}">
                <a16:creationId xmlns:a16="http://schemas.microsoft.com/office/drawing/2014/main" id="{64607B91-7426-429D-BE6A-73BDE814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880506"/>
            <a:ext cx="33845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5357E1-6342-4ABC-A22A-C90B1802227A}"/>
              </a:ext>
            </a:extLst>
          </p:cNvPr>
          <p:cNvSpPr txBox="1"/>
          <p:nvPr/>
        </p:nvSpPr>
        <p:spPr>
          <a:xfrm>
            <a:off x="724500" y="410028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4AA58-7AE8-41BF-A030-8DA42A641AA3}"/>
              </a:ext>
            </a:extLst>
          </p:cNvPr>
          <p:cNvSpPr txBox="1"/>
          <p:nvPr/>
        </p:nvSpPr>
        <p:spPr>
          <a:xfrm>
            <a:off x="4371447" y="3961787"/>
            <a:ext cx="344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/>
              <a:t>Интегрированная среда разработки </a:t>
            </a:r>
            <a:r>
              <a:rPr lang="en-US" altLang="ru-RU" dirty="0"/>
              <a:t>PyCharm </a:t>
            </a:r>
            <a:r>
              <a:rPr lang="ru-RU" altLang="ru-RU" dirty="0"/>
              <a:t>от </a:t>
            </a:r>
            <a:r>
              <a:rPr lang="en-US" altLang="ru-RU" dirty="0"/>
              <a:t>JetBrains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FCCC5-7719-404A-8455-4BCFF808BF84}"/>
              </a:ext>
            </a:extLst>
          </p:cNvPr>
          <p:cNvSpPr txBox="1"/>
          <p:nvPr/>
        </p:nvSpPr>
        <p:spPr>
          <a:xfrm>
            <a:off x="8158590" y="3961787"/>
            <a:ext cx="291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/>
              <a:t>Библиотека </a:t>
            </a:r>
            <a:r>
              <a:rPr lang="en-US" altLang="ru-RU" dirty="0" err="1"/>
              <a:t>Keras</a:t>
            </a:r>
            <a:r>
              <a:rPr lang="en-US" altLang="ru-RU" dirty="0"/>
              <a:t> </a:t>
            </a:r>
            <a:r>
              <a:rPr lang="ru-RU" altLang="ru-RU" dirty="0"/>
              <a:t>из пакета </a:t>
            </a:r>
            <a:r>
              <a:rPr lang="en-US" altLang="ru-RU" dirty="0" err="1"/>
              <a:t>Tensorflow</a:t>
            </a:r>
            <a:endParaRPr lang="ru-RU" alt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8D183-F234-447D-9A41-0956552D2E91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690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4E3940C-9BBB-47B9-8B54-B694891DB4DB}"/>
              </a:ext>
            </a:extLst>
          </p:cNvPr>
          <p:cNvSpPr txBox="1">
            <a:spLocks/>
          </p:cNvSpPr>
          <p:nvPr/>
        </p:nvSpPr>
        <p:spPr>
          <a:xfrm>
            <a:off x="1291431" y="649288"/>
            <a:ext cx="9609137" cy="566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u="sng" cap="all" dirty="0"/>
              <a:t>Описание использованного дата-сета</a:t>
            </a:r>
            <a:endParaRPr lang="ru-RU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BE09-9F8D-4BC4-B903-0280C9590293}"/>
              </a:ext>
            </a:extLst>
          </p:cNvPr>
          <p:cNvSpPr txBox="1"/>
          <p:nvPr/>
        </p:nvSpPr>
        <p:spPr>
          <a:xfrm>
            <a:off x="1114610" y="1216025"/>
            <a:ext cx="9962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Дата-сет с фотографиями дорожных знаков взят с открытого ресурса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(согласно лицензии)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около 50 тыс. изображений, более чем 40 разных дорожных знаков. Все изображения имеют размер 30х30 точек, представлены в полном цвете (24 бита глубина цвета).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A19A2-ED31-4F1C-BC50-EE34738C4BD0}"/>
              </a:ext>
            </a:extLst>
          </p:cNvPr>
          <p:cNvSpPr txBox="1"/>
          <p:nvPr/>
        </p:nvSpPr>
        <p:spPr>
          <a:xfrm>
            <a:off x="11898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FA0AD5-873B-4EFF-8FC8-84EF1DCE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18" y="2573939"/>
            <a:ext cx="7560759" cy="34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1490</TotalTime>
  <Words>2519</Words>
  <Application>Microsoft Office PowerPoint</Application>
  <PresentationFormat>Широкоэкранный</PresentationFormat>
  <Paragraphs>138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Wingdings</vt:lpstr>
      <vt:lpstr>Натуральные материалы</vt:lpstr>
      <vt:lpstr>Министерство цифрового развития, связи и массовых коммуникаций  Российской Федерации Ордена Трудового Красного Знамени федеральное государственное бюджетного образовательное учреждение высшего образования «Московский технический университет связи и информатики»   Выпускная квалификационная работа На тему:  «Разработка автоматизированной системы обнаружения и анализа дорожных объектов с помощью искусственного интеллекта»</vt:lpstr>
      <vt:lpstr>Актуальность темы выпускной работы</vt:lpstr>
      <vt:lpstr>Общая информация о выпускной работе</vt:lpstr>
      <vt:lpstr>Презентация PowerPoint</vt:lpstr>
      <vt:lpstr>Методы распознавания</vt:lpstr>
      <vt:lpstr>Алгоритмы работы разрабатываемого ПО</vt:lpstr>
      <vt:lpstr>Презентация PowerPoint</vt:lpstr>
      <vt:lpstr>Выбранные 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цифрового развития, связи и массовых коммуникаций  Российской Федерации «Московский технический университет связи и информатики»   Выпускная квалификационная работа На тему:  «Разработка автоматизированной системы обнаружения и анализа дорожных объектов с помощью искусственного интеллекта»</dc:title>
  <dc:creator>Faiter Faize</dc:creator>
  <cp:lastModifiedBy>Faiter Faize</cp:lastModifiedBy>
  <cp:revision>66</cp:revision>
  <dcterms:created xsi:type="dcterms:W3CDTF">2022-05-22T16:32:25Z</dcterms:created>
  <dcterms:modified xsi:type="dcterms:W3CDTF">2022-06-09T08:40:14Z</dcterms:modified>
</cp:coreProperties>
</file>