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56" r:id="rId3"/>
    <p:sldId id="266" r:id="rId4"/>
    <p:sldId id="257" r:id="rId5"/>
    <p:sldId id="258" r:id="rId6"/>
    <p:sldId id="271" r:id="rId7"/>
    <p:sldId id="259" r:id="rId8"/>
    <p:sldId id="260" r:id="rId9"/>
    <p:sldId id="261" r:id="rId10"/>
    <p:sldId id="262" r:id="rId11"/>
    <p:sldId id="263" r:id="rId12"/>
    <p:sldId id="264" r:id="rId13"/>
    <p:sldId id="265" r:id="rId14"/>
    <p:sldId id="272" r:id="rId15"/>
    <p:sldId id="273" r:id="rId16"/>
    <p:sldId id="267" r:id="rId17"/>
    <p:sldId id="270" r:id="rId18"/>
    <p:sldId id="26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47" d="100"/>
          <a:sy n="47" d="100"/>
        </p:scale>
        <p:origin x="66" y="9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EFA67-A0F4-3FB5-2B12-2DE42F1CB4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9C1E315-B250-C9F1-C019-7F6D4D5225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B6FAE19-8652-414E-0AFB-36754FF10FA6}"/>
              </a:ext>
            </a:extLst>
          </p:cNvPr>
          <p:cNvSpPr>
            <a:spLocks noGrp="1"/>
          </p:cNvSpPr>
          <p:nvPr>
            <p:ph type="dt" sz="half" idx="10"/>
          </p:nvPr>
        </p:nvSpPr>
        <p:spPr/>
        <p:txBody>
          <a:bodyPr/>
          <a:lstStyle/>
          <a:p>
            <a:fld id="{59CDE554-B593-42BF-984E-85EC9F3DD8B7}" type="datetimeFigureOut">
              <a:rPr lang="en-US" smtClean="0"/>
              <a:t>11/28/2022</a:t>
            </a:fld>
            <a:endParaRPr lang="en-US"/>
          </a:p>
        </p:txBody>
      </p:sp>
      <p:sp>
        <p:nvSpPr>
          <p:cNvPr id="5" name="Footer Placeholder 4">
            <a:extLst>
              <a:ext uri="{FF2B5EF4-FFF2-40B4-BE49-F238E27FC236}">
                <a16:creationId xmlns:a16="http://schemas.microsoft.com/office/drawing/2014/main" id="{B63BE139-8063-CFCB-6327-6E06619ED7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7730CC-5CA1-331C-0CF1-3571043B94B0}"/>
              </a:ext>
            </a:extLst>
          </p:cNvPr>
          <p:cNvSpPr>
            <a:spLocks noGrp="1"/>
          </p:cNvSpPr>
          <p:nvPr>
            <p:ph type="sldNum" sz="quarter" idx="12"/>
          </p:nvPr>
        </p:nvSpPr>
        <p:spPr/>
        <p:txBody>
          <a:bodyPr/>
          <a:lstStyle/>
          <a:p>
            <a:fld id="{434C5654-B690-4052-B184-CB1AD81453E6}" type="slidenum">
              <a:rPr lang="en-US" smtClean="0"/>
              <a:t>‹#›</a:t>
            </a:fld>
            <a:endParaRPr lang="en-US"/>
          </a:p>
        </p:txBody>
      </p:sp>
    </p:spTree>
    <p:extLst>
      <p:ext uri="{BB962C8B-B14F-4D97-AF65-F5344CB8AC3E}">
        <p14:creationId xmlns:p14="http://schemas.microsoft.com/office/powerpoint/2010/main" val="3465206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4ABBB-AE0B-1F5F-1851-D0D4CD2F11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4D3FA15-4D94-7DD3-D5D8-FD86FFF10F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EADE59-48E8-460B-8E3C-FB39CE3F3CD1}"/>
              </a:ext>
            </a:extLst>
          </p:cNvPr>
          <p:cNvSpPr>
            <a:spLocks noGrp="1"/>
          </p:cNvSpPr>
          <p:nvPr>
            <p:ph type="dt" sz="half" idx="10"/>
          </p:nvPr>
        </p:nvSpPr>
        <p:spPr/>
        <p:txBody>
          <a:bodyPr/>
          <a:lstStyle/>
          <a:p>
            <a:fld id="{59CDE554-B593-42BF-984E-85EC9F3DD8B7}" type="datetimeFigureOut">
              <a:rPr lang="en-US" smtClean="0"/>
              <a:t>11/28/2022</a:t>
            </a:fld>
            <a:endParaRPr lang="en-US"/>
          </a:p>
        </p:txBody>
      </p:sp>
      <p:sp>
        <p:nvSpPr>
          <p:cNvPr id="5" name="Footer Placeholder 4">
            <a:extLst>
              <a:ext uri="{FF2B5EF4-FFF2-40B4-BE49-F238E27FC236}">
                <a16:creationId xmlns:a16="http://schemas.microsoft.com/office/drawing/2014/main" id="{9952FDC6-AB92-E30B-4C0E-09CE8CA958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41FC1A-9241-6E79-D1A2-4E65586DEB08}"/>
              </a:ext>
            </a:extLst>
          </p:cNvPr>
          <p:cNvSpPr>
            <a:spLocks noGrp="1"/>
          </p:cNvSpPr>
          <p:nvPr>
            <p:ph type="sldNum" sz="quarter" idx="12"/>
          </p:nvPr>
        </p:nvSpPr>
        <p:spPr/>
        <p:txBody>
          <a:bodyPr/>
          <a:lstStyle/>
          <a:p>
            <a:fld id="{434C5654-B690-4052-B184-CB1AD81453E6}" type="slidenum">
              <a:rPr lang="en-US" smtClean="0"/>
              <a:t>‹#›</a:t>
            </a:fld>
            <a:endParaRPr lang="en-US"/>
          </a:p>
        </p:txBody>
      </p:sp>
    </p:spTree>
    <p:extLst>
      <p:ext uri="{BB962C8B-B14F-4D97-AF65-F5344CB8AC3E}">
        <p14:creationId xmlns:p14="http://schemas.microsoft.com/office/powerpoint/2010/main" val="31376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C42779-4C46-3225-5323-7D805B8BF84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FEB7331-B930-D0B7-C3E7-D207391C42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8D9AD3-A625-A636-A6A3-AF954CEFFEA7}"/>
              </a:ext>
            </a:extLst>
          </p:cNvPr>
          <p:cNvSpPr>
            <a:spLocks noGrp="1"/>
          </p:cNvSpPr>
          <p:nvPr>
            <p:ph type="dt" sz="half" idx="10"/>
          </p:nvPr>
        </p:nvSpPr>
        <p:spPr/>
        <p:txBody>
          <a:bodyPr/>
          <a:lstStyle/>
          <a:p>
            <a:fld id="{59CDE554-B593-42BF-984E-85EC9F3DD8B7}" type="datetimeFigureOut">
              <a:rPr lang="en-US" smtClean="0"/>
              <a:t>11/28/2022</a:t>
            </a:fld>
            <a:endParaRPr lang="en-US"/>
          </a:p>
        </p:txBody>
      </p:sp>
      <p:sp>
        <p:nvSpPr>
          <p:cNvPr id="5" name="Footer Placeholder 4">
            <a:extLst>
              <a:ext uri="{FF2B5EF4-FFF2-40B4-BE49-F238E27FC236}">
                <a16:creationId xmlns:a16="http://schemas.microsoft.com/office/drawing/2014/main" id="{3D2668B5-C75E-5163-8120-9B6709C4E2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17518B-2EBF-A7FE-F355-2558F2F2F3C6}"/>
              </a:ext>
            </a:extLst>
          </p:cNvPr>
          <p:cNvSpPr>
            <a:spLocks noGrp="1"/>
          </p:cNvSpPr>
          <p:nvPr>
            <p:ph type="sldNum" sz="quarter" idx="12"/>
          </p:nvPr>
        </p:nvSpPr>
        <p:spPr/>
        <p:txBody>
          <a:bodyPr/>
          <a:lstStyle/>
          <a:p>
            <a:fld id="{434C5654-B690-4052-B184-CB1AD81453E6}" type="slidenum">
              <a:rPr lang="en-US" smtClean="0"/>
              <a:t>‹#›</a:t>
            </a:fld>
            <a:endParaRPr lang="en-US"/>
          </a:p>
        </p:txBody>
      </p:sp>
    </p:spTree>
    <p:extLst>
      <p:ext uri="{BB962C8B-B14F-4D97-AF65-F5344CB8AC3E}">
        <p14:creationId xmlns:p14="http://schemas.microsoft.com/office/powerpoint/2010/main" val="3434121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13AC2-012D-DACE-70E1-EA78F926D7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757C84-6740-425F-B0BB-5C9075C4A3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B39CD5-CACD-327E-494A-24F3B46E9952}"/>
              </a:ext>
            </a:extLst>
          </p:cNvPr>
          <p:cNvSpPr>
            <a:spLocks noGrp="1"/>
          </p:cNvSpPr>
          <p:nvPr>
            <p:ph type="dt" sz="half" idx="10"/>
          </p:nvPr>
        </p:nvSpPr>
        <p:spPr/>
        <p:txBody>
          <a:bodyPr/>
          <a:lstStyle/>
          <a:p>
            <a:fld id="{59CDE554-B593-42BF-984E-85EC9F3DD8B7}" type="datetimeFigureOut">
              <a:rPr lang="en-US" smtClean="0"/>
              <a:t>11/28/2022</a:t>
            </a:fld>
            <a:endParaRPr lang="en-US"/>
          </a:p>
        </p:txBody>
      </p:sp>
      <p:sp>
        <p:nvSpPr>
          <p:cNvPr id="5" name="Footer Placeholder 4">
            <a:extLst>
              <a:ext uri="{FF2B5EF4-FFF2-40B4-BE49-F238E27FC236}">
                <a16:creationId xmlns:a16="http://schemas.microsoft.com/office/drawing/2014/main" id="{8A8DAAD4-C06E-A6D4-EDFF-919B306702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D4EB6A-5BD1-B293-9621-06A43E372706}"/>
              </a:ext>
            </a:extLst>
          </p:cNvPr>
          <p:cNvSpPr>
            <a:spLocks noGrp="1"/>
          </p:cNvSpPr>
          <p:nvPr>
            <p:ph type="sldNum" sz="quarter" idx="12"/>
          </p:nvPr>
        </p:nvSpPr>
        <p:spPr/>
        <p:txBody>
          <a:bodyPr/>
          <a:lstStyle/>
          <a:p>
            <a:fld id="{434C5654-B690-4052-B184-CB1AD81453E6}" type="slidenum">
              <a:rPr lang="en-US" smtClean="0"/>
              <a:t>‹#›</a:t>
            </a:fld>
            <a:endParaRPr lang="en-US"/>
          </a:p>
        </p:txBody>
      </p:sp>
    </p:spTree>
    <p:extLst>
      <p:ext uri="{BB962C8B-B14F-4D97-AF65-F5344CB8AC3E}">
        <p14:creationId xmlns:p14="http://schemas.microsoft.com/office/powerpoint/2010/main" val="158103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43898-2DEE-5CC0-6937-D9AD1EA34B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FB9962C-6B2A-B3AA-1DDD-DDEA1F2C74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7A3B0E-4E15-8E1D-5603-DCBB45FDEA45}"/>
              </a:ext>
            </a:extLst>
          </p:cNvPr>
          <p:cNvSpPr>
            <a:spLocks noGrp="1"/>
          </p:cNvSpPr>
          <p:nvPr>
            <p:ph type="dt" sz="half" idx="10"/>
          </p:nvPr>
        </p:nvSpPr>
        <p:spPr/>
        <p:txBody>
          <a:bodyPr/>
          <a:lstStyle/>
          <a:p>
            <a:fld id="{59CDE554-B593-42BF-984E-85EC9F3DD8B7}" type="datetimeFigureOut">
              <a:rPr lang="en-US" smtClean="0"/>
              <a:t>11/28/2022</a:t>
            </a:fld>
            <a:endParaRPr lang="en-US"/>
          </a:p>
        </p:txBody>
      </p:sp>
      <p:sp>
        <p:nvSpPr>
          <p:cNvPr id="5" name="Footer Placeholder 4">
            <a:extLst>
              <a:ext uri="{FF2B5EF4-FFF2-40B4-BE49-F238E27FC236}">
                <a16:creationId xmlns:a16="http://schemas.microsoft.com/office/drawing/2014/main" id="{2A66A007-DFFB-7BF7-EC77-886D5D59FE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9C43C7-D966-7D56-2F13-33EC8CCDAEA2}"/>
              </a:ext>
            </a:extLst>
          </p:cNvPr>
          <p:cNvSpPr>
            <a:spLocks noGrp="1"/>
          </p:cNvSpPr>
          <p:nvPr>
            <p:ph type="sldNum" sz="quarter" idx="12"/>
          </p:nvPr>
        </p:nvSpPr>
        <p:spPr/>
        <p:txBody>
          <a:bodyPr/>
          <a:lstStyle/>
          <a:p>
            <a:fld id="{434C5654-B690-4052-B184-CB1AD81453E6}" type="slidenum">
              <a:rPr lang="en-US" smtClean="0"/>
              <a:t>‹#›</a:t>
            </a:fld>
            <a:endParaRPr lang="en-US"/>
          </a:p>
        </p:txBody>
      </p:sp>
    </p:spTree>
    <p:extLst>
      <p:ext uri="{BB962C8B-B14F-4D97-AF65-F5344CB8AC3E}">
        <p14:creationId xmlns:p14="http://schemas.microsoft.com/office/powerpoint/2010/main" val="453033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BB842-D4B7-07FE-F190-9C6DCF15C8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B38855-3504-E6D8-1071-A31DCDF627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D6E0FF-C2F0-2D38-C004-6FEDC83721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D54E778-2DB4-F82E-42C4-0A01D1A41492}"/>
              </a:ext>
            </a:extLst>
          </p:cNvPr>
          <p:cNvSpPr>
            <a:spLocks noGrp="1"/>
          </p:cNvSpPr>
          <p:nvPr>
            <p:ph type="dt" sz="half" idx="10"/>
          </p:nvPr>
        </p:nvSpPr>
        <p:spPr/>
        <p:txBody>
          <a:bodyPr/>
          <a:lstStyle/>
          <a:p>
            <a:fld id="{59CDE554-B593-42BF-984E-85EC9F3DD8B7}" type="datetimeFigureOut">
              <a:rPr lang="en-US" smtClean="0"/>
              <a:t>11/28/2022</a:t>
            </a:fld>
            <a:endParaRPr lang="en-US"/>
          </a:p>
        </p:txBody>
      </p:sp>
      <p:sp>
        <p:nvSpPr>
          <p:cNvPr id="6" name="Footer Placeholder 5">
            <a:extLst>
              <a:ext uri="{FF2B5EF4-FFF2-40B4-BE49-F238E27FC236}">
                <a16:creationId xmlns:a16="http://schemas.microsoft.com/office/drawing/2014/main" id="{A774886F-EA0A-3272-FC1D-AA30C9EE65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960011-B325-86CF-3F31-FDD8DAE894AC}"/>
              </a:ext>
            </a:extLst>
          </p:cNvPr>
          <p:cNvSpPr>
            <a:spLocks noGrp="1"/>
          </p:cNvSpPr>
          <p:nvPr>
            <p:ph type="sldNum" sz="quarter" idx="12"/>
          </p:nvPr>
        </p:nvSpPr>
        <p:spPr/>
        <p:txBody>
          <a:bodyPr/>
          <a:lstStyle/>
          <a:p>
            <a:fld id="{434C5654-B690-4052-B184-CB1AD81453E6}" type="slidenum">
              <a:rPr lang="en-US" smtClean="0"/>
              <a:t>‹#›</a:t>
            </a:fld>
            <a:endParaRPr lang="en-US"/>
          </a:p>
        </p:txBody>
      </p:sp>
    </p:spTree>
    <p:extLst>
      <p:ext uri="{BB962C8B-B14F-4D97-AF65-F5344CB8AC3E}">
        <p14:creationId xmlns:p14="http://schemas.microsoft.com/office/powerpoint/2010/main" val="1011895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A301D-E77B-183A-0C91-4C227B6FEE7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CD5C7B-C42C-6271-96B1-9ABC6DD5C3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918965-142F-9CBE-026B-4B6B181A83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F9DE6D-8D1D-8F9A-9907-8DC4E091F4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191B5F-9C6B-BEA7-009C-32BB364B63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94B671B-6109-9855-5D57-D027518DF1DC}"/>
              </a:ext>
            </a:extLst>
          </p:cNvPr>
          <p:cNvSpPr>
            <a:spLocks noGrp="1"/>
          </p:cNvSpPr>
          <p:nvPr>
            <p:ph type="dt" sz="half" idx="10"/>
          </p:nvPr>
        </p:nvSpPr>
        <p:spPr/>
        <p:txBody>
          <a:bodyPr/>
          <a:lstStyle/>
          <a:p>
            <a:fld id="{59CDE554-B593-42BF-984E-85EC9F3DD8B7}" type="datetimeFigureOut">
              <a:rPr lang="en-US" smtClean="0"/>
              <a:t>11/28/2022</a:t>
            </a:fld>
            <a:endParaRPr lang="en-US"/>
          </a:p>
        </p:txBody>
      </p:sp>
      <p:sp>
        <p:nvSpPr>
          <p:cNvPr id="8" name="Footer Placeholder 7">
            <a:extLst>
              <a:ext uri="{FF2B5EF4-FFF2-40B4-BE49-F238E27FC236}">
                <a16:creationId xmlns:a16="http://schemas.microsoft.com/office/drawing/2014/main" id="{71AF5E05-690F-499D-5414-340961CF978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D0B25E-22CA-C077-1A8C-08732FCFF250}"/>
              </a:ext>
            </a:extLst>
          </p:cNvPr>
          <p:cNvSpPr>
            <a:spLocks noGrp="1"/>
          </p:cNvSpPr>
          <p:nvPr>
            <p:ph type="sldNum" sz="quarter" idx="12"/>
          </p:nvPr>
        </p:nvSpPr>
        <p:spPr/>
        <p:txBody>
          <a:bodyPr/>
          <a:lstStyle/>
          <a:p>
            <a:fld id="{434C5654-B690-4052-B184-CB1AD81453E6}" type="slidenum">
              <a:rPr lang="en-US" smtClean="0"/>
              <a:t>‹#›</a:t>
            </a:fld>
            <a:endParaRPr lang="en-US"/>
          </a:p>
        </p:txBody>
      </p:sp>
    </p:spTree>
    <p:extLst>
      <p:ext uri="{BB962C8B-B14F-4D97-AF65-F5344CB8AC3E}">
        <p14:creationId xmlns:p14="http://schemas.microsoft.com/office/powerpoint/2010/main" val="4048569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2F15A-53E9-D749-BB3D-E56DD1FA84E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996AAF-D3A2-FD56-7468-B055A3064041}"/>
              </a:ext>
            </a:extLst>
          </p:cNvPr>
          <p:cNvSpPr>
            <a:spLocks noGrp="1"/>
          </p:cNvSpPr>
          <p:nvPr>
            <p:ph type="dt" sz="half" idx="10"/>
          </p:nvPr>
        </p:nvSpPr>
        <p:spPr/>
        <p:txBody>
          <a:bodyPr/>
          <a:lstStyle/>
          <a:p>
            <a:fld id="{59CDE554-B593-42BF-984E-85EC9F3DD8B7}" type="datetimeFigureOut">
              <a:rPr lang="en-US" smtClean="0"/>
              <a:t>11/28/2022</a:t>
            </a:fld>
            <a:endParaRPr lang="en-US"/>
          </a:p>
        </p:txBody>
      </p:sp>
      <p:sp>
        <p:nvSpPr>
          <p:cNvPr id="4" name="Footer Placeholder 3">
            <a:extLst>
              <a:ext uri="{FF2B5EF4-FFF2-40B4-BE49-F238E27FC236}">
                <a16:creationId xmlns:a16="http://schemas.microsoft.com/office/drawing/2014/main" id="{12F5CABB-38DC-E6F8-3BFC-DE61C7C6BA8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A1ADA88-767B-3988-3403-387904E9B30F}"/>
              </a:ext>
            </a:extLst>
          </p:cNvPr>
          <p:cNvSpPr>
            <a:spLocks noGrp="1"/>
          </p:cNvSpPr>
          <p:nvPr>
            <p:ph type="sldNum" sz="quarter" idx="12"/>
          </p:nvPr>
        </p:nvSpPr>
        <p:spPr/>
        <p:txBody>
          <a:bodyPr/>
          <a:lstStyle/>
          <a:p>
            <a:fld id="{434C5654-B690-4052-B184-CB1AD81453E6}" type="slidenum">
              <a:rPr lang="en-US" smtClean="0"/>
              <a:t>‹#›</a:t>
            </a:fld>
            <a:endParaRPr lang="en-US"/>
          </a:p>
        </p:txBody>
      </p:sp>
    </p:spTree>
    <p:extLst>
      <p:ext uri="{BB962C8B-B14F-4D97-AF65-F5344CB8AC3E}">
        <p14:creationId xmlns:p14="http://schemas.microsoft.com/office/powerpoint/2010/main" val="3935120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33C28F-7965-2BF3-EFB7-EFEAC7636FBB}"/>
              </a:ext>
            </a:extLst>
          </p:cNvPr>
          <p:cNvSpPr>
            <a:spLocks noGrp="1"/>
          </p:cNvSpPr>
          <p:nvPr>
            <p:ph type="dt" sz="half" idx="10"/>
          </p:nvPr>
        </p:nvSpPr>
        <p:spPr/>
        <p:txBody>
          <a:bodyPr/>
          <a:lstStyle/>
          <a:p>
            <a:fld id="{59CDE554-B593-42BF-984E-85EC9F3DD8B7}" type="datetimeFigureOut">
              <a:rPr lang="en-US" smtClean="0"/>
              <a:t>11/28/2022</a:t>
            </a:fld>
            <a:endParaRPr lang="en-US"/>
          </a:p>
        </p:txBody>
      </p:sp>
      <p:sp>
        <p:nvSpPr>
          <p:cNvPr id="3" name="Footer Placeholder 2">
            <a:extLst>
              <a:ext uri="{FF2B5EF4-FFF2-40B4-BE49-F238E27FC236}">
                <a16:creationId xmlns:a16="http://schemas.microsoft.com/office/drawing/2014/main" id="{B859E94C-8B36-4268-5215-DB06B949CC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ED2B987-3B33-D3C4-2AC1-DE2869CD7959}"/>
              </a:ext>
            </a:extLst>
          </p:cNvPr>
          <p:cNvSpPr>
            <a:spLocks noGrp="1"/>
          </p:cNvSpPr>
          <p:nvPr>
            <p:ph type="sldNum" sz="quarter" idx="12"/>
          </p:nvPr>
        </p:nvSpPr>
        <p:spPr/>
        <p:txBody>
          <a:bodyPr/>
          <a:lstStyle/>
          <a:p>
            <a:fld id="{434C5654-B690-4052-B184-CB1AD81453E6}" type="slidenum">
              <a:rPr lang="en-US" smtClean="0"/>
              <a:t>‹#›</a:t>
            </a:fld>
            <a:endParaRPr lang="en-US"/>
          </a:p>
        </p:txBody>
      </p:sp>
    </p:spTree>
    <p:extLst>
      <p:ext uri="{BB962C8B-B14F-4D97-AF65-F5344CB8AC3E}">
        <p14:creationId xmlns:p14="http://schemas.microsoft.com/office/powerpoint/2010/main" val="1692601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3F670-3C60-2D9E-3F8E-F373745000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AAADD99-E097-B388-16D5-C652BE6699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156E073-8E13-3479-1830-9E43FA39F3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F9121C-E878-F0F7-FAC4-B46E68771A75}"/>
              </a:ext>
            </a:extLst>
          </p:cNvPr>
          <p:cNvSpPr>
            <a:spLocks noGrp="1"/>
          </p:cNvSpPr>
          <p:nvPr>
            <p:ph type="dt" sz="half" idx="10"/>
          </p:nvPr>
        </p:nvSpPr>
        <p:spPr/>
        <p:txBody>
          <a:bodyPr/>
          <a:lstStyle/>
          <a:p>
            <a:fld id="{59CDE554-B593-42BF-984E-85EC9F3DD8B7}" type="datetimeFigureOut">
              <a:rPr lang="en-US" smtClean="0"/>
              <a:t>11/28/2022</a:t>
            </a:fld>
            <a:endParaRPr lang="en-US"/>
          </a:p>
        </p:txBody>
      </p:sp>
      <p:sp>
        <p:nvSpPr>
          <p:cNvPr id="6" name="Footer Placeholder 5">
            <a:extLst>
              <a:ext uri="{FF2B5EF4-FFF2-40B4-BE49-F238E27FC236}">
                <a16:creationId xmlns:a16="http://schemas.microsoft.com/office/drawing/2014/main" id="{92A44A3F-F36D-B688-1D6E-DEAD7FA914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06F998-8F0C-5287-D624-61B10365844A}"/>
              </a:ext>
            </a:extLst>
          </p:cNvPr>
          <p:cNvSpPr>
            <a:spLocks noGrp="1"/>
          </p:cNvSpPr>
          <p:nvPr>
            <p:ph type="sldNum" sz="quarter" idx="12"/>
          </p:nvPr>
        </p:nvSpPr>
        <p:spPr/>
        <p:txBody>
          <a:bodyPr/>
          <a:lstStyle/>
          <a:p>
            <a:fld id="{434C5654-B690-4052-B184-CB1AD81453E6}" type="slidenum">
              <a:rPr lang="en-US" smtClean="0"/>
              <a:t>‹#›</a:t>
            </a:fld>
            <a:endParaRPr lang="en-US"/>
          </a:p>
        </p:txBody>
      </p:sp>
    </p:spTree>
    <p:extLst>
      <p:ext uri="{BB962C8B-B14F-4D97-AF65-F5344CB8AC3E}">
        <p14:creationId xmlns:p14="http://schemas.microsoft.com/office/powerpoint/2010/main" val="3324471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1FCD2-CD07-3F71-C653-1130FF041D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28FAE01-6280-9FDD-591D-941CC6C1C9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FEB92B8-38BE-4358-D08D-16CFEA7D49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54FA87-65FB-CC8B-3B0B-F8757ADAD44F}"/>
              </a:ext>
            </a:extLst>
          </p:cNvPr>
          <p:cNvSpPr>
            <a:spLocks noGrp="1"/>
          </p:cNvSpPr>
          <p:nvPr>
            <p:ph type="dt" sz="half" idx="10"/>
          </p:nvPr>
        </p:nvSpPr>
        <p:spPr/>
        <p:txBody>
          <a:bodyPr/>
          <a:lstStyle/>
          <a:p>
            <a:fld id="{59CDE554-B593-42BF-984E-85EC9F3DD8B7}" type="datetimeFigureOut">
              <a:rPr lang="en-US" smtClean="0"/>
              <a:t>11/28/2022</a:t>
            </a:fld>
            <a:endParaRPr lang="en-US"/>
          </a:p>
        </p:txBody>
      </p:sp>
      <p:sp>
        <p:nvSpPr>
          <p:cNvPr id="6" name="Footer Placeholder 5">
            <a:extLst>
              <a:ext uri="{FF2B5EF4-FFF2-40B4-BE49-F238E27FC236}">
                <a16:creationId xmlns:a16="http://schemas.microsoft.com/office/drawing/2014/main" id="{BF79B0C6-DCEB-F5AD-EE5A-1BC7BCE891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F6D590-D5DD-65E1-1AB2-F37DDA461F1F}"/>
              </a:ext>
            </a:extLst>
          </p:cNvPr>
          <p:cNvSpPr>
            <a:spLocks noGrp="1"/>
          </p:cNvSpPr>
          <p:nvPr>
            <p:ph type="sldNum" sz="quarter" idx="12"/>
          </p:nvPr>
        </p:nvSpPr>
        <p:spPr/>
        <p:txBody>
          <a:bodyPr/>
          <a:lstStyle/>
          <a:p>
            <a:fld id="{434C5654-B690-4052-B184-CB1AD81453E6}" type="slidenum">
              <a:rPr lang="en-US" smtClean="0"/>
              <a:t>‹#›</a:t>
            </a:fld>
            <a:endParaRPr lang="en-US"/>
          </a:p>
        </p:txBody>
      </p:sp>
    </p:spTree>
    <p:extLst>
      <p:ext uri="{BB962C8B-B14F-4D97-AF65-F5344CB8AC3E}">
        <p14:creationId xmlns:p14="http://schemas.microsoft.com/office/powerpoint/2010/main" val="2589320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0F48A2-170C-DDFC-CAB0-63195D8871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5141141-C280-0A7B-D85F-133C9561D8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D384E0-1942-87A7-3EB3-B38543682A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CDE554-B593-42BF-984E-85EC9F3DD8B7}" type="datetimeFigureOut">
              <a:rPr lang="en-US" smtClean="0"/>
              <a:t>11/28/2022</a:t>
            </a:fld>
            <a:endParaRPr lang="en-US"/>
          </a:p>
        </p:txBody>
      </p:sp>
      <p:sp>
        <p:nvSpPr>
          <p:cNvPr id="5" name="Footer Placeholder 4">
            <a:extLst>
              <a:ext uri="{FF2B5EF4-FFF2-40B4-BE49-F238E27FC236}">
                <a16:creationId xmlns:a16="http://schemas.microsoft.com/office/drawing/2014/main" id="{9C8CB080-74EB-2AF2-C3A6-8D54B22EFB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5C46380-B84E-FD66-C05C-6FB31CA0E9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4C5654-B690-4052-B184-CB1AD81453E6}" type="slidenum">
              <a:rPr lang="en-US" smtClean="0"/>
              <a:t>‹#›</a:t>
            </a:fld>
            <a:endParaRPr lang="en-US"/>
          </a:p>
        </p:txBody>
      </p:sp>
    </p:spTree>
    <p:extLst>
      <p:ext uri="{BB962C8B-B14F-4D97-AF65-F5344CB8AC3E}">
        <p14:creationId xmlns:p14="http://schemas.microsoft.com/office/powerpoint/2010/main" val="33818259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elprocus.com/analog-to-digital-adc-converter/"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6DC55E-2B05-65F5-616A-9B825658DB46}"/>
              </a:ext>
            </a:extLst>
          </p:cNvPr>
          <p:cNvSpPr txBox="1"/>
          <p:nvPr/>
        </p:nvSpPr>
        <p:spPr>
          <a:xfrm>
            <a:off x="138223" y="212651"/>
            <a:ext cx="11876568" cy="4613058"/>
          </a:xfrm>
          <a:prstGeom prst="rect">
            <a:avLst/>
          </a:prstGeom>
          <a:noFill/>
        </p:spPr>
        <p:txBody>
          <a:bodyPr wrap="square" rtlCol="0">
            <a:spAutoFit/>
          </a:bodyPr>
          <a:lstStyle/>
          <a:p>
            <a:pPr algn="ctr">
              <a:lnSpc>
                <a:spcPct val="150000"/>
              </a:lnSpc>
            </a:pPr>
            <a:r>
              <a:rPr lang="en-US" b="1" dirty="0">
                <a:latin typeface="Times New Roman" panose="02020603050405020304" pitchFamily="18" charset="0"/>
                <a:cs typeface="Times New Roman" panose="02020603050405020304" pitchFamily="18" charset="0"/>
              </a:rPr>
              <a:t>MACHAKOS UNIVERSITY</a:t>
            </a:r>
          </a:p>
          <a:p>
            <a:pPr algn="ctr">
              <a:lnSpc>
                <a:spcPct val="150000"/>
              </a:lnSpc>
            </a:pPr>
            <a:r>
              <a:rPr lang="en-US" b="1" dirty="0">
                <a:latin typeface="Times New Roman" panose="02020603050405020304" pitchFamily="18" charset="0"/>
                <a:cs typeface="Times New Roman" panose="02020603050405020304" pitchFamily="18" charset="0"/>
              </a:rPr>
              <a:t>SCHOOL OF ENGINEERING AND TECHNOLOGY</a:t>
            </a:r>
          </a:p>
          <a:p>
            <a:pPr algn="ctr">
              <a:lnSpc>
                <a:spcPct val="150000"/>
              </a:lnSpc>
            </a:pPr>
            <a:r>
              <a:rPr lang="en-US" b="1" dirty="0">
                <a:latin typeface="Times New Roman" panose="02020603050405020304" pitchFamily="18" charset="0"/>
                <a:cs typeface="Times New Roman" panose="02020603050405020304" pitchFamily="18" charset="0"/>
              </a:rPr>
              <a:t>DEPARTMENT OF COMPUTING AND INFORMATION TECHNOLOGY</a:t>
            </a:r>
          </a:p>
          <a:p>
            <a:pPr algn="ctr">
              <a:lnSpc>
                <a:spcPct val="150000"/>
              </a:lnSpc>
            </a:pPr>
            <a:r>
              <a:rPr lang="en-US" b="1" dirty="0">
                <a:latin typeface="Times New Roman" panose="02020603050405020304" pitchFamily="18" charset="0"/>
                <a:cs typeface="Times New Roman" panose="02020603050405020304" pitchFamily="18" charset="0"/>
              </a:rPr>
              <a:t>BSC. COMPUTER SCIENCE</a:t>
            </a:r>
            <a:endParaRPr lang="en-US" b="0" i="0" u="none" strike="noStrike" baseline="0" dirty="0">
              <a:solidFill>
                <a:srgbClr val="000000"/>
              </a:solidFill>
              <a:latin typeface="Times New Roman" panose="02020603050405020304" pitchFamily="18" charset="0"/>
            </a:endParaRPr>
          </a:p>
          <a:p>
            <a:pPr algn="ctr">
              <a:lnSpc>
                <a:spcPct val="150000"/>
              </a:lnSpc>
            </a:pPr>
            <a:r>
              <a:rPr lang="en-US" b="0" i="0" u="none" strike="noStrike" baseline="0" dirty="0">
                <a:solidFill>
                  <a:srgbClr val="000000"/>
                </a:solidFill>
                <a:latin typeface="Times New Roman" panose="02020603050405020304" pitchFamily="18" charset="0"/>
              </a:rPr>
              <a:t> </a:t>
            </a:r>
            <a:r>
              <a:rPr lang="en-US" b="1" i="0" u="none" strike="noStrike" baseline="0" dirty="0">
                <a:solidFill>
                  <a:srgbClr val="000000"/>
                </a:solidFill>
                <a:latin typeface="Times New Roman" panose="02020603050405020304" pitchFamily="18" charset="0"/>
              </a:rPr>
              <a:t>SCO405: COMPRESSION TECHNIQUES </a:t>
            </a:r>
          </a:p>
          <a:p>
            <a:pPr algn="ctr">
              <a:lnSpc>
                <a:spcPct val="150000"/>
              </a:lnSpc>
            </a:pPr>
            <a:endParaRPr lang="en-US" b="1" dirty="0">
              <a:solidFill>
                <a:srgbClr val="000000"/>
              </a:solidFill>
              <a:latin typeface="Times New Roman" panose="02020603050405020304" pitchFamily="18" charset="0"/>
              <a:cs typeface="Times New Roman" panose="02020603050405020304" pitchFamily="18" charset="0"/>
            </a:endParaRPr>
          </a:p>
          <a:p>
            <a:pPr algn="ctr">
              <a:lnSpc>
                <a:spcPct val="150000"/>
              </a:lnSpc>
            </a:pPr>
            <a:r>
              <a:rPr lang="en-US" b="1" dirty="0">
                <a:solidFill>
                  <a:srgbClr val="000000"/>
                </a:solidFill>
                <a:latin typeface="Times New Roman" panose="02020603050405020304" pitchFamily="18" charset="0"/>
                <a:cs typeface="Times New Roman" panose="02020603050405020304" pitchFamily="18" charset="0"/>
              </a:rPr>
              <a:t>GROUP D MEMBERS</a:t>
            </a:r>
          </a:p>
          <a:p>
            <a:pPr marL="342900" indent="-342900" algn="ctr">
              <a:lnSpc>
                <a:spcPct val="150000"/>
              </a:lnSpc>
              <a:buFont typeface="+mj-lt"/>
              <a:buAutoNum type="arabicPeriod"/>
            </a:pPr>
            <a:r>
              <a:rPr lang="en-US" b="1" dirty="0">
                <a:solidFill>
                  <a:srgbClr val="000000"/>
                </a:solidFill>
                <a:latin typeface="Times New Roman" panose="02020603050405020304" pitchFamily="18" charset="0"/>
                <a:cs typeface="Times New Roman" panose="02020603050405020304" pitchFamily="18" charset="0"/>
              </a:rPr>
              <a:t>BERYL MURONJI	J17-1031-2018</a:t>
            </a:r>
          </a:p>
          <a:p>
            <a:pPr marL="342900" indent="-342900" algn="ctr">
              <a:lnSpc>
                <a:spcPct val="150000"/>
              </a:lnSpc>
              <a:buFont typeface="+mj-lt"/>
              <a:buAutoNum type="arabicPeriod"/>
            </a:pPr>
            <a:r>
              <a:rPr lang="en-US" b="1" dirty="0">
                <a:solidFill>
                  <a:srgbClr val="000000"/>
                </a:solidFill>
                <a:latin typeface="Times New Roman" panose="02020603050405020304" pitchFamily="18" charset="0"/>
                <a:cs typeface="Times New Roman" panose="02020603050405020304" pitchFamily="18" charset="0"/>
              </a:rPr>
              <a:t>JACKSON KIMANI	J17-1011-2018</a:t>
            </a:r>
          </a:p>
          <a:p>
            <a:pPr marL="342900" indent="-342900" algn="ctr">
              <a:lnSpc>
                <a:spcPct val="150000"/>
              </a:lnSpc>
              <a:buFont typeface="+mj-lt"/>
              <a:buAutoNum type="arabicPeriod"/>
            </a:pPr>
            <a:r>
              <a:rPr lang="en-US" b="1" dirty="0">
                <a:solidFill>
                  <a:srgbClr val="000000"/>
                </a:solidFill>
                <a:latin typeface="Times New Roman" panose="02020603050405020304" pitchFamily="18" charset="0"/>
                <a:cs typeface="Times New Roman" panose="02020603050405020304" pitchFamily="18" charset="0"/>
              </a:rPr>
              <a:t>CALEB OMOLLO	J17-1047-2018</a:t>
            </a:r>
          </a:p>
          <a:p>
            <a:pPr marL="342900" indent="-342900" algn="ctr">
              <a:lnSpc>
                <a:spcPct val="150000"/>
              </a:lnSpc>
              <a:buFont typeface="+mj-lt"/>
              <a:buAutoNum type="arabicPeriod"/>
            </a:pPr>
            <a:r>
              <a:rPr lang="en-US" b="1" dirty="0">
                <a:solidFill>
                  <a:srgbClr val="000000"/>
                </a:solidFill>
                <a:latin typeface="Times New Roman" panose="02020603050405020304" pitchFamily="18" charset="0"/>
                <a:cs typeface="Times New Roman" panose="02020603050405020304" pitchFamily="18" charset="0"/>
              </a:rPr>
              <a:t>DENNIS MUTWIRI	J17-1015-2018</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8424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E3404F-1990-ECEF-6277-5ADB3192EC6D}"/>
              </a:ext>
            </a:extLst>
          </p:cNvPr>
          <p:cNvSpPr>
            <a:spLocks noGrp="1"/>
          </p:cNvSpPr>
          <p:nvPr>
            <p:ph idx="1"/>
          </p:nvPr>
        </p:nvSpPr>
        <p:spPr>
          <a:xfrm>
            <a:off x="838200" y="0"/>
            <a:ext cx="10515600" cy="6390167"/>
          </a:xfrm>
        </p:spPr>
        <p:txBody>
          <a:bodyPr>
            <a:normAutofit/>
          </a:bodyPr>
          <a:lstStyle/>
          <a:p>
            <a:pPr>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Differential Pulse Code Modulation Transmitter</a:t>
            </a:r>
          </a:p>
          <a:p>
            <a:endParaRPr lang="en-US" dirty="0"/>
          </a:p>
          <a:p>
            <a:endParaRPr lang="en-US" dirty="0"/>
          </a:p>
          <a:p>
            <a:endParaRPr lang="en-US" dirty="0"/>
          </a:p>
          <a:p>
            <a:endParaRPr lang="en-US" dirty="0"/>
          </a:p>
          <a:p>
            <a:endParaRPr lang="en-US" dirty="0"/>
          </a:p>
          <a:p>
            <a:endParaRPr lang="en-US" dirty="0"/>
          </a:p>
          <a:p>
            <a:endParaRPr lang="en-US" dirty="0"/>
          </a:p>
          <a:p>
            <a:endParaRPr lang="en-US" sz="2400" dirty="0"/>
          </a:p>
          <a:p>
            <a:pPr>
              <a:lnSpc>
                <a:spcPct val="150000"/>
              </a:lnSpc>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The transmitter consists of a comparator, quantizer, prediction filter, and an encoder.</a:t>
            </a:r>
          </a:p>
          <a:p>
            <a:pPr>
              <a:lnSpc>
                <a:spcPct val="150000"/>
              </a:lnSpc>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The sampled signal is denoted by x(</a:t>
            </a:r>
            <a:r>
              <a:rPr lang="en-US" sz="1800" dirty="0" err="1">
                <a:latin typeface="Times New Roman" panose="02020603050405020304" pitchFamily="18" charset="0"/>
                <a:cs typeface="Times New Roman" panose="02020603050405020304" pitchFamily="18" charset="0"/>
              </a:rPr>
              <a:t>nTs</a:t>
            </a:r>
            <a:r>
              <a:rPr lang="en-US" sz="1800" dirty="0">
                <a:latin typeface="Times New Roman" panose="02020603050405020304" pitchFamily="18" charset="0"/>
                <a:cs typeface="Times New Roman" panose="02020603050405020304" pitchFamily="18" charset="0"/>
              </a:rPr>
              <a:t>) and the predicted signal is indicated by x^(</a:t>
            </a:r>
            <a:r>
              <a:rPr lang="en-US" sz="1800" dirty="0" err="1">
                <a:latin typeface="Times New Roman" panose="02020603050405020304" pitchFamily="18" charset="0"/>
                <a:cs typeface="Times New Roman" panose="02020603050405020304" pitchFamily="18" charset="0"/>
              </a:rPr>
              <a:t>nTs</a:t>
            </a:r>
            <a:r>
              <a:rPr lang="en-US" sz="1800" dirty="0">
                <a:latin typeface="Times New Roman" panose="02020603050405020304" pitchFamily="18" charset="0"/>
                <a:cs typeface="Times New Roman" panose="02020603050405020304" pitchFamily="18" charset="0"/>
              </a:rPr>
              <a:t>). The comparator finds out the difference between the actual sample value x(</a:t>
            </a:r>
            <a:r>
              <a:rPr lang="en-US" sz="1800" dirty="0" err="1">
                <a:latin typeface="Times New Roman" panose="02020603050405020304" pitchFamily="18" charset="0"/>
                <a:cs typeface="Times New Roman" panose="02020603050405020304" pitchFamily="18" charset="0"/>
              </a:rPr>
              <a:t>nTs</a:t>
            </a:r>
            <a:r>
              <a:rPr lang="en-US" sz="1800" dirty="0">
                <a:latin typeface="Times New Roman" panose="02020603050405020304" pitchFamily="18" charset="0"/>
                <a:cs typeface="Times New Roman" panose="02020603050405020304" pitchFamily="18" charset="0"/>
              </a:rPr>
              <a:t>) and the predicted value x^(</a:t>
            </a:r>
            <a:r>
              <a:rPr lang="en-US" sz="1800" dirty="0" err="1">
                <a:latin typeface="Times New Roman" panose="02020603050405020304" pitchFamily="18" charset="0"/>
                <a:cs typeface="Times New Roman" panose="02020603050405020304" pitchFamily="18" charset="0"/>
              </a:rPr>
              <a:t>nTs</a:t>
            </a:r>
            <a:r>
              <a:rPr lang="en-US" sz="1800" dirty="0">
                <a:latin typeface="Times New Roman" panose="02020603050405020304" pitchFamily="18" charset="0"/>
                <a:cs typeface="Times New Roman" panose="02020603050405020304" pitchFamily="18" charset="0"/>
              </a:rPr>
              <a:t>). This is called signal error and it is denoted as e(</a:t>
            </a:r>
            <a:r>
              <a:rPr lang="en-US" sz="1800" dirty="0" err="1">
                <a:latin typeface="Times New Roman" panose="02020603050405020304" pitchFamily="18" charset="0"/>
                <a:cs typeface="Times New Roman" panose="02020603050405020304" pitchFamily="18" charset="0"/>
              </a:rPr>
              <a:t>nTs</a:t>
            </a:r>
            <a:r>
              <a:rPr lang="en-US" sz="1800" dirty="0">
                <a:latin typeface="Times New Roman" panose="02020603050405020304" pitchFamily="18" charset="0"/>
                <a:cs typeface="Times New Roman" panose="02020603050405020304" pitchFamily="18" charset="0"/>
              </a:rPr>
              <a: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p:txBody>
      </p:sp>
      <p:pic>
        <p:nvPicPr>
          <p:cNvPr id="4" name="Picture 3">
            <a:extLst>
              <a:ext uri="{FF2B5EF4-FFF2-40B4-BE49-F238E27FC236}">
                <a16:creationId xmlns:a16="http://schemas.microsoft.com/office/drawing/2014/main" id="{24D174D8-95F0-1BE9-044D-86568E3014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5521" y="681036"/>
            <a:ext cx="6827874" cy="3461427"/>
          </a:xfrm>
          <a:prstGeom prst="rect">
            <a:avLst/>
          </a:prstGeom>
        </p:spPr>
      </p:pic>
    </p:spTree>
    <p:extLst>
      <p:ext uri="{BB962C8B-B14F-4D97-AF65-F5344CB8AC3E}">
        <p14:creationId xmlns:p14="http://schemas.microsoft.com/office/powerpoint/2010/main" val="2100389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97DA33-A5CB-5217-9391-CDE67213C60C}"/>
              </a:ext>
            </a:extLst>
          </p:cNvPr>
          <p:cNvSpPr>
            <a:spLocks noGrp="1"/>
          </p:cNvSpPr>
          <p:nvPr>
            <p:ph idx="1"/>
          </p:nvPr>
        </p:nvSpPr>
        <p:spPr>
          <a:xfrm>
            <a:off x="838200" y="0"/>
            <a:ext cx="10515600" cy="6176963"/>
          </a:xfrm>
        </p:spPr>
        <p:txBody>
          <a:bodyPr>
            <a:normAutofit fontScale="85000" lnSpcReduction="20000"/>
          </a:bodyPr>
          <a:lstStyle/>
          <a:p>
            <a:pPr marL="0" indent="0">
              <a:lnSpc>
                <a:spcPct val="120000"/>
              </a:lnSpc>
              <a:buNone/>
            </a:pPr>
            <a:r>
              <a:rPr lang="fr-FR" sz="2300" dirty="0">
                <a:latin typeface="Times New Roman" panose="02020603050405020304" pitchFamily="18" charset="0"/>
                <a:cs typeface="Times New Roman" panose="02020603050405020304" pitchFamily="18" charset="0"/>
              </a:rPr>
              <a:t>e(</a:t>
            </a:r>
            <a:r>
              <a:rPr lang="fr-FR" sz="2300" dirty="0" err="1">
                <a:latin typeface="Times New Roman" panose="02020603050405020304" pitchFamily="18" charset="0"/>
                <a:cs typeface="Times New Roman" panose="02020603050405020304" pitchFamily="18" charset="0"/>
              </a:rPr>
              <a:t>nTs</a:t>
            </a:r>
            <a:r>
              <a:rPr lang="fr-FR" sz="2300" dirty="0">
                <a:latin typeface="Times New Roman" panose="02020603050405020304" pitchFamily="18" charset="0"/>
                <a:cs typeface="Times New Roman" panose="02020603050405020304" pitchFamily="18" charset="0"/>
              </a:rPr>
              <a:t>)= x(</a:t>
            </a:r>
            <a:r>
              <a:rPr lang="fr-FR" sz="2300" dirty="0" err="1">
                <a:latin typeface="Times New Roman" panose="02020603050405020304" pitchFamily="18" charset="0"/>
                <a:cs typeface="Times New Roman" panose="02020603050405020304" pitchFamily="18" charset="0"/>
              </a:rPr>
              <a:t>nTs</a:t>
            </a:r>
            <a:r>
              <a:rPr lang="fr-FR" sz="2300" dirty="0">
                <a:latin typeface="Times New Roman" panose="02020603050405020304" pitchFamily="18" charset="0"/>
                <a:cs typeface="Times New Roman" panose="02020603050405020304" pitchFamily="18" charset="0"/>
              </a:rPr>
              <a:t>)- x^( </a:t>
            </a:r>
            <a:r>
              <a:rPr lang="fr-FR" sz="2300" dirty="0" err="1">
                <a:latin typeface="Times New Roman" panose="02020603050405020304" pitchFamily="18" charset="0"/>
                <a:cs typeface="Times New Roman" panose="02020603050405020304" pitchFamily="18" charset="0"/>
              </a:rPr>
              <a:t>nTs</a:t>
            </a:r>
            <a:r>
              <a:rPr lang="fr-FR" sz="2300" dirty="0">
                <a:latin typeface="Times New Roman" panose="02020603050405020304" pitchFamily="18" charset="0"/>
                <a:cs typeface="Times New Roman" panose="02020603050405020304" pitchFamily="18" charset="0"/>
              </a:rPr>
              <a:t>) …….(1)</a:t>
            </a:r>
          </a:p>
          <a:p>
            <a:pPr>
              <a:lnSpc>
                <a:spcPct val="120000"/>
              </a:lnSpc>
              <a:buFont typeface="Wingdings" panose="05000000000000000000" pitchFamily="2" charset="2"/>
              <a:buChar char="§"/>
            </a:pPr>
            <a:r>
              <a:rPr lang="en-US" sz="2300" dirty="0">
                <a:latin typeface="Times New Roman" panose="02020603050405020304" pitchFamily="18" charset="0"/>
                <a:cs typeface="Times New Roman" panose="02020603050405020304" pitchFamily="18" charset="0"/>
              </a:rPr>
              <a:t>Here the predicted value x^(</a:t>
            </a:r>
            <a:r>
              <a:rPr lang="en-US" sz="2300" dirty="0" err="1">
                <a:latin typeface="Times New Roman" panose="02020603050405020304" pitchFamily="18" charset="0"/>
                <a:cs typeface="Times New Roman" panose="02020603050405020304" pitchFamily="18" charset="0"/>
              </a:rPr>
              <a:t>nTs</a:t>
            </a:r>
            <a:r>
              <a:rPr lang="en-US" sz="2300" dirty="0">
                <a:latin typeface="Times New Roman" panose="02020603050405020304" pitchFamily="18" charset="0"/>
                <a:cs typeface="Times New Roman" panose="02020603050405020304" pitchFamily="18" charset="0"/>
              </a:rPr>
              <a:t>) is produced by using  a prediction filter(signal processing filter). </a:t>
            </a:r>
          </a:p>
          <a:p>
            <a:pPr>
              <a:lnSpc>
                <a:spcPct val="120000"/>
              </a:lnSpc>
              <a:buFont typeface="Wingdings" panose="05000000000000000000" pitchFamily="2" charset="2"/>
              <a:buChar char="§"/>
            </a:pPr>
            <a:r>
              <a:rPr lang="en-US" sz="2300" dirty="0">
                <a:latin typeface="Times New Roman" panose="02020603050405020304" pitchFamily="18" charset="0"/>
                <a:cs typeface="Times New Roman" panose="02020603050405020304" pitchFamily="18" charset="0"/>
              </a:rPr>
              <a:t>The quantizer output signal eq(</a:t>
            </a:r>
            <a:r>
              <a:rPr lang="en-US" sz="2300" dirty="0" err="1">
                <a:latin typeface="Times New Roman" panose="02020603050405020304" pitchFamily="18" charset="0"/>
                <a:cs typeface="Times New Roman" panose="02020603050405020304" pitchFamily="18" charset="0"/>
              </a:rPr>
              <a:t>nTs</a:t>
            </a:r>
            <a:r>
              <a:rPr lang="en-US" sz="2300" dirty="0">
                <a:latin typeface="Times New Roman" panose="02020603050405020304" pitchFamily="18" charset="0"/>
                <a:cs typeface="Times New Roman" panose="02020603050405020304" pitchFamily="18" charset="0"/>
              </a:rPr>
              <a:t>) and the previous prediction is added and given as input to the prediction filter, this signal is denoted by </a:t>
            </a:r>
            <a:r>
              <a:rPr lang="en-US" sz="2300" dirty="0" err="1">
                <a:latin typeface="Times New Roman" panose="02020603050405020304" pitchFamily="18" charset="0"/>
                <a:cs typeface="Times New Roman" panose="02020603050405020304" pitchFamily="18" charset="0"/>
              </a:rPr>
              <a:t>xq</a:t>
            </a:r>
            <a:r>
              <a:rPr lang="en-US" sz="2300" dirty="0">
                <a:latin typeface="Times New Roman" panose="02020603050405020304" pitchFamily="18" charset="0"/>
                <a:cs typeface="Times New Roman" panose="02020603050405020304" pitchFamily="18" charset="0"/>
              </a:rPr>
              <a:t>(</a:t>
            </a:r>
            <a:r>
              <a:rPr lang="en-US" sz="2300" dirty="0" err="1">
                <a:latin typeface="Times New Roman" panose="02020603050405020304" pitchFamily="18" charset="0"/>
                <a:cs typeface="Times New Roman" panose="02020603050405020304" pitchFamily="18" charset="0"/>
              </a:rPr>
              <a:t>nTs</a:t>
            </a:r>
            <a:r>
              <a:rPr lang="en-US" sz="2300" dirty="0">
                <a:latin typeface="Times New Roman" panose="02020603050405020304" pitchFamily="18" charset="0"/>
                <a:cs typeface="Times New Roman" panose="02020603050405020304" pitchFamily="18" charset="0"/>
              </a:rPr>
              <a:t>). This makes the prediction closer to the actually sampled signal. The quantized error signal eq(</a:t>
            </a:r>
            <a:r>
              <a:rPr lang="en-US" sz="2300" dirty="0" err="1">
                <a:latin typeface="Times New Roman" panose="02020603050405020304" pitchFamily="18" charset="0"/>
                <a:cs typeface="Times New Roman" panose="02020603050405020304" pitchFamily="18" charset="0"/>
              </a:rPr>
              <a:t>nTs</a:t>
            </a:r>
            <a:r>
              <a:rPr lang="en-US" sz="2300" dirty="0">
                <a:latin typeface="Times New Roman" panose="02020603050405020304" pitchFamily="18" charset="0"/>
                <a:cs typeface="Times New Roman" panose="02020603050405020304" pitchFamily="18" charset="0"/>
              </a:rPr>
              <a:t>) is very small and can be encoded by using a small number of bits. Thus the number of bits per sample is reduced in DPCM.</a:t>
            </a:r>
          </a:p>
          <a:p>
            <a:endParaRPr lang="en-US" sz="2600" dirty="0"/>
          </a:p>
          <a:p>
            <a:endParaRPr lang="en-US" sz="2400" dirty="0"/>
          </a:p>
          <a:p>
            <a:pPr algn="just" fontAlgn="base"/>
            <a:endParaRPr lang="en-US" sz="2400" dirty="0"/>
          </a:p>
          <a:p>
            <a:pPr algn="just" fontAlgn="base"/>
            <a:endParaRPr lang="en-US" sz="2400" dirty="0"/>
          </a:p>
          <a:p>
            <a:pPr algn="just" fontAlgn="base"/>
            <a:endParaRPr lang="en-US" sz="2400" dirty="0"/>
          </a:p>
          <a:p>
            <a:pPr algn="just" fontAlgn="base">
              <a:buFont typeface="Wingdings" panose="05000000000000000000" pitchFamily="2" charset="2"/>
              <a:buChar char="§"/>
            </a:pPr>
            <a:r>
              <a:rPr lang="en-US" sz="2100" dirty="0">
                <a:latin typeface="Times New Roman" panose="02020603050405020304" pitchFamily="18" charset="0"/>
                <a:cs typeface="Times New Roman" panose="02020603050405020304" pitchFamily="18" charset="0"/>
              </a:rPr>
              <a:t>The quantizer output would be written as,</a:t>
            </a:r>
          </a:p>
          <a:p>
            <a:pPr marL="0" indent="0" algn="just" fontAlgn="base">
              <a:buNone/>
            </a:pPr>
            <a:r>
              <a:rPr lang="en-US" sz="2100" dirty="0">
                <a:latin typeface="Times New Roman" panose="02020603050405020304" pitchFamily="18" charset="0"/>
                <a:cs typeface="Times New Roman" panose="02020603050405020304" pitchFamily="18" charset="0"/>
              </a:rPr>
              <a:t>eq(</a:t>
            </a:r>
            <a:r>
              <a:rPr lang="en-US" sz="2100" dirty="0" err="1">
                <a:latin typeface="Times New Roman" panose="02020603050405020304" pitchFamily="18" charset="0"/>
                <a:cs typeface="Times New Roman" panose="02020603050405020304" pitchFamily="18" charset="0"/>
              </a:rPr>
              <a:t>nTs</a:t>
            </a:r>
            <a:r>
              <a:rPr lang="en-US" sz="2100" dirty="0">
                <a:latin typeface="Times New Roman" panose="02020603050405020304" pitchFamily="18" charset="0"/>
                <a:cs typeface="Times New Roman" panose="02020603050405020304" pitchFamily="18" charset="0"/>
              </a:rPr>
              <a:t>)= e(</a:t>
            </a:r>
            <a:r>
              <a:rPr lang="en-US" sz="2100" dirty="0" err="1">
                <a:latin typeface="Times New Roman" panose="02020603050405020304" pitchFamily="18" charset="0"/>
                <a:cs typeface="Times New Roman" panose="02020603050405020304" pitchFamily="18" charset="0"/>
              </a:rPr>
              <a:t>nTs</a:t>
            </a:r>
            <a:r>
              <a:rPr lang="en-US" sz="2100" dirty="0">
                <a:latin typeface="Times New Roman" panose="02020603050405020304" pitchFamily="18" charset="0"/>
                <a:cs typeface="Times New Roman" panose="02020603050405020304" pitchFamily="18" charset="0"/>
              </a:rPr>
              <a:t>)+ q(</a:t>
            </a:r>
            <a:r>
              <a:rPr lang="en-US" sz="2100" dirty="0" err="1">
                <a:latin typeface="Times New Roman" panose="02020603050405020304" pitchFamily="18" charset="0"/>
                <a:cs typeface="Times New Roman" panose="02020603050405020304" pitchFamily="18" charset="0"/>
              </a:rPr>
              <a:t>nTs</a:t>
            </a:r>
            <a:r>
              <a:rPr lang="en-US" sz="2100" dirty="0">
                <a:latin typeface="Times New Roman" panose="02020603050405020304" pitchFamily="18" charset="0"/>
                <a:cs typeface="Times New Roman" panose="02020603050405020304" pitchFamily="18" charset="0"/>
              </a:rPr>
              <a:t>) ……(2)</a:t>
            </a:r>
          </a:p>
          <a:p>
            <a:pPr algn="just" fontAlgn="base">
              <a:lnSpc>
                <a:spcPct val="120000"/>
              </a:lnSpc>
              <a:buFont typeface="Wingdings" panose="05000000000000000000" pitchFamily="2" charset="2"/>
              <a:buChar char="§"/>
            </a:pPr>
            <a:r>
              <a:rPr lang="en-US" sz="2100" dirty="0">
                <a:latin typeface="Times New Roman" panose="02020603050405020304" pitchFamily="18" charset="0"/>
                <a:cs typeface="Times New Roman" panose="02020603050405020304" pitchFamily="18" charset="0"/>
              </a:rPr>
              <a:t>Here q(</a:t>
            </a:r>
            <a:r>
              <a:rPr lang="en-US" sz="2100" dirty="0" err="1">
                <a:latin typeface="Times New Roman" panose="02020603050405020304" pitchFamily="18" charset="0"/>
                <a:cs typeface="Times New Roman" panose="02020603050405020304" pitchFamily="18" charset="0"/>
              </a:rPr>
              <a:t>nTs</a:t>
            </a:r>
            <a:r>
              <a:rPr lang="en-US" sz="2100" dirty="0">
                <a:latin typeface="Times New Roman" panose="02020603050405020304" pitchFamily="18" charset="0"/>
                <a:cs typeface="Times New Roman" panose="02020603050405020304" pitchFamily="18" charset="0"/>
              </a:rPr>
              <a:t>) is quantization error. From the above block diagram the prediction filter input </a:t>
            </a:r>
            <a:r>
              <a:rPr lang="en-US" sz="2100" dirty="0" err="1">
                <a:latin typeface="Times New Roman" panose="02020603050405020304" pitchFamily="18" charset="0"/>
                <a:cs typeface="Times New Roman" panose="02020603050405020304" pitchFamily="18" charset="0"/>
              </a:rPr>
              <a:t>xq</a:t>
            </a:r>
            <a:r>
              <a:rPr lang="en-US" sz="2100" dirty="0">
                <a:latin typeface="Times New Roman" panose="02020603050405020304" pitchFamily="18" charset="0"/>
                <a:cs typeface="Times New Roman" panose="02020603050405020304" pitchFamily="18" charset="0"/>
              </a:rPr>
              <a:t>(</a:t>
            </a:r>
            <a:r>
              <a:rPr lang="en-US" sz="2100" dirty="0" err="1">
                <a:latin typeface="Times New Roman" panose="02020603050405020304" pitchFamily="18" charset="0"/>
                <a:cs typeface="Times New Roman" panose="02020603050405020304" pitchFamily="18" charset="0"/>
              </a:rPr>
              <a:t>nTs</a:t>
            </a:r>
            <a:r>
              <a:rPr lang="en-US" sz="2100" dirty="0">
                <a:latin typeface="Times New Roman" panose="02020603050405020304" pitchFamily="18" charset="0"/>
                <a:cs typeface="Times New Roman" panose="02020603050405020304" pitchFamily="18" charset="0"/>
              </a:rPr>
              <a:t>) is obtained by sum of x^(</a:t>
            </a:r>
            <a:r>
              <a:rPr lang="en-US" sz="2100" dirty="0" err="1">
                <a:latin typeface="Times New Roman" panose="02020603050405020304" pitchFamily="18" charset="0"/>
                <a:cs typeface="Times New Roman" panose="02020603050405020304" pitchFamily="18" charset="0"/>
              </a:rPr>
              <a:t>nTs</a:t>
            </a:r>
            <a:r>
              <a:rPr lang="en-US" sz="2100" dirty="0">
                <a:latin typeface="Times New Roman" panose="02020603050405020304" pitchFamily="18" charset="0"/>
                <a:cs typeface="Times New Roman" panose="02020603050405020304" pitchFamily="18" charset="0"/>
              </a:rPr>
              <a:t>) and the quantizer output eq(</a:t>
            </a:r>
            <a:r>
              <a:rPr lang="en-US" sz="2100" dirty="0" err="1">
                <a:latin typeface="Times New Roman" panose="02020603050405020304" pitchFamily="18" charset="0"/>
                <a:cs typeface="Times New Roman" panose="02020603050405020304" pitchFamily="18" charset="0"/>
              </a:rPr>
              <a:t>nTs</a:t>
            </a:r>
            <a:r>
              <a:rPr lang="en-US" sz="2100" dirty="0">
                <a:latin typeface="Times New Roman" panose="02020603050405020304" pitchFamily="18" charset="0"/>
                <a:cs typeface="Times New Roman" panose="02020603050405020304" pitchFamily="18" charset="0"/>
              </a:rPr>
              <a:t>).</a:t>
            </a:r>
          </a:p>
          <a:p>
            <a:pPr marL="0" indent="0" algn="just" fontAlgn="base">
              <a:lnSpc>
                <a:spcPct val="120000"/>
              </a:lnSpc>
              <a:buNone/>
            </a:pPr>
            <a:r>
              <a:rPr lang="en-US" sz="2100" dirty="0" err="1">
                <a:latin typeface="Times New Roman" panose="02020603050405020304" pitchFamily="18" charset="0"/>
                <a:cs typeface="Times New Roman" panose="02020603050405020304" pitchFamily="18" charset="0"/>
              </a:rPr>
              <a:t>i.e</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xq</a:t>
            </a:r>
            <a:r>
              <a:rPr lang="en-US" sz="2100" dirty="0">
                <a:latin typeface="Times New Roman" panose="02020603050405020304" pitchFamily="18" charset="0"/>
                <a:cs typeface="Times New Roman" panose="02020603050405020304" pitchFamily="18" charset="0"/>
              </a:rPr>
              <a:t>(</a:t>
            </a:r>
            <a:r>
              <a:rPr lang="en-US" sz="2100" dirty="0" err="1">
                <a:latin typeface="Times New Roman" panose="02020603050405020304" pitchFamily="18" charset="0"/>
                <a:cs typeface="Times New Roman" panose="02020603050405020304" pitchFamily="18" charset="0"/>
              </a:rPr>
              <a:t>nTs</a:t>
            </a:r>
            <a:r>
              <a:rPr lang="en-US" sz="2100" dirty="0">
                <a:latin typeface="Times New Roman" panose="02020603050405020304" pitchFamily="18" charset="0"/>
                <a:cs typeface="Times New Roman" panose="02020603050405020304" pitchFamily="18" charset="0"/>
              </a:rPr>
              <a:t>) = x^(</a:t>
            </a:r>
            <a:r>
              <a:rPr lang="en-US" sz="2100" dirty="0" err="1">
                <a:latin typeface="Times New Roman" panose="02020603050405020304" pitchFamily="18" charset="0"/>
                <a:cs typeface="Times New Roman" panose="02020603050405020304" pitchFamily="18" charset="0"/>
              </a:rPr>
              <a:t>nTs</a:t>
            </a:r>
            <a:r>
              <a:rPr lang="en-US" sz="2100" dirty="0">
                <a:latin typeface="Times New Roman" panose="02020603050405020304" pitchFamily="18" charset="0"/>
                <a:cs typeface="Times New Roman" panose="02020603050405020304" pitchFamily="18" charset="0"/>
              </a:rPr>
              <a:t>)+ eq(</a:t>
            </a:r>
            <a:r>
              <a:rPr lang="en-US" sz="2100" dirty="0" err="1">
                <a:latin typeface="Times New Roman" panose="02020603050405020304" pitchFamily="18" charset="0"/>
                <a:cs typeface="Times New Roman" panose="02020603050405020304" pitchFamily="18" charset="0"/>
              </a:rPr>
              <a:t>nTs</a:t>
            </a:r>
            <a:r>
              <a:rPr lang="en-US" sz="2100" dirty="0">
                <a:latin typeface="Times New Roman" panose="02020603050405020304" pitchFamily="18" charset="0"/>
                <a:cs typeface="Times New Roman" panose="02020603050405020304" pitchFamily="18" charset="0"/>
              </a:rPr>
              <a:t>).………. (3)</a:t>
            </a:r>
          </a:p>
          <a:p>
            <a:pPr marL="0" indent="0">
              <a:buNone/>
            </a:pPr>
            <a:br>
              <a:rPr lang="en-US" sz="2400" dirty="0"/>
            </a:br>
            <a:endParaRPr lang="en-US" sz="2400" dirty="0"/>
          </a:p>
          <a:p>
            <a:endParaRPr lang="en-US" sz="1600" b="0" i="0" dirty="0">
              <a:solidFill>
                <a:srgbClr val="666666"/>
              </a:solidFill>
              <a:effectLst/>
              <a:latin typeface="Arial" panose="020B0604020202020204" pitchFamily="34" charset="0"/>
            </a:endParaRPr>
          </a:p>
          <a:p>
            <a:endParaRPr lang="en-US" sz="2400" dirty="0"/>
          </a:p>
        </p:txBody>
      </p:sp>
      <p:pic>
        <p:nvPicPr>
          <p:cNvPr id="4" name="Picture 3">
            <a:extLst>
              <a:ext uri="{FF2B5EF4-FFF2-40B4-BE49-F238E27FC236}">
                <a16:creationId xmlns:a16="http://schemas.microsoft.com/office/drawing/2014/main" id="{15F60767-52A0-6329-F864-AE1121D134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8780" y="2317899"/>
            <a:ext cx="3892615" cy="1973382"/>
          </a:xfrm>
          <a:prstGeom prst="rect">
            <a:avLst/>
          </a:prstGeom>
        </p:spPr>
      </p:pic>
    </p:spTree>
    <p:extLst>
      <p:ext uri="{BB962C8B-B14F-4D97-AF65-F5344CB8AC3E}">
        <p14:creationId xmlns:p14="http://schemas.microsoft.com/office/powerpoint/2010/main" val="2733282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41CB5C-F48B-0D76-7265-F8A885494860}"/>
              </a:ext>
            </a:extLst>
          </p:cNvPr>
          <p:cNvSpPr>
            <a:spLocks noGrp="1"/>
          </p:cNvSpPr>
          <p:nvPr>
            <p:ph idx="1"/>
          </p:nvPr>
        </p:nvSpPr>
        <p:spPr>
          <a:xfrm>
            <a:off x="838200" y="95693"/>
            <a:ext cx="10515600" cy="6081270"/>
          </a:xfrm>
        </p:spPr>
        <p:txBody>
          <a:bodyPr>
            <a:normAutofit/>
          </a:bodyPr>
          <a:lstStyle/>
          <a:p>
            <a:pPr algn="just" fontAlgn="base">
              <a:lnSpc>
                <a:spcPct val="150000"/>
              </a:lnSpc>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by substituting the value of eq(</a:t>
            </a:r>
            <a:r>
              <a:rPr lang="en-US" sz="1800" dirty="0" err="1">
                <a:latin typeface="Times New Roman" panose="02020603050405020304" pitchFamily="18" charset="0"/>
                <a:cs typeface="Times New Roman" panose="02020603050405020304" pitchFamily="18" charset="0"/>
              </a:rPr>
              <a:t>nTs</a:t>
            </a:r>
            <a:r>
              <a:rPr lang="en-US" sz="1800" dirty="0">
                <a:latin typeface="Times New Roman" panose="02020603050405020304" pitchFamily="18" charset="0"/>
                <a:cs typeface="Times New Roman" panose="02020603050405020304" pitchFamily="18" charset="0"/>
              </a:rPr>
              <a:t>) from the equation (2) in equation (3) we get,</a:t>
            </a:r>
            <a:br>
              <a:rPr lang="en-US" sz="1800" dirty="0">
                <a:latin typeface="Times New Roman" panose="02020603050405020304" pitchFamily="18" charset="0"/>
                <a:cs typeface="Times New Roman" panose="02020603050405020304" pitchFamily="18" charset="0"/>
              </a:rPr>
            </a:br>
            <a:r>
              <a:rPr lang="en-US" sz="1800" dirty="0" err="1">
                <a:latin typeface="Times New Roman" panose="02020603050405020304" pitchFamily="18" charset="0"/>
                <a:cs typeface="Times New Roman" panose="02020603050405020304" pitchFamily="18" charset="0"/>
              </a:rPr>
              <a:t>xq</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nTs</a:t>
            </a:r>
            <a:r>
              <a:rPr lang="en-US" sz="1800" dirty="0">
                <a:latin typeface="Times New Roman" panose="02020603050405020304" pitchFamily="18" charset="0"/>
                <a:cs typeface="Times New Roman" panose="02020603050405020304" pitchFamily="18" charset="0"/>
              </a:rPr>
              <a:t>) = x^(</a:t>
            </a:r>
            <a:r>
              <a:rPr lang="en-US" sz="1800" dirty="0" err="1">
                <a:latin typeface="Times New Roman" panose="02020603050405020304" pitchFamily="18" charset="0"/>
                <a:cs typeface="Times New Roman" panose="02020603050405020304" pitchFamily="18" charset="0"/>
              </a:rPr>
              <a:t>nTs</a:t>
            </a:r>
            <a:r>
              <a:rPr lang="en-US" sz="1800" dirty="0">
                <a:latin typeface="Times New Roman" panose="02020603050405020304" pitchFamily="18" charset="0"/>
                <a:cs typeface="Times New Roman" panose="02020603050405020304" pitchFamily="18" charset="0"/>
              </a:rPr>
              <a:t>)+ e(</a:t>
            </a:r>
            <a:r>
              <a:rPr lang="en-US" sz="1800" dirty="0" err="1">
                <a:latin typeface="Times New Roman" panose="02020603050405020304" pitchFamily="18" charset="0"/>
                <a:cs typeface="Times New Roman" panose="02020603050405020304" pitchFamily="18" charset="0"/>
              </a:rPr>
              <a:t>nTs</a:t>
            </a:r>
            <a:r>
              <a:rPr lang="en-US" sz="1800" dirty="0">
                <a:latin typeface="Times New Roman" panose="02020603050405020304" pitchFamily="18" charset="0"/>
                <a:cs typeface="Times New Roman" panose="02020603050405020304" pitchFamily="18" charset="0"/>
              </a:rPr>
              <a:t>)+ q(</a:t>
            </a:r>
            <a:r>
              <a:rPr lang="en-US" sz="1800" dirty="0" err="1">
                <a:latin typeface="Times New Roman" panose="02020603050405020304" pitchFamily="18" charset="0"/>
                <a:cs typeface="Times New Roman" panose="02020603050405020304" pitchFamily="18" charset="0"/>
              </a:rPr>
              <a:t>nTs</a:t>
            </a:r>
            <a:r>
              <a:rPr lang="en-US" sz="1800" dirty="0">
                <a:latin typeface="Times New Roman" panose="02020603050405020304" pitchFamily="18" charset="0"/>
                <a:cs typeface="Times New Roman" panose="02020603050405020304" pitchFamily="18" charset="0"/>
              </a:rPr>
              <a:t>)……. (4)</a:t>
            </a:r>
          </a:p>
          <a:p>
            <a:pPr algn="just" fontAlgn="base">
              <a:lnSpc>
                <a:spcPct val="150000"/>
              </a:lnSpc>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Equation (1) can written as,</a:t>
            </a:r>
          </a:p>
          <a:p>
            <a:pPr marL="0" indent="0" algn="just" fontAlgn="base">
              <a:lnSpc>
                <a:spcPct val="150000"/>
              </a:lnSpc>
              <a:buNone/>
            </a:pPr>
            <a:r>
              <a:rPr lang="en-US" sz="1800" dirty="0">
                <a:latin typeface="Times New Roman" panose="02020603050405020304" pitchFamily="18" charset="0"/>
                <a:cs typeface="Times New Roman" panose="02020603050405020304" pitchFamily="18" charset="0"/>
              </a:rPr>
              <a:t>e(</a:t>
            </a:r>
            <a:r>
              <a:rPr lang="en-US" sz="1800" dirty="0" err="1">
                <a:latin typeface="Times New Roman" panose="02020603050405020304" pitchFamily="18" charset="0"/>
                <a:cs typeface="Times New Roman" panose="02020603050405020304" pitchFamily="18" charset="0"/>
              </a:rPr>
              <a:t>nTs</a:t>
            </a:r>
            <a:r>
              <a:rPr lang="en-US" sz="1800" dirty="0">
                <a:latin typeface="Times New Roman" panose="02020603050405020304" pitchFamily="18" charset="0"/>
                <a:cs typeface="Times New Roman" panose="02020603050405020304" pitchFamily="18" charset="0"/>
              </a:rPr>
              <a:t>)+ x^( </a:t>
            </a:r>
            <a:r>
              <a:rPr lang="en-US" sz="1800" dirty="0" err="1">
                <a:latin typeface="Times New Roman" panose="02020603050405020304" pitchFamily="18" charset="0"/>
                <a:cs typeface="Times New Roman" panose="02020603050405020304" pitchFamily="18" charset="0"/>
              </a:rPr>
              <a:t>nTs</a:t>
            </a:r>
            <a:r>
              <a:rPr lang="en-US" sz="1800" dirty="0">
                <a:latin typeface="Times New Roman" panose="02020603050405020304" pitchFamily="18" charset="0"/>
                <a:cs typeface="Times New Roman" panose="02020603050405020304" pitchFamily="18" charset="0"/>
              </a:rPr>
              <a:t>) = x(</a:t>
            </a:r>
            <a:r>
              <a:rPr lang="en-US" sz="1800" dirty="0" err="1">
                <a:latin typeface="Times New Roman" panose="02020603050405020304" pitchFamily="18" charset="0"/>
                <a:cs typeface="Times New Roman" panose="02020603050405020304" pitchFamily="18" charset="0"/>
              </a:rPr>
              <a:t>nTs</a:t>
            </a:r>
            <a:r>
              <a:rPr lang="en-US" sz="1800" dirty="0">
                <a:latin typeface="Times New Roman" panose="02020603050405020304" pitchFamily="18" charset="0"/>
                <a:cs typeface="Times New Roman" panose="02020603050405020304" pitchFamily="18" charset="0"/>
              </a:rPr>
              <a:t>)……. (5)</a:t>
            </a:r>
          </a:p>
          <a:p>
            <a:pPr algn="just" fontAlgn="base">
              <a:lnSpc>
                <a:spcPct val="150000"/>
              </a:lnSpc>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from the above equations 4 and 5 we get,</a:t>
            </a:r>
          </a:p>
          <a:p>
            <a:pPr marL="0" indent="0" algn="just" fontAlgn="base">
              <a:lnSpc>
                <a:spcPct val="150000"/>
              </a:lnSpc>
              <a:buNone/>
            </a:pPr>
            <a:r>
              <a:rPr lang="en-US" sz="1800" dirty="0" err="1">
                <a:latin typeface="Times New Roman" panose="02020603050405020304" pitchFamily="18" charset="0"/>
                <a:cs typeface="Times New Roman" panose="02020603050405020304" pitchFamily="18" charset="0"/>
              </a:rPr>
              <a:t>xq</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nTs</a:t>
            </a:r>
            <a:r>
              <a:rPr lang="en-US" sz="1800" dirty="0">
                <a:latin typeface="Times New Roman" panose="02020603050405020304" pitchFamily="18" charset="0"/>
                <a:cs typeface="Times New Roman" panose="02020603050405020304" pitchFamily="18" charset="0"/>
              </a:rPr>
              <a:t>) = x(</a:t>
            </a:r>
            <a:r>
              <a:rPr lang="en-US" sz="1800" dirty="0" err="1">
                <a:latin typeface="Times New Roman" panose="02020603050405020304" pitchFamily="18" charset="0"/>
                <a:cs typeface="Times New Roman" panose="02020603050405020304" pitchFamily="18" charset="0"/>
              </a:rPr>
              <a:t>nTs</a:t>
            </a:r>
            <a:r>
              <a:rPr lang="en-US" sz="1800" dirty="0">
                <a:latin typeface="Times New Roman" panose="02020603050405020304" pitchFamily="18" charset="0"/>
                <a:cs typeface="Times New Roman" panose="02020603050405020304" pitchFamily="18" charset="0"/>
              </a:rPr>
              <a:t>)+ q(</a:t>
            </a:r>
            <a:r>
              <a:rPr lang="en-US" sz="1800" dirty="0" err="1">
                <a:latin typeface="Times New Roman" panose="02020603050405020304" pitchFamily="18" charset="0"/>
                <a:cs typeface="Times New Roman" panose="02020603050405020304" pitchFamily="18" charset="0"/>
              </a:rPr>
              <a:t>nTs</a:t>
            </a:r>
            <a:r>
              <a:rPr lang="en-US" sz="1800" dirty="0">
                <a:latin typeface="Times New Roman" panose="02020603050405020304" pitchFamily="18" charset="0"/>
                <a:cs typeface="Times New Roman" panose="02020603050405020304" pitchFamily="18" charset="0"/>
              </a:rPr>
              <a:t>)</a:t>
            </a:r>
          </a:p>
          <a:p>
            <a:pPr>
              <a:lnSpc>
                <a:spcPct val="150000"/>
              </a:lnSpc>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Therefore, the quantized version of signal </a:t>
            </a:r>
            <a:r>
              <a:rPr lang="en-US" sz="1800" dirty="0" err="1">
                <a:latin typeface="Times New Roman" panose="02020603050405020304" pitchFamily="18" charset="0"/>
                <a:cs typeface="Times New Roman" panose="02020603050405020304" pitchFamily="18" charset="0"/>
              </a:rPr>
              <a:t>xq</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nTs</a:t>
            </a:r>
            <a:r>
              <a:rPr lang="en-US" sz="1800" dirty="0">
                <a:latin typeface="Times New Roman" panose="02020603050405020304" pitchFamily="18" charset="0"/>
                <a:cs typeface="Times New Roman" panose="02020603050405020304" pitchFamily="18" charset="0"/>
              </a:rPr>
              <a:t>) is the sum of original sample value and quantized error q(</a:t>
            </a:r>
            <a:r>
              <a:rPr lang="en-US" sz="1800" dirty="0" err="1">
                <a:latin typeface="Times New Roman" panose="02020603050405020304" pitchFamily="18" charset="0"/>
                <a:cs typeface="Times New Roman" panose="02020603050405020304" pitchFamily="18" charset="0"/>
              </a:rPr>
              <a:t>nTs</a:t>
            </a:r>
            <a:r>
              <a:rPr lang="en-US" sz="1800" dirty="0">
                <a:latin typeface="Times New Roman" panose="02020603050405020304" pitchFamily="18" charset="0"/>
                <a:cs typeface="Times New Roman" panose="02020603050405020304" pitchFamily="18" charset="0"/>
              </a:rPr>
              <a:t>). The quantized error can be positive or negative. So the output of the prediction filter does not depend on its characteristics.</a:t>
            </a:r>
          </a:p>
        </p:txBody>
      </p:sp>
    </p:spTree>
    <p:extLst>
      <p:ext uri="{BB962C8B-B14F-4D97-AF65-F5344CB8AC3E}">
        <p14:creationId xmlns:p14="http://schemas.microsoft.com/office/powerpoint/2010/main" val="248104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C480C8-4F8F-7399-FE18-F4A6B6D3FE4E}"/>
              </a:ext>
            </a:extLst>
          </p:cNvPr>
          <p:cNvSpPr>
            <a:spLocks noGrp="1"/>
          </p:cNvSpPr>
          <p:nvPr>
            <p:ph idx="1"/>
          </p:nvPr>
        </p:nvSpPr>
        <p:spPr>
          <a:xfrm>
            <a:off x="838200" y="265814"/>
            <a:ext cx="10515600" cy="5911149"/>
          </a:xfrm>
        </p:spPr>
        <p:txBody>
          <a:bodyPr>
            <a:normAutofit fontScale="92500"/>
          </a:bodyPr>
          <a:lstStyle/>
          <a:p>
            <a:pPr marL="0" indent="0" algn="ctr">
              <a:lnSpc>
                <a:spcPct val="150000"/>
              </a:lnSpc>
              <a:buNone/>
            </a:pPr>
            <a:r>
              <a:rPr lang="en-US" sz="1800" b="1" i="0" dirty="0">
                <a:solidFill>
                  <a:srgbClr val="000000"/>
                </a:solidFill>
                <a:effectLst/>
                <a:latin typeface="Times New Roman" panose="02020603050405020304" pitchFamily="18" charset="0"/>
                <a:cs typeface="Times New Roman" panose="02020603050405020304" pitchFamily="18" charset="0"/>
              </a:rPr>
              <a:t>Differential Pulse Code Modulation Receiver</a:t>
            </a:r>
          </a:p>
          <a:p>
            <a:pPr algn="just" fontAlgn="base">
              <a:lnSpc>
                <a:spcPct val="150000"/>
              </a:lnSpc>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In order to reconstruct the received digital signal, the DPCM receiver consists of a decoder and prediction filter. In the absenteeism of noise, the encoded receiver input will be the same as the encoded transmitter output.</a:t>
            </a:r>
          </a:p>
          <a:p>
            <a:pPr algn="just" fontAlgn="base"/>
            <a:endParaRPr lang="en-US" sz="2400" dirty="0"/>
          </a:p>
          <a:p>
            <a:pPr algn="just" fontAlgn="base"/>
            <a:endParaRPr lang="en-US" sz="2400" dirty="0"/>
          </a:p>
          <a:p>
            <a:pPr algn="just" fontAlgn="base"/>
            <a:endParaRPr lang="en-US" sz="2400" dirty="0"/>
          </a:p>
          <a:p>
            <a:pPr algn="just" fontAlgn="base"/>
            <a:endParaRPr lang="en-US" sz="2400" dirty="0"/>
          </a:p>
          <a:p>
            <a:pPr algn="just" fontAlgn="base"/>
            <a:endParaRPr lang="en-US" sz="2400" dirty="0"/>
          </a:p>
          <a:p>
            <a:pPr marL="0" indent="0" algn="just" fontAlgn="base">
              <a:buNone/>
            </a:pPr>
            <a:endParaRPr lang="en-US" sz="2400" dirty="0"/>
          </a:p>
          <a:p>
            <a:pPr algn="just" fontAlgn="base">
              <a:lnSpc>
                <a:spcPct val="150000"/>
              </a:lnSpc>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Decoder will reconstruct the quantized form of the original signal. Therefore the signal at the receiver differs from the actual signal by quantization error q(</a:t>
            </a:r>
            <a:r>
              <a:rPr lang="en-US" sz="1800" dirty="0" err="1">
                <a:latin typeface="Times New Roman" panose="02020603050405020304" pitchFamily="18" charset="0"/>
                <a:cs typeface="Times New Roman" panose="02020603050405020304" pitchFamily="18" charset="0"/>
              </a:rPr>
              <a:t>nTs</a:t>
            </a:r>
            <a:r>
              <a:rPr lang="en-US" sz="1800" dirty="0">
                <a:latin typeface="Times New Roman" panose="02020603050405020304" pitchFamily="18" charset="0"/>
                <a:cs typeface="Times New Roman" panose="02020603050405020304" pitchFamily="18" charset="0"/>
              </a:rPr>
              <a:t>), which is introduced permanently in the reconstructed signal.</a:t>
            </a:r>
          </a:p>
          <a:p>
            <a:pPr marL="0" indent="0">
              <a:buNone/>
            </a:pPr>
            <a:br>
              <a:rPr lang="en-US" dirty="0"/>
            </a:br>
            <a:endParaRPr lang="en-US" dirty="0"/>
          </a:p>
        </p:txBody>
      </p:sp>
      <p:pic>
        <p:nvPicPr>
          <p:cNvPr id="5" name="Picture 4">
            <a:extLst>
              <a:ext uri="{FF2B5EF4-FFF2-40B4-BE49-F238E27FC236}">
                <a16:creationId xmlns:a16="http://schemas.microsoft.com/office/drawing/2014/main" id="{4DA5D03C-DFF4-E939-FD85-8F7EA8F9DF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278" y="1892595"/>
            <a:ext cx="6680063" cy="2179675"/>
          </a:xfrm>
          <a:prstGeom prst="rect">
            <a:avLst/>
          </a:prstGeom>
        </p:spPr>
      </p:pic>
    </p:spTree>
    <p:extLst>
      <p:ext uri="{BB962C8B-B14F-4D97-AF65-F5344CB8AC3E}">
        <p14:creationId xmlns:p14="http://schemas.microsoft.com/office/powerpoint/2010/main" val="3449074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F0B6DF2-5A9A-80E0-4C0F-57D9766F5BA1}"/>
              </a:ext>
            </a:extLst>
          </p:cNvPr>
          <p:cNvSpPr txBox="1"/>
          <p:nvPr/>
        </p:nvSpPr>
        <p:spPr>
          <a:xfrm>
            <a:off x="287079" y="393405"/>
            <a:ext cx="3880229" cy="923330"/>
          </a:xfrm>
          <a:prstGeom prst="rect">
            <a:avLst/>
          </a:prstGeom>
          <a:noFill/>
        </p:spPr>
        <p:txBody>
          <a:bodyPr wrap="none" rtlCol="0">
            <a:spAutoFit/>
          </a:bodyPr>
          <a:lstStyle/>
          <a:p>
            <a:r>
              <a:rPr lang="en-US" dirty="0"/>
              <a:t>Example: X(n) = {2.1,2.2,2.3,2.6,2.7,2.8}</a:t>
            </a:r>
          </a:p>
          <a:p>
            <a:endParaRPr lang="en-KE" dirty="0"/>
          </a:p>
          <a:p>
            <a:endParaRPr lang="en-US" dirty="0"/>
          </a:p>
        </p:txBody>
      </p:sp>
      <p:pic>
        <p:nvPicPr>
          <p:cNvPr id="5" name="Picture 4">
            <a:extLst>
              <a:ext uri="{FF2B5EF4-FFF2-40B4-BE49-F238E27FC236}">
                <a16:creationId xmlns:a16="http://schemas.microsoft.com/office/drawing/2014/main" id="{22DFA641-F5B5-A695-186E-F9238FBBC2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603" y="1005029"/>
            <a:ext cx="7772401" cy="3998054"/>
          </a:xfrm>
          <a:prstGeom prst="rect">
            <a:avLst/>
          </a:prstGeom>
        </p:spPr>
      </p:pic>
      <p:sp>
        <p:nvSpPr>
          <p:cNvPr id="6" name="TextBox 5">
            <a:extLst>
              <a:ext uri="{FF2B5EF4-FFF2-40B4-BE49-F238E27FC236}">
                <a16:creationId xmlns:a16="http://schemas.microsoft.com/office/drawing/2014/main" id="{F86B512B-A0E0-B13D-B61C-01F069BF1F99}"/>
              </a:ext>
            </a:extLst>
          </p:cNvPr>
          <p:cNvSpPr txBox="1"/>
          <p:nvPr/>
        </p:nvSpPr>
        <p:spPr>
          <a:xfrm>
            <a:off x="386603" y="5317593"/>
            <a:ext cx="5381538" cy="1477328"/>
          </a:xfrm>
          <a:prstGeom prst="rect">
            <a:avLst/>
          </a:prstGeom>
          <a:noFill/>
        </p:spPr>
        <p:txBody>
          <a:bodyPr wrap="none" rtlCol="0">
            <a:spAutoFit/>
          </a:bodyPr>
          <a:lstStyle/>
          <a:p>
            <a:r>
              <a:rPr lang="en-US" dirty="0"/>
              <a:t>Eq(n) = quantized error signal</a:t>
            </a:r>
          </a:p>
          <a:p>
            <a:r>
              <a:rPr lang="en-US" dirty="0"/>
              <a:t>Will be the transmission signal translated to digital data</a:t>
            </a:r>
          </a:p>
          <a:p>
            <a:r>
              <a:rPr lang="en-US" dirty="0"/>
              <a:t>DPCM Digital Data</a:t>
            </a:r>
          </a:p>
          <a:p>
            <a:r>
              <a:rPr lang="en-US" dirty="0"/>
              <a:t>3bit = 010 000 000 001 000 000</a:t>
            </a:r>
            <a:endParaRPr lang="en-KE" dirty="0"/>
          </a:p>
          <a:p>
            <a:endParaRPr lang="en-US" dirty="0"/>
          </a:p>
        </p:txBody>
      </p:sp>
    </p:spTree>
    <p:extLst>
      <p:ext uri="{BB962C8B-B14F-4D97-AF65-F5344CB8AC3E}">
        <p14:creationId xmlns:p14="http://schemas.microsoft.com/office/powerpoint/2010/main" val="17994176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36A94-255F-E0BF-C2CE-B3B681324C5A}"/>
              </a:ext>
            </a:extLst>
          </p:cNvPr>
          <p:cNvSpPr txBox="1"/>
          <p:nvPr/>
        </p:nvSpPr>
        <p:spPr>
          <a:xfrm>
            <a:off x="723014" y="361507"/>
            <a:ext cx="3318729" cy="923330"/>
          </a:xfrm>
          <a:prstGeom prst="rect">
            <a:avLst/>
          </a:prstGeom>
          <a:noFill/>
        </p:spPr>
        <p:txBody>
          <a:bodyPr wrap="none" rtlCol="0">
            <a:spAutoFit/>
          </a:bodyPr>
          <a:lstStyle/>
          <a:p>
            <a:r>
              <a:rPr lang="en-US" dirty="0"/>
              <a:t>Input signal from the transmitter:</a:t>
            </a:r>
          </a:p>
          <a:p>
            <a:r>
              <a:rPr lang="en-US" dirty="0"/>
              <a:t>200100</a:t>
            </a:r>
            <a:endParaRPr lang="en-KE" dirty="0"/>
          </a:p>
          <a:p>
            <a:endParaRPr lang="en-US" dirty="0"/>
          </a:p>
        </p:txBody>
      </p:sp>
      <p:pic>
        <p:nvPicPr>
          <p:cNvPr id="5" name="Picture 4">
            <a:extLst>
              <a:ext uri="{FF2B5EF4-FFF2-40B4-BE49-F238E27FC236}">
                <a16:creationId xmlns:a16="http://schemas.microsoft.com/office/drawing/2014/main" id="{D397F9A3-7EC3-B4CF-8594-4F7C5EB013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139" y="1284837"/>
            <a:ext cx="8592670" cy="3811882"/>
          </a:xfrm>
          <a:prstGeom prst="rect">
            <a:avLst/>
          </a:prstGeom>
        </p:spPr>
      </p:pic>
      <p:sp>
        <p:nvSpPr>
          <p:cNvPr id="6" name="TextBox 5">
            <a:extLst>
              <a:ext uri="{FF2B5EF4-FFF2-40B4-BE49-F238E27FC236}">
                <a16:creationId xmlns:a16="http://schemas.microsoft.com/office/drawing/2014/main" id="{BA85756C-D1E3-1C5F-4FA9-9B27988555B6}"/>
              </a:ext>
            </a:extLst>
          </p:cNvPr>
          <p:cNvSpPr txBox="1"/>
          <p:nvPr/>
        </p:nvSpPr>
        <p:spPr>
          <a:xfrm>
            <a:off x="371139" y="5657671"/>
            <a:ext cx="3377143" cy="1200329"/>
          </a:xfrm>
          <a:prstGeom prst="rect">
            <a:avLst/>
          </a:prstGeom>
          <a:noFill/>
        </p:spPr>
        <p:txBody>
          <a:bodyPr wrap="none" rtlCol="0">
            <a:spAutoFit/>
          </a:bodyPr>
          <a:lstStyle/>
          <a:p>
            <a:r>
              <a:rPr lang="en-US" dirty="0"/>
              <a:t>Received signal from the decoder:</a:t>
            </a:r>
          </a:p>
          <a:p>
            <a:r>
              <a:rPr lang="en-US" dirty="0"/>
              <a:t>{2,2,2,3,3,3}</a:t>
            </a:r>
          </a:p>
          <a:p>
            <a:endParaRPr lang="en-KE" dirty="0"/>
          </a:p>
          <a:p>
            <a:endParaRPr lang="en-US" dirty="0"/>
          </a:p>
        </p:txBody>
      </p:sp>
    </p:spTree>
    <p:extLst>
      <p:ext uri="{BB962C8B-B14F-4D97-AF65-F5344CB8AC3E}">
        <p14:creationId xmlns:p14="http://schemas.microsoft.com/office/powerpoint/2010/main" val="33679625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E8289A-ED66-BD66-350D-ED800E196646}"/>
              </a:ext>
            </a:extLst>
          </p:cNvPr>
          <p:cNvSpPr>
            <a:spLocks noGrp="1"/>
          </p:cNvSpPr>
          <p:nvPr>
            <p:ph idx="1"/>
          </p:nvPr>
        </p:nvSpPr>
        <p:spPr>
          <a:xfrm>
            <a:off x="115185" y="166945"/>
            <a:ext cx="11942135" cy="6563463"/>
          </a:xfrm>
        </p:spPr>
        <p:txBody>
          <a:bodyPr/>
          <a:lstStyle/>
          <a:p>
            <a:pPr marL="0" indent="0">
              <a:buNone/>
            </a:pPr>
            <a:r>
              <a:rPr lang="en-US" sz="1800" b="1" i="0" u="none" strike="noStrike" baseline="0" dirty="0">
                <a:solidFill>
                  <a:srgbClr val="000000"/>
                </a:solidFill>
                <a:latin typeface="Times New Roman" panose="02020603050405020304" pitchFamily="18" charset="0"/>
              </a:rPr>
              <a:t>c) For the sequence below; construct Lempel-Ziv parsing and explain how the code will be encoded by Lempel_Ziv code.</a:t>
            </a:r>
          </a:p>
          <a:p>
            <a:pPr marL="457200" lvl="1" indent="0" algn="ctr">
              <a:buNone/>
            </a:pPr>
            <a:r>
              <a:rPr lang="en-US" sz="1800" b="1" i="0" u="none" strike="noStrike" baseline="0" dirty="0">
                <a:latin typeface="CMR12"/>
              </a:rPr>
              <a:t>0101101011101101110111</a:t>
            </a:r>
            <a:r>
              <a:rPr lang="en-US" sz="1800" b="1" i="0" u="none" strike="noStrike" baseline="0" dirty="0">
                <a:solidFill>
                  <a:srgbClr val="000000"/>
                </a:solidFill>
                <a:latin typeface="Times New Roman" panose="02020603050405020304" pitchFamily="18" charset="0"/>
              </a:rPr>
              <a:t> </a:t>
            </a:r>
          </a:p>
          <a:p>
            <a:pPr marL="457200" lvl="1" indent="0" algn="ctr">
              <a:buNone/>
            </a:pPr>
            <a:endParaRPr lang="en-US" sz="1800" b="1" i="0" u="none" strike="noStrike" baseline="0" dirty="0">
              <a:solidFill>
                <a:srgbClr val="000000"/>
              </a:solidFill>
              <a:latin typeface="Times New Roman" panose="02020603050405020304" pitchFamily="18" charset="0"/>
            </a:endParaRPr>
          </a:p>
          <a:p>
            <a:pPr marL="457200" lvl="1" indent="0" algn="ctr">
              <a:lnSpc>
                <a:spcPct val="150000"/>
              </a:lnSpc>
              <a:buNone/>
            </a:pPr>
            <a:r>
              <a:rPr lang="en-US" sz="1800" dirty="0">
                <a:solidFill>
                  <a:srgbClr val="000000"/>
                </a:solidFill>
                <a:latin typeface="Times New Roman" panose="02020603050405020304" pitchFamily="18" charset="0"/>
                <a:cs typeface="Times New Roman" panose="02020603050405020304" pitchFamily="18" charset="0"/>
              </a:rPr>
              <a:t>Assuming that the input alphabet is {0,1}</a:t>
            </a:r>
          </a:p>
          <a:p>
            <a:pPr marL="457200" lvl="1" indent="0" algn="ctr">
              <a:lnSpc>
                <a:spcPct val="150000"/>
              </a:lnSpc>
              <a:buNone/>
            </a:pPr>
            <a:r>
              <a:rPr lang="en-US" sz="1800" dirty="0">
                <a:solidFill>
                  <a:srgbClr val="000000"/>
                </a:solidFill>
                <a:latin typeface="Times New Roman" panose="02020603050405020304" pitchFamily="18" charset="0"/>
                <a:cs typeface="Times New Roman" panose="02020603050405020304" pitchFamily="18" charset="0"/>
              </a:rPr>
              <a:t>Then the decomposition phrase is as follows</a:t>
            </a:r>
          </a:p>
          <a:p>
            <a:pPr marL="457200" lvl="1" indent="0" algn="ctr">
              <a:lnSpc>
                <a:spcPct val="150000"/>
              </a:lnSpc>
              <a:buNone/>
            </a:pPr>
            <a:r>
              <a:rPr lang="en-US" sz="1800" b="0" i="0" u="none" strike="noStrike" baseline="0" dirty="0">
                <a:latin typeface="Times New Roman" panose="02020603050405020304" pitchFamily="18" charset="0"/>
                <a:cs typeface="Times New Roman" panose="02020603050405020304" pitchFamily="18" charset="0"/>
              </a:rPr>
              <a:t>|0</a:t>
            </a:r>
            <a:r>
              <a:rPr lang="en-US" sz="1800" dirty="0">
                <a:latin typeface="Times New Roman" panose="02020603050405020304" pitchFamily="18" charset="0"/>
                <a:cs typeface="Times New Roman" panose="02020603050405020304" pitchFamily="18" charset="0"/>
              </a:rPr>
              <a:t>|</a:t>
            </a:r>
            <a:r>
              <a:rPr lang="en-US" sz="1800" b="0" i="0" u="none" strike="noStrike" baseline="0" dirty="0">
                <a:latin typeface="Times New Roman" panose="02020603050405020304" pitchFamily="18" charset="0"/>
                <a:cs typeface="Times New Roman" panose="02020603050405020304" pitchFamily="18" charset="0"/>
              </a:rPr>
              <a:t>1</a:t>
            </a:r>
            <a:r>
              <a:rPr lang="en-US" sz="1800" dirty="0">
                <a:latin typeface="Times New Roman" panose="02020603050405020304" pitchFamily="18" charset="0"/>
                <a:cs typeface="Times New Roman" panose="02020603050405020304" pitchFamily="18" charset="0"/>
              </a:rPr>
              <a:t>|</a:t>
            </a:r>
            <a:r>
              <a:rPr lang="en-US" sz="1800" b="0" i="0" u="none" strike="noStrike" baseline="0" dirty="0">
                <a:latin typeface="Times New Roman" panose="02020603050405020304" pitchFamily="18" charset="0"/>
                <a:cs typeface="Times New Roman" panose="02020603050405020304" pitchFamily="18" charset="0"/>
              </a:rPr>
              <a:t>01</a:t>
            </a:r>
            <a:r>
              <a:rPr lang="en-US" sz="1800" dirty="0">
                <a:latin typeface="Times New Roman" panose="02020603050405020304" pitchFamily="18" charset="0"/>
                <a:cs typeface="Times New Roman" panose="02020603050405020304" pitchFamily="18" charset="0"/>
              </a:rPr>
              <a:t>|</a:t>
            </a:r>
            <a:r>
              <a:rPr lang="en-US" sz="1800" b="0" i="0" u="none" strike="noStrike" baseline="0" dirty="0">
                <a:latin typeface="Times New Roman" panose="02020603050405020304" pitchFamily="18" charset="0"/>
                <a:cs typeface="Times New Roman" panose="02020603050405020304" pitchFamily="18" charset="0"/>
              </a:rPr>
              <a:t>10</a:t>
            </a:r>
            <a:r>
              <a:rPr lang="en-US" sz="1800" dirty="0">
                <a:latin typeface="Times New Roman" panose="02020603050405020304" pitchFamily="18" charset="0"/>
                <a:cs typeface="Times New Roman" panose="02020603050405020304" pitchFamily="18" charset="0"/>
              </a:rPr>
              <a:t>|</a:t>
            </a:r>
            <a:r>
              <a:rPr lang="en-US" sz="1800" b="0" i="0" u="none" strike="noStrike" baseline="0" dirty="0">
                <a:latin typeface="Times New Roman" panose="02020603050405020304" pitchFamily="18" charset="0"/>
                <a:cs typeface="Times New Roman" panose="02020603050405020304" pitchFamily="18" charset="0"/>
              </a:rPr>
              <a:t>101</a:t>
            </a:r>
            <a:r>
              <a:rPr lang="en-US" sz="1800" dirty="0">
                <a:latin typeface="Times New Roman" panose="02020603050405020304" pitchFamily="18" charset="0"/>
                <a:cs typeface="Times New Roman" panose="02020603050405020304" pitchFamily="18" charset="0"/>
              </a:rPr>
              <a:t>|</a:t>
            </a:r>
            <a:r>
              <a:rPr lang="en-US" sz="1800" b="0" i="0" u="none" strike="noStrike" baseline="0" dirty="0">
                <a:latin typeface="Times New Roman" panose="02020603050405020304" pitchFamily="18" charset="0"/>
                <a:cs typeface="Times New Roman" panose="02020603050405020304" pitchFamily="18" charset="0"/>
              </a:rPr>
              <a:t>11</a:t>
            </a:r>
            <a:r>
              <a:rPr lang="en-US" sz="1800" dirty="0">
                <a:latin typeface="Times New Roman" panose="02020603050405020304" pitchFamily="18" charset="0"/>
                <a:cs typeface="Times New Roman" panose="02020603050405020304" pitchFamily="18" charset="0"/>
              </a:rPr>
              <a:t>|</a:t>
            </a:r>
            <a:r>
              <a:rPr lang="en-US" sz="1800" b="0" i="0" u="none" strike="noStrike" baseline="0" dirty="0">
                <a:latin typeface="Times New Roman" panose="02020603050405020304" pitchFamily="18" charset="0"/>
                <a:cs typeface="Times New Roman" panose="02020603050405020304" pitchFamily="18" charset="0"/>
              </a:rPr>
              <a:t>011</a:t>
            </a:r>
            <a:r>
              <a:rPr lang="en-US" sz="1800" dirty="0">
                <a:latin typeface="Times New Roman" panose="02020603050405020304" pitchFamily="18" charset="0"/>
                <a:cs typeface="Times New Roman" panose="02020603050405020304" pitchFamily="18" charset="0"/>
              </a:rPr>
              <a:t>|</a:t>
            </a:r>
            <a:r>
              <a:rPr lang="en-US" sz="1800" b="0" i="0" u="none" strike="noStrike" baseline="0" dirty="0">
                <a:latin typeface="Times New Roman" panose="02020603050405020304" pitchFamily="18" charset="0"/>
                <a:cs typeface="Times New Roman" panose="02020603050405020304" pitchFamily="18" charset="0"/>
              </a:rPr>
              <a:t>0111</a:t>
            </a:r>
            <a:r>
              <a:rPr lang="en-US" sz="1800" dirty="0">
                <a:latin typeface="Times New Roman" panose="02020603050405020304" pitchFamily="18" charset="0"/>
                <a:cs typeface="Times New Roman" panose="02020603050405020304" pitchFamily="18" charset="0"/>
              </a:rPr>
              <a:t>|</a:t>
            </a:r>
            <a:r>
              <a:rPr lang="en-US" sz="1800" b="0" i="0" u="none" strike="noStrike" baseline="0" dirty="0">
                <a:latin typeface="Times New Roman" panose="02020603050405020304" pitchFamily="18" charset="0"/>
                <a:cs typeface="Times New Roman" panose="02020603050405020304" pitchFamily="18" charset="0"/>
              </a:rPr>
              <a:t>0111</a:t>
            </a:r>
            <a:r>
              <a:rPr lang="en-US" sz="1800" dirty="0">
                <a:latin typeface="Times New Roman" panose="02020603050405020304" pitchFamily="18" charset="0"/>
                <a:cs typeface="Times New Roman" panose="02020603050405020304" pitchFamily="18" charset="0"/>
              </a:rPr>
              <a:t>.</a:t>
            </a:r>
          </a:p>
          <a:p>
            <a:pPr marL="457200" lvl="1" indent="0" algn="ctr">
              <a:lnSpc>
                <a:spcPct val="150000"/>
              </a:lnSpc>
              <a:buNone/>
            </a:pPr>
            <a:r>
              <a:rPr lang="en-US" sz="1800" dirty="0">
                <a:latin typeface="Times New Roman" panose="02020603050405020304" pitchFamily="18" charset="0"/>
                <a:cs typeface="Times New Roman" panose="02020603050405020304" pitchFamily="18" charset="0"/>
              </a:rPr>
              <a:t>The outcome list of reference –alphabet pairs:</a:t>
            </a:r>
          </a:p>
          <a:p>
            <a:pPr marL="457200" lvl="1" indent="0" algn="ctr">
              <a:lnSpc>
                <a:spcPct val="150000"/>
              </a:lnSpc>
              <a:buNone/>
            </a:pPr>
            <a:r>
              <a:rPr lang="en-US" sz="1800" b="0" i="0" u="none" strike="noStrike" baseline="0" dirty="0">
                <a:latin typeface="Times New Roman" panose="02020603050405020304" pitchFamily="18" charset="0"/>
                <a:cs typeface="Times New Roman" panose="02020603050405020304" pitchFamily="18" charset="0"/>
              </a:rPr>
              <a:t>0</a:t>
            </a:r>
            <a:r>
              <a:rPr lang="en-US" sz="1800" dirty="0">
                <a:latin typeface="Times New Roman" panose="02020603050405020304" pitchFamily="18" charset="0"/>
                <a:cs typeface="Times New Roman" panose="02020603050405020304" pitchFamily="18" charset="0"/>
              </a:rPr>
              <a:t>,</a:t>
            </a:r>
            <a:r>
              <a:rPr lang="en-US" sz="1800" b="0" i="0" u="none" strike="noStrike" baseline="0" dirty="0">
                <a:latin typeface="Times New Roman" panose="02020603050405020304" pitchFamily="18" charset="0"/>
                <a:cs typeface="Times New Roman" panose="02020603050405020304" pitchFamily="18" charset="0"/>
              </a:rPr>
              <a:t>0  0</a:t>
            </a:r>
            <a:r>
              <a:rPr lang="en-US" sz="1800" dirty="0">
                <a:latin typeface="Times New Roman" panose="02020603050405020304" pitchFamily="18" charset="0"/>
                <a:cs typeface="Times New Roman" panose="02020603050405020304" pitchFamily="18" charset="0"/>
              </a:rPr>
              <a:t>,</a:t>
            </a:r>
            <a:r>
              <a:rPr lang="en-US" sz="1800" b="0" i="0" u="none" strike="noStrike" baseline="0" dirty="0">
                <a:latin typeface="Times New Roman" panose="02020603050405020304" pitchFamily="18" charset="0"/>
                <a:cs typeface="Times New Roman" panose="02020603050405020304" pitchFamily="18" charset="0"/>
              </a:rPr>
              <a:t> 1  1</a:t>
            </a:r>
            <a:r>
              <a:rPr lang="en-US" sz="1800" dirty="0">
                <a:latin typeface="Times New Roman" panose="02020603050405020304" pitchFamily="18" charset="0"/>
                <a:cs typeface="Times New Roman" panose="02020603050405020304" pitchFamily="18" charset="0"/>
              </a:rPr>
              <a:t>,</a:t>
            </a:r>
            <a:r>
              <a:rPr lang="en-US" sz="1800" b="0" i="0" u="none" strike="noStrike" baseline="0" dirty="0">
                <a:latin typeface="Times New Roman" panose="02020603050405020304" pitchFamily="18" charset="0"/>
                <a:cs typeface="Times New Roman" panose="02020603050405020304" pitchFamily="18" charset="0"/>
              </a:rPr>
              <a:t> 1  2</a:t>
            </a:r>
            <a:r>
              <a:rPr lang="en-US" sz="1800" dirty="0">
                <a:latin typeface="Times New Roman" panose="02020603050405020304" pitchFamily="18" charset="0"/>
                <a:cs typeface="Times New Roman" panose="02020603050405020304" pitchFamily="18" charset="0"/>
              </a:rPr>
              <a:t>,</a:t>
            </a:r>
            <a:r>
              <a:rPr lang="en-US" sz="1800" b="0" i="0" u="none" strike="noStrike" baseline="0" dirty="0">
                <a:latin typeface="Times New Roman" panose="02020603050405020304" pitchFamily="18" charset="0"/>
                <a:cs typeface="Times New Roman" panose="02020603050405020304" pitchFamily="18" charset="0"/>
              </a:rPr>
              <a:t> 0  4</a:t>
            </a:r>
            <a:r>
              <a:rPr lang="en-US" sz="1800" dirty="0">
                <a:latin typeface="Times New Roman" panose="02020603050405020304" pitchFamily="18" charset="0"/>
                <a:cs typeface="Times New Roman" panose="02020603050405020304" pitchFamily="18" charset="0"/>
              </a:rPr>
              <a:t>,</a:t>
            </a:r>
            <a:r>
              <a:rPr lang="en-US" sz="1800" b="0" i="0" u="none" strike="noStrike" baseline="0" dirty="0">
                <a:latin typeface="Times New Roman" panose="02020603050405020304" pitchFamily="18" charset="0"/>
                <a:cs typeface="Times New Roman" panose="02020603050405020304" pitchFamily="18" charset="0"/>
              </a:rPr>
              <a:t> 1  2</a:t>
            </a:r>
            <a:r>
              <a:rPr lang="en-US" sz="1800" dirty="0">
                <a:latin typeface="Times New Roman" panose="02020603050405020304" pitchFamily="18" charset="0"/>
                <a:cs typeface="Times New Roman" panose="02020603050405020304" pitchFamily="18" charset="0"/>
              </a:rPr>
              <a:t>,</a:t>
            </a:r>
            <a:r>
              <a:rPr lang="en-US" sz="1800" b="0" i="0" u="none" strike="noStrike" baseline="0" dirty="0">
                <a:latin typeface="Times New Roman" panose="02020603050405020304" pitchFamily="18" charset="0"/>
                <a:cs typeface="Times New Roman" panose="02020603050405020304" pitchFamily="18" charset="0"/>
              </a:rPr>
              <a:t> 1  3</a:t>
            </a:r>
            <a:r>
              <a:rPr lang="en-US" sz="1800" dirty="0">
                <a:latin typeface="Times New Roman" panose="02020603050405020304" pitchFamily="18" charset="0"/>
                <a:cs typeface="Times New Roman" panose="02020603050405020304" pitchFamily="18" charset="0"/>
              </a:rPr>
              <a:t>,</a:t>
            </a:r>
            <a:r>
              <a:rPr lang="en-US" sz="1800" b="0" i="0" u="none" strike="noStrike" baseline="0" dirty="0">
                <a:latin typeface="Times New Roman" panose="02020603050405020304" pitchFamily="18" charset="0"/>
                <a:cs typeface="Times New Roman" panose="02020603050405020304" pitchFamily="18" charset="0"/>
              </a:rPr>
              <a:t> 1  7, 1  7</a:t>
            </a:r>
            <a:r>
              <a:rPr lang="en-US" sz="1800" dirty="0">
                <a:latin typeface="Times New Roman" panose="02020603050405020304" pitchFamily="18" charset="0"/>
                <a:cs typeface="Times New Roman" panose="02020603050405020304" pitchFamily="18" charset="0"/>
              </a:rPr>
              <a:t>.</a:t>
            </a:r>
          </a:p>
          <a:p>
            <a:pPr marL="457200" lvl="1" indent="0" algn="ctr">
              <a:lnSpc>
                <a:spcPct val="150000"/>
              </a:lnSpc>
              <a:buNone/>
            </a:pPr>
            <a:r>
              <a:rPr lang="en-US" sz="1800" b="1" dirty="0">
                <a:latin typeface="Times New Roman" panose="02020603050405020304" pitchFamily="18" charset="0"/>
                <a:cs typeface="Times New Roman" panose="02020603050405020304" pitchFamily="18" charset="0"/>
              </a:rPr>
              <a:t>Note:</a:t>
            </a:r>
            <a:r>
              <a:rPr lang="en-US" sz="1800" dirty="0">
                <a:latin typeface="Times New Roman" panose="02020603050405020304" pitchFamily="18" charset="0"/>
                <a:cs typeface="Times New Roman" panose="02020603050405020304" pitchFamily="18" charset="0"/>
              </a:rPr>
              <a:t> The last phrase has no alphabet part, simply because it is a repeated phrase.</a:t>
            </a:r>
          </a:p>
          <a:p>
            <a:pPr marL="457200" lvl="1" indent="0" algn="ctr">
              <a:lnSpc>
                <a:spcPct val="150000"/>
              </a:lnSpc>
              <a:buNone/>
            </a:pPr>
            <a:r>
              <a:rPr lang="en-US" sz="1800" dirty="0">
                <a:latin typeface="Times New Roman" panose="02020603050405020304" pitchFamily="18" charset="0"/>
                <a:cs typeface="Times New Roman" panose="02020603050405020304" pitchFamily="18" charset="0"/>
              </a:rPr>
              <a:t>Upon encoding dictionary reference with the correct number of bits outputs the following.</a:t>
            </a:r>
          </a:p>
          <a:p>
            <a:pPr marL="457200" lvl="1" indent="0" algn="ctr">
              <a:lnSpc>
                <a:spcPct val="150000"/>
              </a:lnSpc>
              <a:buNone/>
            </a:pPr>
            <a:r>
              <a:rPr lang="en-US" sz="1800" b="0" i="0" u="none" strike="noStrike" baseline="0" dirty="0">
                <a:latin typeface="Times New Roman" panose="02020603050405020304" pitchFamily="18" charset="0"/>
                <a:cs typeface="Times New Roman" panose="02020603050405020304" pitchFamily="18" charset="0"/>
              </a:rPr>
              <a:t>0 01 011 100 1001 0101 0111 1111 0111</a:t>
            </a:r>
            <a:r>
              <a:rPr lang="en-US" sz="1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2195101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B82F572-D46A-9E08-504C-3A30AE3B20CA}"/>
              </a:ext>
            </a:extLst>
          </p:cNvPr>
          <p:cNvSpPr txBox="1"/>
          <p:nvPr/>
        </p:nvSpPr>
        <p:spPr>
          <a:xfrm>
            <a:off x="0" y="0"/>
            <a:ext cx="12192000" cy="3693319"/>
          </a:xfrm>
          <a:prstGeom prst="rect">
            <a:avLst/>
          </a:prstGeom>
          <a:noFill/>
        </p:spPr>
        <p:txBody>
          <a:bodyPr wrap="square" rtlCol="0">
            <a:spAutoFit/>
          </a:bodyPr>
          <a:lstStyle/>
          <a:p>
            <a:r>
              <a:rPr lang="en-US" b="1" dirty="0"/>
              <a:t>Lempel-zip Coding </a:t>
            </a:r>
          </a:p>
          <a:p>
            <a:r>
              <a:rPr lang="en-US" b="0" i="0" dirty="0">
                <a:effectLst/>
                <a:latin typeface="urw-din"/>
              </a:rPr>
              <a:t>The LZW algorithm is a compression technique. This algorithm is typically used in GIF (Graphics Interchange Format) and optionally in PDF (Portable Document Format) and TIFF(Tag Image File Format). Unix’s ‘compress’ command, among other uses. It is lossless, meaning no data is lost when compressing.</a:t>
            </a:r>
          </a:p>
          <a:p>
            <a:r>
              <a:rPr lang="en-US" b="1" dirty="0"/>
              <a:t>Example</a:t>
            </a:r>
          </a:p>
          <a:p>
            <a:r>
              <a:rPr lang="en-US" dirty="0"/>
              <a:t>Encode the following data sequence 000101110010100101</a:t>
            </a:r>
          </a:p>
          <a:p>
            <a:r>
              <a:rPr lang="en-US" u="sng" dirty="0"/>
              <a:t>Steps</a:t>
            </a:r>
          </a:p>
          <a:p>
            <a:pPr marL="342900" indent="-342900">
              <a:buFont typeface="+mj-lt"/>
              <a:buAutoNum type="arabicPeriod"/>
            </a:pPr>
            <a:r>
              <a:rPr lang="en-US" dirty="0"/>
              <a:t>Divide given data into segments.</a:t>
            </a:r>
          </a:p>
          <a:p>
            <a:pPr marL="342900" indent="-342900">
              <a:buFont typeface="+mj-lt"/>
              <a:buAutoNum type="arabicPeriod"/>
            </a:pPr>
            <a:r>
              <a:rPr lang="en-US" dirty="0"/>
              <a:t>Segments should be the shortest sequence and should not have been encountered previously.</a:t>
            </a:r>
          </a:p>
          <a:p>
            <a:pPr marL="342900" indent="-342900">
              <a:buFont typeface="+mj-lt"/>
              <a:buAutoNum type="arabicPeriod"/>
            </a:pPr>
            <a:r>
              <a:rPr lang="en-US" dirty="0"/>
              <a:t>Segments are referred to as phrases.</a:t>
            </a:r>
          </a:p>
          <a:p>
            <a:pPr marL="342900" indent="-342900">
              <a:buFont typeface="+mj-lt"/>
              <a:buAutoNum type="arabicPeriod"/>
            </a:pPr>
            <a:r>
              <a:rPr lang="en-US" dirty="0"/>
              <a:t>We encode a phrase by considering prefix (numerical value) and last bit (digital data usually 0 and 1).</a:t>
            </a:r>
          </a:p>
          <a:p>
            <a:endParaRPr lang="en-US" dirty="0"/>
          </a:p>
          <a:p>
            <a:r>
              <a:rPr lang="en-US" dirty="0"/>
              <a:t>                  00   01  011  10  010  100  101  these are the segments from the sequence above</a:t>
            </a:r>
          </a:p>
        </p:txBody>
      </p:sp>
      <p:graphicFrame>
        <p:nvGraphicFramePr>
          <p:cNvPr id="6" name="Table 6">
            <a:extLst>
              <a:ext uri="{FF2B5EF4-FFF2-40B4-BE49-F238E27FC236}">
                <a16:creationId xmlns:a16="http://schemas.microsoft.com/office/drawing/2014/main" id="{BE902B5B-1508-892E-00E5-595BABA851E9}"/>
              </a:ext>
            </a:extLst>
          </p:cNvPr>
          <p:cNvGraphicFramePr>
            <a:graphicFrameLocks noGrp="1"/>
          </p:cNvGraphicFramePr>
          <p:nvPr>
            <p:extLst>
              <p:ext uri="{D42A27DB-BD31-4B8C-83A1-F6EECF244321}">
                <p14:modId xmlns:p14="http://schemas.microsoft.com/office/powerpoint/2010/main" val="507179028"/>
              </p:ext>
            </p:extLst>
          </p:nvPr>
        </p:nvGraphicFramePr>
        <p:xfrm>
          <a:off x="614915" y="3944679"/>
          <a:ext cx="10962170" cy="2534006"/>
        </p:xfrm>
        <a:graphic>
          <a:graphicData uri="http://schemas.openxmlformats.org/drawingml/2006/table">
            <a:tbl>
              <a:tblPr firstRow="1" bandRow="1">
                <a:tableStyleId>{5C22544A-7EE6-4342-B048-85BDC9FD1C3A}</a:tableStyleId>
              </a:tblPr>
              <a:tblGrid>
                <a:gridCol w="1329070">
                  <a:extLst>
                    <a:ext uri="{9D8B030D-6E8A-4147-A177-3AD203B41FA5}">
                      <a16:colId xmlns:a16="http://schemas.microsoft.com/office/drawing/2014/main" val="3424611155"/>
                    </a:ext>
                  </a:extLst>
                </a:gridCol>
                <a:gridCol w="1020726">
                  <a:extLst>
                    <a:ext uri="{9D8B030D-6E8A-4147-A177-3AD203B41FA5}">
                      <a16:colId xmlns:a16="http://schemas.microsoft.com/office/drawing/2014/main" val="2917226328"/>
                    </a:ext>
                  </a:extLst>
                </a:gridCol>
                <a:gridCol w="938855">
                  <a:extLst>
                    <a:ext uri="{9D8B030D-6E8A-4147-A177-3AD203B41FA5}">
                      <a16:colId xmlns:a16="http://schemas.microsoft.com/office/drawing/2014/main" val="751260168"/>
                    </a:ext>
                  </a:extLst>
                </a:gridCol>
                <a:gridCol w="1096217">
                  <a:extLst>
                    <a:ext uri="{9D8B030D-6E8A-4147-A177-3AD203B41FA5}">
                      <a16:colId xmlns:a16="http://schemas.microsoft.com/office/drawing/2014/main" val="3130472183"/>
                    </a:ext>
                  </a:extLst>
                </a:gridCol>
                <a:gridCol w="1096217">
                  <a:extLst>
                    <a:ext uri="{9D8B030D-6E8A-4147-A177-3AD203B41FA5}">
                      <a16:colId xmlns:a16="http://schemas.microsoft.com/office/drawing/2014/main" val="2756384417"/>
                    </a:ext>
                  </a:extLst>
                </a:gridCol>
                <a:gridCol w="1096217">
                  <a:extLst>
                    <a:ext uri="{9D8B030D-6E8A-4147-A177-3AD203B41FA5}">
                      <a16:colId xmlns:a16="http://schemas.microsoft.com/office/drawing/2014/main" val="1376453435"/>
                    </a:ext>
                  </a:extLst>
                </a:gridCol>
                <a:gridCol w="1096217">
                  <a:extLst>
                    <a:ext uri="{9D8B030D-6E8A-4147-A177-3AD203B41FA5}">
                      <a16:colId xmlns:a16="http://schemas.microsoft.com/office/drawing/2014/main" val="1666719347"/>
                    </a:ext>
                  </a:extLst>
                </a:gridCol>
                <a:gridCol w="1096217">
                  <a:extLst>
                    <a:ext uri="{9D8B030D-6E8A-4147-A177-3AD203B41FA5}">
                      <a16:colId xmlns:a16="http://schemas.microsoft.com/office/drawing/2014/main" val="2504455764"/>
                    </a:ext>
                  </a:extLst>
                </a:gridCol>
                <a:gridCol w="1096217">
                  <a:extLst>
                    <a:ext uri="{9D8B030D-6E8A-4147-A177-3AD203B41FA5}">
                      <a16:colId xmlns:a16="http://schemas.microsoft.com/office/drawing/2014/main" val="969013874"/>
                    </a:ext>
                  </a:extLst>
                </a:gridCol>
                <a:gridCol w="1096217">
                  <a:extLst>
                    <a:ext uri="{9D8B030D-6E8A-4147-A177-3AD203B41FA5}">
                      <a16:colId xmlns:a16="http://schemas.microsoft.com/office/drawing/2014/main" val="646807862"/>
                    </a:ext>
                  </a:extLst>
                </a:gridCol>
              </a:tblGrid>
              <a:tr h="253318">
                <a:tc>
                  <a:txBody>
                    <a:bodyPr/>
                    <a:lstStyle/>
                    <a:p>
                      <a:r>
                        <a:rPr lang="en-US" dirty="0"/>
                        <a:t>Position</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tc>
                <a:extLst>
                  <a:ext uri="{0D108BD9-81ED-4DB2-BD59-A6C34878D82A}">
                    <a16:rowId xmlns:a16="http://schemas.microsoft.com/office/drawing/2014/main" val="3663367481"/>
                  </a:ext>
                </a:extLst>
              </a:tr>
              <a:tr h="613766">
                <a:tc>
                  <a:txBody>
                    <a:bodyPr/>
                    <a:lstStyle/>
                    <a:p>
                      <a:r>
                        <a:rPr lang="en-US" dirty="0"/>
                        <a:t>Sequence</a:t>
                      </a:r>
                    </a:p>
                  </a:txBody>
                  <a:tcPr/>
                </a:tc>
                <a:tc>
                  <a:txBody>
                    <a:bodyPr/>
                    <a:lstStyle/>
                    <a:p>
                      <a:r>
                        <a:rPr lang="en-US" dirty="0"/>
                        <a:t>0</a:t>
                      </a:r>
                    </a:p>
                  </a:txBody>
                  <a:tcPr/>
                </a:tc>
                <a:tc>
                  <a:txBody>
                    <a:bodyPr/>
                    <a:lstStyle/>
                    <a:p>
                      <a:r>
                        <a:rPr lang="en-US" dirty="0"/>
                        <a:t>1</a:t>
                      </a:r>
                    </a:p>
                  </a:txBody>
                  <a:tcPr/>
                </a:tc>
                <a:tc>
                  <a:txBody>
                    <a:bodyPr/>
                    <a:lstStyle/>
                    <a:p>
                      <a:r>
                        <a:rPr lang="en-US" dirty="0"/>
                        <a:t>00</a:t>
                      </a:r>
                    </a:p>
                  </a:txBody>
                  <a:tcPr/>
                </a:tc>
                <a:tc>
                  <a:txBody>
                    <a:bodyPr/>
                    <a:lstStyle/>
                    <a:p>
                      <a:r>
                        <a:rPr lang="en-US" dirty="0"/>
                        <a:t>01</a:t>
                      </a:r>
                    </a:p>
                  </a:txBody>
                  <a:tcPr/>
                </a:tc>
                <a:tc>
                  <a:txBody>
                    <a:bodyPr/>
                    <a:lstStyle/>
                    <a:p>
                      <a:r>
                        <a:rPr lang="en-US" dirty="0"/>
                        <a:t>011</a:t>
                      </a:r>
                    </a:p>
                  </a:txBody>
                  <a:tcPr/>
                </a:tc>
                <a:tc>
                  <a:txBody>
                    <a:bodyPr/>
                    <a:lstStyle/>
                    <a:p>
                      <a:r>
                        <a:rPr lang="en-US" dirty="0"/>
                        <a:t>10</a:t>
                      </a:r>
                    </a:p>
                  </a:txBody>
                  <a:tcPr/>
                </a:tc>
                <a:tc>
                  <a:txBody>
                    <a:bodyPr/>
                    <a:lstStyle/>
                    <a:p>
                      <a:r>
                        <a:rPr lang="en-US" dirty="0"/>
                        <a:t>010</a:t>
                      </a:r>
                    </a:p>
                  </a:txBody>
                  <a:tcPr/>
                </a:tc>
                <a:tc>
                  <a:txBody>
                    <a:bodyPr/>
                    <a:lstStyle/>
                    <a:p>
                      <a:r>
                        <a:rPr lang="en-US" dirty="0"/>
                        <a:t>100</a:t>
                      </a:r>
                    </a:p>
                  </a:txBody>
                  <a:tcPr/>
                </a:tc>
                <a:tc>
                  <a:txBody>
                    <a:bodyPr/>
                    <a:lstStyle/>
                    <a:p>
                      <a:r>
                        <a:rPr lang="en-US" dirty="0"/>
                        <a:t>101</a:t>
                      </a:r>
                    </a:p>
                  </a:txBody>
                  <a:tcPr/>
                </a:tc>
                <a:extLst>
                  <a:ext uri="{0D108BD9-81ED-4DB2-BD59-A6C34878D82A}">
                    <a16:rowId xmlns:a16="http://schemas.microsoft.com/office/drawing/2014/main" val="231218416"/>
                  </a:ext>
                </a:extLst>
              </a:tr>
              <a:tr h="613766">
                <a:tc>
                  <a:txBody>
                    <a:bodyPr/>
                    <a:lstStyle/>
                    <a:p>
                      <a:r>
                        <a:rPr lang="en-US" dirty="0"/>
                        <a:t>Numerical</a:t>
                      </a:r>
                    </a:p>
                    <a:p>
                      <a:r>
                        <a:rPr lang="en-US" dirty="0"/>
                        <a:t>Rep.</a:t>
                      </a:r>
                    </a:p>
                  </a:txBody>
                  <a:tcPr/>
                </a:tc>
                <a:tc>
                  <a:txBody>
                    <a:bodyPr/>
                    <a:lstStyle/>
                    <a:p>
                      <a:r>
                        <a:rPr lang="en-US" dirty="0"/>
                        <a:t>1</a:t>
                      </a:r>
                    </a:p>
                  </a:txBody>
                  <a:tcPr/>
                </a:tc>
                <a:tc>
                  <a:txBody>
                    <a:bodyPr/>
                    <a:lstStyle/>
                    <a:p>
                      <a:r>
                        <a:rPr lang="en-US" dirty="0"/>
                        <a:t>2</a:t>
                      </a:r>
                    </a:p>
                  </a:txBody>
                  <a:tcPr/>
                </a:tc>
                <a:tc>
                  <a:txBody>
                    <a:bodyPr/>
                    <a:lstStyle/>
                    <a:p>
                      <a:r>
                        <a:rPr lang="en-US" dirty="0"/>
                        <a:t>1 1</a:t>
                      </a:r>
                    </a:p>
                  </a:txBody>
                  <a:tcPr/>
                </a:tc>
                <a:tc>
                  <a:txBody>
                    <a:bodyPr/>
                    <a:lstStyle/>
                    <a:p>
                      <a:r>
                        <a:rPr lang="en-US" dirty="0"/>
                        <a:t>1 2</a:t>
                      </a:r>
                    </a:p>
                  </a:txBody>
                  <a:tcPr/>
                </a:tc>
                <a:tc>
                  <a:txBody>
                    <a:bodyPr/>
                    <a:lstStyle/>
                    <a:p>
                      <a:r>
                        <a:rPr lang="en-US" dirty="0"/>
                        <a:t>4 2</a:t>
                      </a:r>
                    </a:p>
                  </a:txBody>
                  <a:tcPr/>
                </a:tc>
                <a:tc>
                  <a:txBody>
                    <a:bodyPr/>
                    <a:lstStyle/>
                    <a:p>
                      <a:r>
                        <a:rPr lang="en-US" dirty="0"/>
                        <a:t>2 1</a:t>
                      </a:r>
                    </a:p>
                  </a:txBody>
                  <a:tcPr/>
                </a:tc>
                <a:tc>
                  <a:txBody>
                    <a:bodyPr/>
                    <a:lstStyle/>
                    <a:p>
                      <a:r>
                        <a:rPr lang="en-US" dirty="0"/>
                        <a:t>4 1</a:t>
                      </a:r>
                    </a:p>
                  </a:txBody>
                  <a:tcPr/>
                </a:tc>
                <a:tc>
                  <a:txBody>
                    <a:bodyPr/>
                    <a:lstStyle/>
                    <a:p>
                      <a:r>
                        <a:rPr lang="en-US" dirty="0"/>
                        <a:t>6 1</a:t>
                      </a:r>
                    </a:p>
                  </a:txBody>
                  <a:tcPr/>
                </a:tc>
                <a:tc>
                  <a:txBody>
                    <a:bodyPr/>
                    <a:lstStyle/>
                    <a:p>
                      <a:r>
                        <a:rPr lang="en-US" dirty="0"/>
                        <a:t>6 2</a:t>
                      </a:r>
                    </a:p>
                  </a:txBody>
                  <a:tcPr/>
                </a:tc>
                <a:extLst>
                  <a:ext uri="{0D108BD9-81ED-4DB2-BD59-A6C34878D82A}">
                    <a16:rowId xmlns:a16="http://schemas.microsoft.com/office/drawing/2014/main" val="4125840055"/>
                  </a:ext>
                </a:extLst>
              </a:tr>
              <a:tr h="613766">
                <a:tc>
                  <a:txBody>
                    <a:bodyPr/>
                    <a:lstStyle/>
                    <a:p>
                      <a:r>
                        <a:rPr lang="en-US" dirty="0"/>
                        <a:t>Digital encoded data</a:t>
                      </a:r>
                    </a:p>
                  </a:txBody>
                  <a:tcPr/>
                </a:tc>
                <a:tc>
                  <a:txBody>
                    <a:bodyPr/>
                    <a:lstStyle/>
                    <a:p>
                      <a:r>
                        <a:rPr lang="en-US" dirty="0"/>
                        <a:t>0</a:t>
                      </a:r>
                    </a:p>
                  </a:txBody>
                  <a:tcPr/>
                </a:tc>
                <a:tc>
                  <a:txBody>
                    <a:bodyPr/>
                    <a:lstStyle/>
                    <a:p>
                      <a:r>
                        <a:rPr lang="en-US" dirty="0"/>
                        <a:t>1</a:t>
                      </a:r>
                    </a:p>
                  </a:txBody>
                  <a:tcPr/>
                </a:tc>
                <a:tc>
                  <a:txBody>
                    <a:bodyPr/>
                    <a:lstStyle/>
                    <a:p>
                      <a:r>
                        <a:rPr lang="en-US" dirty="0"/>
                        <a:t>10</a:t>
                      </a:r>
                    </a:p>
                  </a:txBody>
                  <a:tcPr/>
                </a:tc>
                <a:tc>
                  <a:txBody>
                    <a:bodyPr/>
                    <a:lstStyle/>
                    <a:p>
                      <a:r>
                        <a:rPr lang="en-US" dirty="0"/>
                        <a:t>11</a:t>
                      </a:r>
                    </a:p>
                  </a:txBody>
                  <a:tcPr/>
                </a:tc>
                <a:tc>
                  <a:txBody>
                    <a:bodyPr/>
                    <a:lstStyle/>
                    <a:p>
                      <a:r>
                        <a:rPr lang="en-US" dirty="0"/>
                        <a:t>1001</a:t>
                      </a:r>
                    </a:p>
                  </a:txBody>
                  <a:tcPr/>
                </a:tc>
                <a:tc>
                  <a:txBody>
                    <a:bodyPr/>
                    <a:lstStyle/>
                    <a:p>
                      <a:r>
                        <a:rPr lang="en-US" dirty="0"/>
                        <a:t>100</a:t>
                      </a:r>
                    </a:p>
                  </a:txBody>
                  <a:tcPr/>
                </a:tc>
                <a:tc>
                  <a:txBody>
                    <a:bodyPr/>
                    <a:lstStyle/>
                    <a:p>
                      <a:r>
                        <a:rPr lang="en-US" dirty="0"/>
                        <a:t>1000</a:t>
                      </a:r>
                    </a:p>
                  </a:txBody>
                  <a:tcPr/>
                </a:tc>
                <a:tc>
                  <a:txBody>
                    <a:bodyPr/>
                    <a:lstStyle/>
                    <a:p>
                      <a:r>
                        <a:rPr lang="en-US" dirty="0"/>
                        <a:t>1100</a:t>
                      </a:r>
                    </a:p>
                  </a:txBody>
                  <a:tcPr/>
                </a:tc>
                <a:tc>
                  <a:txBody>
                    <a:bodyPr/>
                    <a:lstStyle/>
                    <a:p>
                      <a:r>
                        <a:rPr lang="en-US" dirty="0"/>
                        <a:t>1101</a:t>
                      </a:r>
                    </a:p>
                  </a:txBody>
                  <a:tcPr/>
                </a:tc>
                <a:extLst>
                  <a:ext uri="{0D108BD9-81ED-4DB2-BD59-A6C34878D82A}">
                    <a16:rowId xmlns:a16="http://schemas.microsoft.com/office/drawing/2014/main" val="1800992414"/>
                  </a:ext>
                </a:extLst>
              </a:tr>
            </a:tbl>
          </a:graphicData>
        </a:graphic>
      </p:graphicFrame>
    </p:spTree>
    <p:extLst>
      <p:ext uri="{BB962C8B-B14F-4D97-AF65-F5344CB8AC3E}">
        <p14:creationId xmlns:p14="http://schemas.microsoft.com/office/powerpoint/2010/main" val="23941060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AD7E3F-D9F7-8282-C087-413E849D88FA}"/>
              </a:ext>
            </a:extLst>
          </p:cNvPr>
          <p:cNvSpPr>
            <a:spLocks noGrp="1"/>
          </p:cNvSpPr>
          <p:nvPr>
            <p:ph idx="1"/>
          </p:nvPr>
        </p:nvSpPr>
        <p:spPr>
          <a:xfrm>
            <a:off x="95693" y="85060"/>
            <a:ext cx="11961628" cy="6772940"/>
          </a:xfrm>
        </p:spPr>
        <p:txBody>
          <a:bodyPr>
            <a:normAutofit lnSpcReduction="10000"/>
          </a:bodyPr>
          <a:lstStyle/>
          <a:p>
            <a:pPr marL="0" indent="0">
              <a:buNone/>
            </a:pPr>
            <a:r>
              <a:rPr lang="en-US" sz="1800" b="1" i="0" u="none" strike="noStrike" baseline="0" dirty="0">
                <a:solidFill>
                  <a:srgbClr val="000000"/>
                </a:solidFill>
                <a:latin typeface="Times New Roman" panose="02020603050405020304" pitchFamily="18" charset="0"/>
              </a:rPr>
              <a:t>d) </a:t>
            </a:r>
            <a:r>
              <a:rPr lang="en-US" sz="1800" b="1" i="0" u="none" strike="noStrike" baseline="0" dirty="0">
                <a:solidFill>
                  <a:srgbClr val="000000"/>
                </a:solidFill>
                <a:latin typeface="Times New Roman" panose="02020603050405020304" pitchFamily="18" charset="0"/>
                <a:cs typeface="Times New Roman" panose="02020603050405020304" pitchFamily="18" charset="0"/>
              </a:rPr>
              <a:t>Consider the simple encoding scheme which simply repeats every bit of the input 3 times, and decoded by taking the majority vote. </a:t>
            </a:r>
          </a:p>
          <a:p>
            <a:pPr marL="0" indent="0">
              <a:buNone/>
            </a:pPr>
            <a:endParaRPr lang="en-US" sz="1800" b="1" i="0" u="none" strike="noStrike" baseline="0" dirty="0">
              <a:solidFill>
                <a:srgbClr val="000000"/>
              </a:solidFill>
              <a:latin typeface="Times New Roman" panose="02020603050405020304" pitchFamily="18" charset="0"/>
              <a:cs typeface="Times New Roman" panose="02020603050405020304" pitchFamily="18" charset="0"/>
            </a:endParaRPr>
          </a:p>
          <a:p>
            <a:pPr marL="285750" indent="-285750">
              <a:buFont typeface="+mj-lt"/>
              <a:buAutoNum type="romanLcPeriod"/>
            </a:pPr>
            <a:r>
              <a:rPr lang="en-US" sz="1800" b="1" i="0" u="none" strike="noStrike" baseline="0" dirty="0">
                <a:solidFill>
                  <a:srgbClr val="000000"/>
                </a:solidFill>
                <a:latin typeface="Times New Roman" panose="02020603050405020304" pitchFamily="18" charset="0"/>
                <a:cs typeface="Times New Roman" panose="02020603050405020304" pitchFamily="18" charset="0"/>
              </a:rPr>
              <a:t> Calculate the rate of this encoding scheme. </a:t>
            </a:r>
          </a:p>
          <a:p>
            <a:pPr marL="0" indent="0" algn="ctr">
              <a:buNone/>
            </a:pPr>
            <a:r>
              <a:rPr lang="en-US" sz="1800" b="1" dirty="0">
                <a:solidFill>
                  <a:srgbClr val="000000"/>
                </a:solidFill>
                <a:latin typeface="Times New Roman" panose="02020603050405020304" pitchFamily="18" charset="0"/>
                <a:cs typeface="Times New Roman" panose="02020603050405020304" pitchFamily="18" charset="0"/>
              </a:rPr>
              <a:t> </a:t>
            </a:r>
            <a:r>
              <a:rPr lang="en-US" sz="1800" dirty="0">
                <a:solidFill>
                  <a:srgbClr val="000000"/>
                </a:solidFill>
                <a:latin typeface="Times New Roman" panose="02020603050405020304" pitchFamily="18" charset="0"/>
                <a:cs typeface="Times New Roman" panose="02020603050405020304" pitchFamily="18" charset="0"/>
              </a:rPr>
              <a:t>The encoding rate is 1/3 ( A third)</a:t>
            </a:r>
          </a:p>
          <a:p>
            <a:pPr marL="0" indent="0" algn="ctr">
              <a:buNone/>
            </a:pPr>
            <a:endParaRPr lang="en-US" sz="1800" i="0" u="none" strike="noStrike" baseline="0" dirty="0">
              <a:solidFill>
                <a:srgbClr val="000000"/>
              </a:solidFill>
              <a:latin typeface="Times New Roman" panose="02020603050405020304" pitchFamily="18" charset="0"/>
              <a:cs typeface="Times New Roman" panose="02020603050405020304" pitchFamily="18" charset="0"/>
            </a:endParaRPr>
          </a:p>
          <a:p>
            <a:pPr marL="285750" indent="-285750">
              <a:buFont typeface="+mj-lt"/>
              <a:buAutoNum type="romanLcPeriod"/>
            </a:pPr>
            <a:r>
              <a:rPr lang="en-US" sz="1800" b="1" i="0" u="none" strike="noStrike" baseline="0" dirty="0">
                <a:solidFill>
                  <a:srgbClr val="000000"/>
                </a:solidFill>
                <a:latin typeface="Times New Roman" panose="02020603050405020304" pitchFamily="18" charset="0"/>
                <a:cs typeface="Times New Roman" panose="02020603050405020304" pitchFamily="18" charset="0"/>
              </a:rPr>
              <a:t>  Suppose a message of length </a:t>
            </a:r>
            <a:r>
              <a:rPr lang="en-US" sz="1800" b="1" i="1" u="none" strike="noStrike" baseline="0" dirty="0">
                <a:solidFill>
                  <a:srgbClr val="000000"/>
                </a:solidFill>
                <a:latin typeface="Times New Roman" panose="02020603050405020304" pitchFamily="18" charset="0"/>
                <a:cs typeface="Times New Roman" panose="02020603050405020304" pitchFamily="18" charset="0"/>
              </a:rPr>
              <a:t>k </a:t>
            </a:r>
            <a:r>
              <a:rPr lang="en-US" sz="1800" b="1" i="0" u="none" strike="noStrike" baseline="0" dirty="0">
                <a:solidFill>
                  <a:srgbClr val="000000"/>
                </a:solidFill>
                <a:latin typeface="Times New Roman" panose="02020603050405020304" pitchFamily="18" charset="0"/>
                <a:cs typeface="Times New Roman" panose="02020603050405020304" pitchFamily="18" charset="0"/>
              </a:rPr>
              <a:t>is encoded and sent through a binary symmetric channel which flips each bit with probability </a:t>
            </a:r>
            <a:r>
              <a:rPr lang="en-US" sz="1800" b="1" i="1" u="none" strike="noStrike" baseline="0" dirty="0">
                <a:solidFill>
                  <a:srgbClr val="000000"/>
                </a:solidFill>
                <a:latin typeface="Times New Roman" panose="02020603050405020304" pitchFamily="18" charset="0"/>
                <a:cs typeface="Times New Roman" panose="02020603050405020304" pitchFamily="18" charset="0"/>
              </a:rPr>
              <a:t>p</a:t>
            </a:r>
            <a:r>
              <a:rPr lang="en-US" sz="1800" b="1" i="0" u="none" strike="noStrike" baseline="0" dirty="0">
                <a:solidFill>
                  <a:srgbClr val="000000"/>
                </a:solidFill>
                <a:latin typeface="Times New Roman" panose="02020603050405020304" pitchFamily="18" charset="0"/>
                <a:cs typeface="Times New Roman" panose="02020603050405020304" pitchFamily="18" charset="0"/>
              </a:rPr>
              <a:t>. Determine the probability that a message sent using this encoding scheme is decoded correctly. </a:t>
            </a:r>
          </a:p>
          <a:p>
            <a:pPr marL="0" indent="0" algn="l">
              <a:lnSpc>
                <a:spcPct val="150000"/>
              </a:lnSpc>
              <a:buNone/>
            </a:pPr>
            <a:r>
              <a:rPr lang="en-US" sz="1800" b="0" i="0" u="none" strike="noStrike" baseline="0" dirty="0">
                <a:latin typeface="Times New Roman" panose="02020603050405020304" pitchFamily="18" charset="0"/>
                <a:cs typeface="Times New Roman" panose="02020603050405020304" pitchFamily="18" charset="0"/>
              </a:rPr>
              <a:t>Consider any block of 3 bits corresponding to a single bit of the input. The probability that it gets decoded correctly is the            probability that at most 1 of the bits is flipped, i.e., (1 - p)</a:t>
            </a:r>
            <a:r>
              <a:rPr lang="en-US" sz="1800" b="0" i="0" u="none" strike="noStrike" baseline="30000" dirty="0">
                <a:latin typeface="Times New Roman" panose="02020603050405020304" pitchFamily="18" charset="0"/>
                <a:cs typeface="Times New Roman" panose="02020603050405020304" pitchFamily="18" charset="0"/>
              </a:rPr>
              <a:t>3</a:t>
            </a:r>
            <a:r>
              <a:rPr lang="en-US" sz="1800" b="0" i="0" u="none" strike="noStrike" baseline="0" dirty="0">
                <a:latin typeface="Times New Roman" panose="02020603050405020304" pitchFamily="18" charset="0"/>
                <a:cs typeface="Times New Roman" panose="02020603050405020304" pitchFamily="18" charset="0"/>
              </a:rPr>
              <a:t> + 3p(1 - p)</a:t>
            </a:r>
            <a:r>
              <a:rPr lang="en-US" sz="1800" b="0" i="0" u="none" strike="noStrike" baseline="30000" dirty="0">
                <a:latin typeface="Times New Roman" panose="02020603050405020304" pitchFamily="18" charset="0"/>
                <a:cs typeface="Times New Roman" panose="02020603050405020304" pitchFamily="18" charset="0"/>
              </a:rPr>
              <a:t>2</a:t>
            </a:r>
            <a:r>
              <a:rPr lang="en-US" sz="1800" b="0" i="0" u="none" strike="noStrike" baseline="0" dirty="0">
                <a:latin typeface="Times New Roman" panose="02020603050405020304" pitchFamily="18" charset="0"/>
                <a:cs typeface="Times New Roman" panose="02020603050405020304" pitchFamily="18" charset="0"/>
              </a:rPr>
              <a:t>. The probability that each of the blocks corresponding to each bit of the input is decoded correctly is thus ((1 - p)</a:t>
            </a:r>
            <a:r>
              <a:rPr lang="en-US" sz="1800" b="0" i="0" u="none" strike="noStrike" baseline="30000" dirty="0">
                <a:latin typeface="Times New Roman" panose="02020603050405020304" pitchFamily="18" charset="0"/>
                <a:cs typeface="Times New Roman" panose="02020603050405020304" pitchFamily="18" charset="0"/>
              </a:rPr>
              <a:t>3</a:t>
            </a:r>
            <a:r>
              <a:rPr lang="en-US" sz="1800" b="0" i="0" u="none" strike="noStrike" baseline="0" dirty="0">
                <a:latin typeface="Times New Roman" panose="02020603050405020304" pitchFamily="18" charset="0"/>
                <a:cs typeface="Times New Roman" panose="02020603050405020304" pitchFamily="18" charset="0"/>
              </a:rPr>
              <a:t> + 3p(1 - p)</a:t>
            </a:r>
            <a:r>
              <a:rPr lang="en-US" sz="1800" b="0" i="0" u="none" strike="noStrike" baseline="30000" dirty="0">
                <a:latin typeface="Times New Roman" panose="02020603050405020304" pitchFamily="18" charset="0"/>
                <a:cs typeface="Times New Roman" panose="02020603050405020304" pitchFamily="18" charset="0"/>
              </a:rPr>
              <a:t>2</a:t>
            </a:r>
            <a:r>
              <a:rPr lang="en-US" sz="1800" b="0" i="0" u="none" strike="noStrike" baseline="0" dirty="0">
                <a:latin typeface="Times New Roman" panose="02020603050405020304" pitchFamily="18" charset="0"/>
                <a:cs typeface="Times New Roman" panose="02020603050405020304" pitchFamily="18" charset="0"/>
              </a:rPr>
              <a:t>)</a:t>
            </a:r>
            <a:r>
              <a:rPr lang="en-US" sz="1800" b="0" i="0" u="none" strike="noStrike" baseline="30000" dirty="0">
                <a:latin typeface="Times New Roman" panose="02020603050405020304" pitchFamily="18" charset="0"/>
                <a:cs typeface="Times New Roman" panose="02020603050405020304" pitchFamily="18" charset="0"/>
              </a:rPr>
              <a:t>k</a:t>
            </a:r>
            <a:r>
              <a:rPr lang="en-US" sz="1800" b="0" i="0" u="none" strike="noStrike" baseline="0" dirty="0">
                <a:latin typeface="Times New Roman" panose="02020603050405020304" pitchFamily="18" charset="0"/>
                <a:cs typeface="Times New Roman" panose="02020603050405020304" pitchFamily="18" charset="0"/>
              </a:rPr>
              <a:t>.</a:t>
            </a:r>
          </a:p>
          <a:p>
            <a:pPr marL="0" indent="0" algn="l">
              <a:lnSpc>
                <a:spcPct val="150000"/>
              </a:lnSpc>
              <a:buNone/>
            </a:pPr>
            <a:endParaRPr lang="en-US" sz="1800" b="1" i="0" u="none" strike="noStrike" baseline="0" dirty="0">
              <a:solidFill>
                <a:srgbClr val="000000"/>
              </a:solidFill>
              <a:latin typeface="Times New Roman" panose="02020603050405020304" pitchFamily="18" charset="0"/>
              <a:cs typeface="Times New Roman" panose="02020603050405020304" pitchFamily="18" charset="0"/>
            </a:endParaRPr>
          </a:p>
          <a:p>
            <a:pPr marL="285750" indent="-285750">
              <a:buFont typeface="+mj-lt"/>
              <a:buAutoNum type="romanLcPeriod"/>
            </a:pPr>
            <a:r>
              <a:rPr lang="en-US" sz="1800" b="1" i="0" u="none" strike="noStrike" baseline="0" dirty="0">
                <a:solidFill>
                  <a:srgbClr val="000000"/>
                </a:solidFill>
                <a:latin typeface="Times New Roman" panose="02020603050405020304" pitchFamily="18" charset="0"/>
                <a:cs typeface="Times New Roman" panose="02020603050405020304" pitchFamily="18" charset="0"/>
              </a:rPr>
              <a:t>  Suppose </a:t>
            </a:r>
            <a:r>
              <a:rPr lang="en-US" sz="1800" b="1" i="1" u="none" strike="noStrike" baseline="0" dirty="0">
                <a:solidFill>
                  <a:srgbClr val="000000"/>
                </a:solidFill>
                <a:latin typeface="Times New Roman" panose="02020603050405020304" pitchFamily="18" charset="0"/>
                <a:cs typeface="Times New Roman" panose="02020603050405020304" pitchFamily="18" charset="0"/>
              </a:rPr>
              <a:t>p </a:t>
            </a:r>
            <a:r>
              <a:rPr lang="en-US" sz="1800" b="1" i="0" u="none" strike="noStrike" baseline="0" dirty="0">
                <a:solidFill>
                  <a:srgbClr val="000000"/>
                </a:solidFill>
                <a:latin typeface="Times New Roman" panose="02020603050405020304" pitchFamily="18" charset="0"/>
                <a:cs typeface="Times New Roman" panose="02020603050405020304" pitchFamily="18" charset="0"/>
              </a:rPr>
              <a:t>= 0:125. Is it true that for </a:t>
            </a:r>
            <a:r>
              <a:rPr lang="en-US" sz="1800" b="1" i="1" u="none" strike="noStrike" baseline="0" dirty="0">
                <a:solidFill>
                  <a:srgbClr val="000000"/>
                </a:solidFill>
                <a:latin typeface="Times New Roman" panose="02020603050405020304" pitchFamily="18" charset="0"/>
                <a:cs typeface="Times New Roman" panose="02020603050405020304" pitchFamily="18" charset="0"/>
              </a:rPr>
              <a:t>k </a:t>
            </a:r>
            <a:r>
              <a:rPr lang="en-US" sz="1800" b="1" i="0" u="none" strike="noStrike" baseline="0" dirty="0">
                <a:solidFill>
                  <a:srgbClr val="000000"/>
                </a:solidFill>
                <a:latin typeface="Times New Roman" panose="02020603050405020304" pitchFamily="18" charset="0"/>
                <a:cs typeface="Times New Roman" panose="02020603050405020304" pitchFamily="18" charset="0"/>
              </a:rPr>
              <a:t>(the message length) large enough, there exists an encoding scheme with the same rate as the above simple encoding scheme and which decodes correctly with a probability of at least 99%? Explain why or why not. </a:t>
            </a:r>
          </a:p>
          <a:p>
            <a:pPr marL="0" indent="0" algn="l">
              <a:lnSpc>
                <a:spcPct val="150000"/>
              </a:lnSpc>
              <a:buNone/>
            </a:pPr>
            <a:r>
              <a:rPr lang="en-US" sz="1800" b="0" i="0" u="none" strike="noStrike" baseline="0" dirty="0">
                <a:latin typeface="Times New Roman" panose="02020603050405020304" pitchFamily="18" charset="0"/>
                <a:cs typeface="Times New Roman" panose="02020603050405020304" pitchFamily="18" charset="0"/>
              </a:rPr>
              <a:t>The entropy of the source is H(p) = -1/8 log</a:t>
            </a:r>
            <a:r>
              <a:rPr lang="en-US" sz="1800" b="0" i="0" u="none" strike="noStrike" baseline="-25000" dirty="0">
                <a:latin typeface="Times New Roman" panose="02020603050405020304" pitchFamily="18" charset="0"/>
                <a:cs typeface="Times New Roman" panose="02020603050405020304" pitchFamily="18" charset="0"/>
              </a:rPr>
              <a:t>2</a:t>
            </a:r>
            <a:r>
              <a:rPr lang="en-US" sz="1800" b="0" i="0" u="none" strike="noStrike" baseline="0" dirty="0">
                <a:latin typeface="Times New Roman" panose="02020603050405020304" pitchFamily="18" charset="0"/>
                <a:cs typeface="Times New Roman" panose="02020603050405020304" pitchFamily="18" charset="0"/>
              </a:rPr>
              <a:t>( 1/8 )-78 log</a:t>
            </a:r>
            <a:r>
              <a:rPr lang="en-US" sz="1800" b="0" i="0" u="none" strike="noStrike" baseline="-25000" dirty="0">
                <a:latin typeface="Times New Roman" panose="02020603050405020304" pitchFamily="18" charset="0"/>
                <a:cs typeface="Times New Roman" panose="02020603050405020304" pitchFamily="18" charset="0"/>
              </a:rPr>
              <a:t>2</a:t>
            </a:r>
            <a:r>
              <a:rPr lang="en-US" sz="1800" b="0" i="0" u="none" strike="noStrike" baseline="0" dirty="0">
                <a:latin typeface="Times New Roman" panose="02020603050405020304" pitchFamily="18" charset="0"/>
                <a:cs typeface="Times New Roman" panose="02020603050405020304" pitchFamily="18" charset="0"/>
              </a:rPr>
              <a:t>( 7/8 ) == 0.377 &lt;0</a:t>
            </a:r>
            <a:r>
              <a:rPr lang="en-US" sz="1800" dirty="0">
                <a:latin typeface="Times New Roman" panose="02020603050405020304" pitchFamily="18" charset="0"/>
                <a:cs typeface="Times New Roman" panose="02020603050405020304" pitchFamily="18" charset="0"/>
              </a:rPr>
              <a:t>.</a:t>
            </a:r>
            <a:r>
              <a:rPr lang="en-US" sz="1800" b="0" i="0" u="none" strike="noStrike" baseline="0" dirty="0">
                <a:latin typeface="Times New Roman" panose="02020603050405020304" pitchFamily="18" charset="0"/>
                <a:cs typeface="Times New Roman" panose="02020603050405020304" pitchFamily="18" charset="0"/>
              </a:rPr>
              <a:t>5. Thus the channel capacity is at least 1 - H(p)  0</a:t>
            </a:r>
            <a:r>
              <a:rPr lang="en-US" sz="1800" dirty="0">
                <a:latin typeface="Times New Roman" panose="02020603050405020304" pitchFamily="18" charset="0"/>
                <a:cs typeface="Times New Roman" panose="02020603050405020304" pitchFamily="18" charset="0"/>
              </a:rPr>
              <a:t>.</a:t>
            </a:r>
            <a:r>
              <a:rPr lang="en-US" sz="1800" b="0" i="0" u="none" strike="noStrike" baseline="0" dirty="0">
                <a:latin typeface="Times New Roman" panose="02020603050405020304" pitchFamily="18" charset="0"/>
                <a:cs typeface="Times New Roman" panose="02020603050405020304" pitchFamily="18" charset="0"/>
              </a:rPr>
              <a:t>5. Thus 1</a:t>
            </a:r>
            <a:r>
              <a:rPr lang="en-US" sz="1800" dirty="0">
                <a:latin typeface="Times New Roman" panose="02020603050405020304" pitchFamily="18" charset="0"/>
                <a:cs typeface="Times New Roman" panose="02020603050405020304" pitchFamily="18" charset="0"/>
              </a:rPr>
              <a:t>/</a:t>
            </a:r>
            <a:r>
              <a:rPr lang="en-US" sz="1800" b="0" i="0" u="none" strike="noStrike" baseline="0" dirty="0">
                <a:latin typeface="Times New Roman" panose="02020603050405020304" pitchFamily="18" charset="0"/>
                <a:cs typeface="Times New Roman" panose="02020603050405020304" pitchFamily="18" charset="0"/>
              </a:rPr>
              <a:t>3 is above</a:t>
            </a:r>
            <a:r>
              <a:rPr lang="en-US" sz="1800" dirty="0">
                <a:latin typeface="Times New Roman" panose="02020603050405020304" pitchFamily="18" charset="0"/>
                <a:cs typeface="Times New Roman" panose="02020603050405020304" pitchFamily="18" charset="0"/>
              </a:rPr>
              <a:t> </a:t>
            </a:r>
            <a:r>
              <a:rPr lang="en-US" sz="1800" b="0" i="0" u="none" strike="noStrike" baseline="0" dirty="0">
                <a:latin typeface="Times New Roman" panose="02020603050405020304" pitchFamily="18" charset="0"/>
                <a:cs typeface="Times New Roman" panose="02020603050405020304" pitchFamily="18" charset="0"/>
              </a:rPr>
              <a:t>the capacity, and by Shannon's theorem there exist good codes with the required property.</a:t>
            </a:r>
          </a:p>
          <a:p>
            <a:pPr marL="0" indent="0" algn="ctr">
              <a:lnSpc>
                <a:spcPct val="150000"/>
              </a:lnSpc>
              <a:buNone/>
            </a:pPr>
            <a:r>
              <a:rPr lang="en-US" b="1" dirty="0">
                <a:latin typeface="Times New Roman" panose="02020603050405020304" pitchFamily="18" charset="0"/>
                <a:cs typeface="Times New Roman" panose="02020603050405020304" pitchFamily="18" charset="0"/>
              </a:rPr>
              <a:t>End of Assignment </a:t>
            </a:r>
          </a:p>
        </p:txBody>
      </p:sp>
    </p:spTree>
    <p:extLst>
      <p:ext uri="{BB962C8B-B14F-4D97-AF65-F5344CB8AC3E}">
        <p14:creationId xmlns:p14="http://schemas.microsoft.com/office/powerpoint/2010/main" val="2992280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5D2162B-1CF3-5EDA-FB97-5F0B50252091}"/>
              </a:ext>
            </a:extLst>
          </p:cNvPr>
          <p:cNvSpPr>
            <a:spLocks noGrp="1"/>
          </p:cNvSpPr>
          <p:nvPr>
            <p:ph type="subTitle" idx="1"/>
          </p:nvPr>
        </p:nvSpPr>
        <p:spPr>
          <a:xfrm>
            <a:off x="1524000" y="74428"/>
            <a:ext cx="9144000" cy="6528391"/>
          </a:xfrm>
        </p:spPr>
        <p:txBody>
          <a:bodyPr>
            <a:normAutofit/>
          </a:bodyPr>
          <a:lstStyle/>
          <a:p>
            <a:pPr algn="just"/>
            <a:r>
              <a:rPr lang="en-US" sz="1800" b="1" i="0" u="none" strike="noStrike" baseline="0" dirty="0">
                <a:solidFill>
                  <a:srgbClr val="000000"/>
                </a:solidFill>
                <a:latin typeface="Times New Roman" panose="02020603050405020304" pitchFamily="18" charset="0"/>
              </a:rPr>
              <a:t>a) By using examples in each case, distinguish between entropy coding, source coding and channel coding compression techniques </a:t>
            </a:r>
            <a:endParaRPr lang="en-US" sz="1800" b="1"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Entropy coding is a lossless data compression scheme that is independent of the specific characteristics of the medium. Replaces data elements with coded representations.</a:t>
            </a:r>
          </a:p>
          <a:p>
            <a:pPr marL="342900" indent="-342900"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Entropy coding creates and assigns a unique prefix code to each unique symbol that occurs in the input. The data is then compressed by replacing each fixed-length input symbol by the corresponding variable-length prefix codeword.</a:t>
            </a:r>
          </a:p>
          <a:p>
            <a:pPr marL="342900" indent="-342900"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Uses Shannon's source coding theorem, i.e. the optimal code length for a symbol is </a:t>
            </a:r>
            <a:r>
              <a:rPr lang="en-US" sz="1800" b="0" i="0" dirty="0" err="1">
                <a:solidFill>
                  <a:srgbClr val="2E2E2E"/>
                </a:solidFill>
                <a:effectLst/>
                <a:latin typeface="Times New Roman" panose="02020603050405020304" pitchFamily="18" charset="0"/>
                <a:cs typeface="Times New Roman" panose="02020603050405020304" pitchFamily="18" charset="0"/>
              </a:rPr>
              <a:t>log</a:t>
            </a:r>
            <a:r>
              <a:rPr lang="en-US" sz="1800" b="0" i="1" baseline="-25000" dirty="0" err="1">
                <a:solidFill>
                  <a:srgbClr val="2E2E2E"/>
                </a:solidFill>
                <a:effectLst/>
                <a:latin typeface="Times New Roman" panose="02020603050405020304" pitchFamily="18" charset="0"/>
                <a:cs typeface="Times New Roman" panose="02020603050405020304" pitchFamily="18" charset="0"/>
              </a:rPr>
              <a:t>b</a:t>
            </a:r>
            <a:r>
              <a:rPr lang="en-US" sz="1800" b="0" i="1" dirty="0" err="1">
                <a:solidFill>
                  <a:srgbClr val="2E2E2E"/>
                </a:solidFill>
                <a:effectLst/>
                <a:latin typeface="Times New Roman" panose="02020603050405020304" pitchFamily="18" charset="0"/>
                <a:cs typeface="Times New Roman" panose="02020603050405020304" pitchFamily="18" charset="0"/>
              </a:rPr>
              <a:t>P</a:t>
            </a:r>
            <a:r>
              <a:rPr lang="en-US" sz="1800" dirty="0">
                <a:latin typeface="Times New Roman" panose="02020603050405020304" pitchFamily="18" charset="0"/>
                <a:cs typeface="Times New Roman" panose="02020603050405020304" pitchFamily="18" charset="0"/>
              </a:rPr>
              <a:t>, where b is the number of symbols used to make output codes and P is the probability of the input symbol.</a:t>
            </a:r>
          </a:p>
          <a:p>
            <a:pPr algn="just"/>
            <a:r>
              <a:rPr lang="en-US" sz="1800" b="0" i="0" dirty="0">
                <a:solidFill>
                  <a:srgbClr val="202124"/>
                </a:solidFill>
                <a:effectLst/>
                <a:latin typeface="Times New Roman" panose="02020603050405020304" pitchFamily="18" charset="0"/>
                <a:cs typeface="Times New Roman" panose="02020603050405020304" pitchFamily="18" charset="0"/>
              </a:rPr>
              <a:t> </a:t>
            </a:r>
            <a:r>
              <a:rPr lang="en-US" sz="1800" dirty="0">
                <a:solidFill>
                  <a:srgbClr val="202124"/>
                </a:solidFill>
                <a:latin typeface="Times New Roman" panose="02020603050405020304" pitchFamily="18" charset="0"/>
                <a:cs typeface="Times New Roman" panose="02020603050405020304" pitchFamily="18" charset="0"/>
              </a:rPr>
              <a:t>Examples of entropy coding include </a:t>
            </a:r>
            <a:r>
              <a:rPr lang="en-US" sz="1800" dirty="0">
                <a:latin typeface="Times New Roman" panose="02020603050405020304" pitchFamily="18" charset="0"/>
                <a:cs typeface="Times New Roman" panose="02020603050405020304" pitchFamily="18" charset="0"/>
              </a:rPr>
              <a:t>Huffman coding and arithmetic coding</a:t>
            </a:r>
          </a:p>
          <a:p>
            <a:pPr marL="342900" indent="-342900" algn="l">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1B5DFD2B-DD48-B084-C511-55BFE0BFCC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2584" y="4369980"/>
            <a:ext cx="4282830" cy="2195563"/>
          </a:xfrm>
          <a:prstGeom prst="rect">
            <a:avLst/>
          </a:prstGeom>
        </p:spPr>
      </p:pic>
    </p:spTree>
    <p:extLst>
      <p:ext uri="{BB962C8B-B14F-4D97-AF65-F5344CB8AC3E}">
        <p14:creationId xmlns:p14="http://schemas.microsoft.com/office/powerpoint/2010/main" val="2049793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752852-F2E9-B7A5-F2F5-74FE2820FEF2}"/>
              </a:ext>
            </a:extLst>
          </p:cNvPr>
          <p:cNvSpPr>
            <a:spLocks noGrp="1"/>
          </p:cNvSpPr>
          <p:nvPr>
            <p:ph idx="1"/>
          </p:nvPr>
        </p:nvSpPr>
        <p:spPr>
          <a:xfrm>
            <a:off x="838200" y="138223"/>
            <a:ext cx="10515600" cy="6038740"/>
          </a:xfrm>
        </p:spPr>
        <p:txBody>
          <a:bodyPr>
            <a:normAutofit/>
          </a:bodyPr>
          <a:lstStyle/>
          <a:p>
            <a:pPr algn="just">
              <a:lnSpc>
                <a:spcPct val="150000"/>
              </a:lnSpc>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Generally, entropy coding is achieved by designing a code, C, which provides a one-to-one mapping from any possible outcome a random variable, X (“source”) to a codeword .</a:t>
            </a:r>
          </a:p>
          <a:p>
            <a:pPr algn="just">
              <a:lnSpc>
                <a:spcPct val="150000"/>
              </a:lnSpc>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 There are two alphabets in this case; one alphabet is A of the random source X and  alphabet B used for constructing the codewords. Based on B, we can construct and define the set D*, which is the set of all finite-length string of symbols withdrawn from the alphabet B.</a:t>
            </a:r>
          </a:p>
          <a:p>
            <a:pPr algn="just">
              <a:lnSpc>
                <a:spcPct val="150000"/>
              </a:lnSpc>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The most common and popular codes are binary codes, where the alphabet of the codewords is simply the binary bits 0 and 1.</a:t>
            </a:r>
          </a:p>
          <a:p>
            <a:pPr algn="just"/>
            <a:endParaRPr lang="en-US" sz="2400" dirty="0"/>
          </a:p>
        </p:txBody>
      </p:sp>
      <p:pic>
        <p:nvPicPr>
          <p:cNvPr id="5" name="Picture 4">
            <a:extLst>
              <a:ext uri="{FF2B5EF4-FFF2-40B4-BE49-F238E27FC236}">
                <a16:creationId xmlns:a16="http://schemas.microsoft.com/office/drawing/2014/main" id="{5D2E2B81-98E6-0009-F31F-9466566470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0336" y="3290485"/>
            <a:ext cx="3772426" cy="2886478"/>
          </a:xfrm>
          <a:prstGeom prst="rect">
            <a:avLst/>
          </a:prstGeom>
        </p:spPr>
      </p:pic>
    </p:spTree>
    <p:extLst>
      <p:ext uri="{BB962C8B-B14F-4D97-AF65-F5344CB8AC3E}">
        <p14:creationId xmlns:p14="http://schemas.microsoft.com/office/powerpoint/2010/main" val="3992382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75AD47-27FD-4500-E9FF-54FDB294FCE6}"/>
              </a:ext>
            </a:extLst>
          </p:cNvPr>
          <p:cNvSpPr>
            <a:spLocks noGrp="1"/>
          </p:cNvSpPr>
          <p:nvPr>
            <p:ph idx="1"/>
          </p:nvPr>
        </p:nvSpPr>
        <p:spPr>
          <a:xfrm>
            <a:off x="838200" y="138223"/>
            <a:ext cx="10515600" cy="6038740"/>
          </a:xfrm>
        </p:spPr>
        <p:txBody>
          <a:bodyPr>
            <a:normAutofit/>
          </a:bodyPr>
          <a:lstStyle/>
          <a:p>
            <a:pPr marL="0" indent="0" algn="ctr">
              <a:lnSpc>
                <a:spcPct val="100000"/>
              </a:lnSpc>
              <a:buNone/>
            </a:pPr>
            <a:r>
              <a:rPr lang="en-US" sz="1800" b="1" dirty="0">
                <a:latin typeface="Times New Roman" panose="02020603050405020304" pitchFamily="18" charset="0"/>
                <a:cs typeface="Times New Roman" panose="02020603050405020304" pitchFamily="18" charset="0"/>
              </a:rPr>
              <a:t>Source Coding</a:t>
            </a:r>
          </a:p>
          <a:p>
            <a:pPr>
              <a:lnSpc>
                <a:spcPct val="100000"/>
              </a:lnSpc>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Attempts to remove unwanted redundancy from the data from a source in order to transmit it more efficiently. For example, Zip Data compression makes data files smaller, for purposes such as to reduce Internet traffic.</a:t>
            </a:r>
          </a:p>
          <a:p>
            <a:pPr>
              <a:lnSpc>
                <a:spcPct val="100000"/>
              </a:lnSpc>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It is more like quantizing and run length coding. where in you can send a code like '05'(zero five)which symbolizes five zeros at a stretch instead of sending 00000. </a:t>
            </a:r>
          </a:p>
          <a:p>
            <a:pPr marL="0" indent="0">
              <a:lnSpc>
                <a:spcPct val="100000"/>
              </a:lnSpc>
              <a:buNone/>
            </a:pPr>
            <a:r>
              <a:rPr lang="en-US" sz="1800" dirty="0">
                <a:latin typeface="Times New Roman" panose="02020603050405020304" pitchFamily="18" charset="0"/>
                <a:cs typeface="Times New Roman" panose="02020603050405020304" pitchFamily="18" charset="0"/>
              </a:rPr>
              <a:t>    Example is Lempel-Ziv coding</a:t>
            </a:r>
          </a:p>
          <a:p>
            <a:pPr marL="0" indent="0" algn="ctr">
              <a:lnSpc>
                <a:spcPct val="100000"/>
              </a:lnSpc>
              <a:buNone/>
            </a:pPr>
            <a:r>
              <a:rPr lang="en-US" sz="1800" b="1" dirty="0">
                <a:latin typeface="Times New Roman" panose="02020603050405020304" pitchFamily="18" charset="0"/>
                <a:cs typeface="Times New Roman" panose="02020603050405020304" pitchFamily="18" charset="0"/>
              </a:rPr>
              <a:t>Channel Coding</a:t>
            </a:r>
          </a:p>
          <a:p>
            <a:pPr algn="l" rtl="0">
              <a:lnSpc>
                <a:spcPct val="100000"/>
              </a:lnSpc>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Adds useful redundancy to the data from a source to make the transmission more robust to disturbances present on the transmission channel. i.e. We add ( append ) extra bits with data in channel coding to protect information from errors and for crosschecking of received information.</a:t>
            </a:r>
          </a:p>
          <a:p>
            <a:pPr>
              <a:lnSpc>
                <a:spcPct val="100000"/>
              </a:lnSpc>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It is performed both at the receiver and the transmitter.</a:t>
            </a:r>
          </a:p>
          <a:p>
            <a:pPr>
              <a:lnSpc>
                <a:spcPct val="100000"/>
              </a:lnSpc>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Examples include </a:t>
            </a:r>
            <a:r>
              <a:rPr lang="en-US" sz="1800" b="1" dirty="0">
                <a:latin typeface="Times New Roman" panose="02020603050405020304" pitchFamily="18" charset="0"/>
                <a:cs typeface="Times New Roman" panose="02020603050405020304" pitchFamily="18" charset="0"/>
              </a:rPr>
              <a:t>repetition codes</a:t>
            </a:r>
            <a:r>
              <a:rPr lang="en-US" sz="1800" dirty="0">
                <a:latin typeface="Times New Roman" panose="02020603050405020304" pitchFamily="18" charset="0"/>
                <a:cs typeface="Times New Roman" panose="02020603050405020304" pitchFamily="18" charset="0"/>
              </a:rPr>
              <a:t>-send each data bit three times. The receiver examines the three transmissions and decides by majority vote whether a 0 or 1 represents a sample of the original signal. </a:t>
            </a:r>
          </a:p>
          <a:p>
            <a:pPr>
              <a:lnSpc>
                <a:spcPct val="100000"/>
              </a:lnSpc>
              <a:buFont typeface="Wingdings" panose="05000000000000000000" pitchFamily="2" charset="2"/>
              <a:buChar char="§"/>
            </a:pPr>
            <a:r>
              <a:rPr lang="en-US" sz="1800" b="1" dirty="0">
                <a:latin typeface="Times New Roman" panose="02020603050405020304" pitchFamily="18" charset="0"/>
                <a:cs typeface="Times New Roman" panose="02020603050405020304" pitchFamily="18" charset="0"/>
              </a:rPr>
              <a:t>Hamming code </a:t>
            </a:r>
            <a:r>
              <a:rPr lang="en-US" sz="1800" dirty="0">
                <a:latin typeface="Times New Roman" panose="02020603050405020304" pitchFamily="18" charset="0"/>
                <a:cs typeface="Times New Roman" panose="02020603050405020304" pitchFamily="18" charset="0"/>
              </a:rPr>
              <a:t>-This code is able to protect a four-bit information signal from a single error on the channel by adding three redundant bits to the signal. </a:t>
            </a:r>
          </a:p>
          <a:p>
            <a:pPr>
              <a:lnSpc>
                <a:spcPct val="100000"/>
              </a:lnSpc>
              <a:buFont typeface="Wingdings" panose="05000000000000000000" pitchFamily="2" charset="2"/>
              <a:buChar char="§"/>
            </a:pPr>
            <a:r>
              <a:rPr lang="en-US" sz="1800" b="1" dirty="0">
                <a:latin typeface="Times New Roman" panose="02020603050405020304" pitchFamily="18" charset="0"/>
                <a:cs typeface="Times New Roman" panose="02020603050405020304" pitchFamily="18" charset="0"/>
              </a:rPr>
              <a:t>Convolutional codes- </a:t>
            </a:r>
            <a:r>
              <a:rPr lang="en-US" sz="1800" dirty="0">
                <a:latin typeface="Times New Roman" panose="02020603050405020304" pitchFamily="18" charset="0"/>
                <a:cs typeface="Times New Roman" panose="02020603050405020304" pitchFamily="18" charset="0"/>
              </a:rPr>
              <a:t>convert the entire data stream into one single codeword.</a:t>
            </a:r>
            <a:endParaRPr 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4693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75AD47-27FD-4500-E9FF-54FDB294FCE6}"/>
              </a:ext>
            </a:extLst>
          </p:cNvPr>
          <p:cNvSpPr>
            <a:spLocks noGrp="1"/>
          </p:cNvSpPr>
          <p:nvPr>
            <p:ph idx="1"/>
          </p:nvPr>
        </p:nvSpPr>
        <p:spPr>
          <a:xfrm>
            <a:off x="838200" y="138223"/>
            <a:ext cx="10515600" cy="6038740"/>
          </a:xfrm>
        </p:spPr>
        <p:txBody>
          <a:bodyPr>
            <a:normAutofit/>
          </a:bodyPr>
          <a:lstStyle/>
          <a:p>
            <a:pPr marL="0" indent="0">
              <a:lnSpc>
                <a:spcPct val="150000"/>
              </a:lnSpc>
              <a:buNone/>
            </a:pPr>
            <a:r>
              <a:rPr lang="en-US" sz="1800" b="1" i="0" u="none" strike="noStrike" baseline="0" dirty="0">
                <a:solidFill>
                  <a:srgbClr val="000000"/>
                </a:solidFill>
                <a:latin typeface="Times New Roman" panose="02020603050405020304" pitchFamily="18" charset="0"/>
                <a:cs typeface="Times New Roman" panose="02020603050405020304" pitchFamily="18" charset="0"/>
              </a:rPr>
              <a:t>b) Discuss how Run-Length coding, Differential Pulse Code Modulation (DPCM) and Wavelet compression techniques work. </a:t>
            </a:r>
            <a:endParaRPr lang="en-US" sz="1800" b="1" dirty="0">
              <a:latin typeface="Times New Roman" panose="02020603050405020304" pitchFamily="18" charset="0"/>
              <a:cs typeface="Times New Roman" panose="02020603050405020304" pitchFamily="18" charset="0"/>
            </a:endParaRPr>
          </a:p>
          <a:p>
            <a:pPr marL="0" indent="0" algn="ctr">
              <a:lnSpc>
                <a:spcPct val="150000"/>
              </a:lnSpc>
              <a:buNone/>
            </a:pPr>
            <a:r>
              <a:rPr lang="en-US" sz="1800" b="1" dirty="0"/>
              <a:t>Run Length Coding</a:t>
            </a:r>
          </a:p>
          <a:p>
            <a:pPr>
              <a:lnSpc>
                <a:spcPct val="150000"/>
              </a:lnSpc>
              <a:buFont typeface="Wingdings" panose="05000000000000000000" pitchFamily="2" charset="2"/>
              <a:buChar char="§"/>
            </a:pPr>
            <a:r>
              <a:rPr lang="en-US" sz="1800" b="0" i="0" dirty="0">
                <a:solidFill>
                  <a:srgbClr val="000000"/>
                </a:solidFill>
                <a:effectLst/>
                <a:latin typeface="Times New Roman" panose="02020603050405020304" pitchFamily="18" charset="0"/>
                <a:cs typeface="Times New Roman" panose="02020603050405020304" pitchFamily="18" charset="0"/>
              </a:rPr>
              <a:t>A lossless compression method where sequences that display redundant data are stored as a single data value representing the repeated block and how many times it appears in the image. Later, during decompression, the image can be reconstructed exactly from this information.</a:t>
            </a:r>
            <a:endParaRPr lang="en-US" sz="1800" dirty="0">
              <a:latin typeface="Times New Roman" panose="02020603050405020304" pitchFamily="18" charset="0"/>
              <a:cs typeface="Times New Roman" panose="02020603050405020304" pitchFamily="18" charset="0"/>
            </a:endParaRPr>
          </a:p>
          <a:p>
            <a:endParaRPr lang="en-US" dirty="0"/>
          </a:p>
          <a:p>
            <a:endParaRPr lang="en-US" dirty="0"/>
          </a:p>
        </p:txBody>
      </p:sp>
      <p:pic>
        <p:nvPicPr>
          <p:cNvPr id="4" name="Picture 3">
            <a:extLst>
              <a:ext uri="{FF2B5EF4-FFF2-40B4-BE49-F238E27FC236}">
                <a16:creationId xmlns:a16="http://schemas.microsoft.com/office/drawing/2014/main" id="{79DF437D-295E-A7A6-D851-276D434E78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2037" y="2879106"/>
            <a:ext cx="5748096" cy="3628019"/>
          </a:xfrm>
          <a:prstGeom prst="rect">
            <a:avLst/>
          </a:prstGeom>
        </p:spPr>
      </p:pic>
    </p:spTree>
    <p:extLst>
      <p:ext uri="{BB962C8B-B14F-4D97-AF65-F5344CB8AC3E}">
        <p14:creationId xmlns:p14="http://schemas.microsoft.com/office/powerpoint/2010/main" val="1228066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4C668C-7E7C-593A-5BB7-13645FDE27E0}"/>
              </a:ext>
            </a:extLst>
          </p:cNvPr>
          <p:cNvSpPr txBox="1"/>
          <p:nvPr/>
        </p:nvSpPr>
        <p:spPr>
          <a:xfrm>
            <a:off x="170121" y="255181"/>
            <a:ext cx="11834037" cy="5909310"/>
          </a:xfrm>
          <a:prstGeom prst="rect">
            <a:avLst/>
          </a:prstGeom>
          <a:noFill/>
        </p:spPr>
        <p:txBody>
          <a:bodyPr wrap="square" rtlCol="0">
            <a:spAutoFit/>
          </a:bodyPr>
          <a:lstStyle/>
          <a:p>
            <a:endParaRPr lang="en-US" b="1" dirty="0"/>
          </a:p>
          <a:p>
            <a:r>
              <a:rPr lang="en-US" b="1" dirty="0"/>
              <a:t>Example2:</a:t>
            </a:r>
          </a:p>
          <a:p>
            <a:endParaRPr lang="en-US" b="1" dirty="0"/>
          </a:p>
          <a:p>
            <a:r>
              <a:rPr lang="en-US" b="1" dirty="0"/>
              <a:t>000000111111111111110000000000000111111111</a:t>
            </a:r>
          </a:p>
          <a:p>
            <a:endParaRPr lang="en-US" b="1" dirty="0"/>
          </a:p>
          <a:p>
            <a:endParaRPr lang="en-US" b="1" dirty="0"/>
          </a:p>
          <a:p>
            <a:r>
              <a:rPr lang="en-US" b="1" dirty="0"/>
              <a:t>000000 11111111111111 0000000000000 111111111</a:t>
            </a:r>
          </a:p>
          <a:p>
            <a:r>
              <a:rPr lang="en-US" b="1" dirty="0"/>
              <a:t> 6 0-bit     14 1-bits                13 0-bits                   9 1-bits</a:t>
            </a:r>
          </a:p>
          <a:p>
            <a:r>
              <a:rPr lang="en-US" b="1" dirty="0"/>
              <a:t>Original size = 42 bits</a:t>
            </a:r>
          </a:p>
          <a:p>
            <a:endParaRPr lang="en-US" b="1" dirty="0"/>
          </a:p>
          <a:p>
            <a:r>
              <a:rPr lang="en-US" b="1" dirty="0"/>
              <a:t>Encoding</a:t>
            </a:r>
          </a:p>
          <a:p>
            <a:pPr marL="342900" indent="-342900">
              <a:buAutoNum type="arabicParenR"/>
            </a:pPr>
            <a:r>
              <a:rPr lang="en-US" b="1" dirty="0"/>
              <a:t>0:6   1:14   0:13   1:9</a:t>
            </a:r>
          </a:p>
          <a:p>
            <a:pPr marL="342900" indent="-342900">
              <a:buAutoNum type="arabicParenR"/>
            </a:pPr>
            <a:r>
              <a:rPr lang="en-US" b="1" dirty="0"/>
              <a:t> resulting 5 bit bytes</a:t>
            </a:r>
          </a:p>
          <a:p>
            <a:r>
              <a:rPr lang="en-US" b="1" dirty="0"/>
              <a:t>   00110, 11110, 01101, 11001</a:t>
            </a:r>
          </a:p>
          <a:p>
            <a:endParaRPr lang="en-US" b="1" dirty="0"/>
          </a:p>
          <a:p>
            <a:r>
              <a:rPr lang="en-US" b="1" dirty="0"/>
              <a:t> 3) compressed bit stream </a:t>
            </a:r>
          </a:p>
          <a:p>
            <a:endParaRPr lang="en-US" b="1" dirty="0"/>
          </a:p>
          <a:p>
            <a:r>
              <a:rPr lang="en-US" b="1" dirty="0"/>
              <a:t> 00110111100110111001</a:t>
            </a:r>
          </a:p>
          <a:p>
            <a:endParaRPr lang="en-US" b="1" dirty="0"/>
          </a:p>
          <a:p>
            <a:r>
              <a:rPr lang="en-US" b="1" dirty="0"/>
              <a:t>Size of the compressed = 20bits</a:t>
            </a:r>
          </a:p>
          <a:p>
            <a:endParaRPr lang="en-US" dirty="0"/>
          </a:p>
        </p:txBody>
      </p:sp>
    </p:spTree>
    <p:extLst>
      <p:ext uri="{BB962C8B-B14F-4D97-AF65-F5344CB8AC3E}">
        <p14:creationId xmlns:p14="http://schemas.microsoft.com/office/powerpoint/2010/main" val="3473594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F8EDAF-EFD4-EDBB-5979-8E0AF32EEC57}"/>
              </a:ext>
            </a:extLst>
          </p:cNvPr>
          <p:cNvSpPr>
            <a:spLocks noGrp="1"/>
          </p:cNvSpPr>
          <p:nvPr>
            <p:ph idx="1"/>
          </p:nvPr>
        </p:nvSpPr>
        <p:spPr>
          <a:xfrm>
            <a:off x="838200" y="0"/>
            <a:ext cx="10515600" cy="6176963"/>
          </a:xfrm>
        </p:spPr>
        <p:txBody>
          <a:bodyPr>
            <a:normAutofit/>
          </a:bodyPr>
          <a:lstStyle/>
          <a:p>
            <a:pPr marL="0" indent="0" algn="ctr">
              <a:lnSpc>
                <a:spcPct val="150000"/>
              </a:lnSpc>
              <a:buNone/>
            </a:pPr>
            <a:r>
              <a:rPr lang="en-US" sz="1800" b="1" dirty="0">
                <a:latin typeface="Times New Roman" panose="02020603050405020304" pitchFamily="18" charset="0"/>
                <a:cs typeface="Times New Roman" panose="02020603050405020304" pitchFamily="18" charset="0"/>
              </a:rPr>
              <a:t>Wavelet Compression</a:t>
            </a:r>
          </a:p>
          <a:p>
            <a:pPr>
              <a:lnSpc>
                <a:spcPct val="150000"/>
              </a:lnSpc>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Technique used to compress video and audio signals. works best for compressing high-contrast images and short-duration audio. </a:t>
            </a:r>
          </a:p>
          <a:p>
            <a:pPr>
              <a:lnSpc>
                <a:spcPct val="150000"/>
              </a:lnSpc>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This technique uses wavelet transforms to gather the necessary information about the file. The resulting file can be either lossless, meaning it is as good as the original, or lossy, meaning some information has been lost.</a:t>
            </a:r>
          </a:p>
          <a:p>
            <a:pPr>
              <a:lnSpc>
                <a:spcPct val="150000"/>
              </a:lnSpc>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An example of this in use is when compressing an image,  the entire image is treated as a series of wavelets. Wavelets are changes from pixel to pixel as measured by the deviation of an individual pixel from zero. The distance of the deviation is recorded as a coefficient, a whole number that measures some property or characteristic. In this case, the coefficient measures the color of the pixel. The process of measuring and recording the coefficients of the pixels is called a </a:t>
            </a:r>
            <a:r>
              <a:rPr lang="en-US" sz="1800" b="1" dirty="0">
                <a:latin typeface="Times New Roman" panose="02020603050405020304" pitchFamily="18" charset="0"/>
                <a:cs typeface="Times New Roman" panose="02020603050405020304" pitchFamily="18" charset="0"/>
              </a:rPr>
              <a:t>wavelet transform.</a:t>
            </a:r>
          </a:p>
        </p:txBody>
      </p:sp>
    </p:spTree>
    <p:extLst>
      <p:ext uri="{BB962C8B-B14F-4D97-AF65-F5344CB8AC3E}">
        <p14:creationId xmlns:p14="http://schemas.microsoft.com/office/powerpoint/2010/main" val="2977460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F8EDAF-EFD4-EDBB-5979-8E0AF32EEC57}"/>
              </a:ext>
            </a:extLst>
          </p:cNvPr>
          <p:cNvSpPr>
            <a:spLocks noGrp="1"/>
          </p:cNvSpPr>
          <p:nvPr>
            <p:ph idx="1"/>
          </p:nvPr>
        </p:nvSpPr>
        <p:spPr>
          <a:xfrm>
            <a:off x="838200" y="0"/>
            <a:ext cx="10515600" cy="6176963"/>
          </a:xfrm>
        </p:spPr>
        <p:txBody>
          <a:bodyPr>
            <a:normAutofit/>
          </a:bodyPr>
          <a:lstStyle/>
          <a:p>
            <a:pPr>
              <a:lnSpc>
                <a:spcPct val="150000"/>
              </a:lnSpc>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At this stage in the wavelet compression, no compression has yet taken place. The image has just been translated into a form that the computer can work with. Instead of a color image, the computer now has a series of numbers. The next step in wavelet compression is a </a:t>
            </a:r>
            <a:r>
              <a:rPr lang="en-US" sz="1800" b="1" dirty="0">
                <a:latin typeface="Times New Roman" panose="02020603050405020304" pitchFamily="18" charset="0"/>
                <a:cs typeface="Times New Roman" panose="02020603050405020304" pitchFamily="18" charset="0"/>
              </a:rPr>
              <a:t>decomposition</a:t>
            </a:r>
            <a:r>
              <a:rPr lang="en-US" sz="1800" b="0" i="0" dirty="0">
                <a:solidFill>
                  <a:srgbClr val="000000"/>
                </a:solidFill>
                <a:effectLst/>
                <a:latin typeface="Times New Roman" panose="02020603050405020304" pitchFamily="18" charset="0"/>
                <a:cs typeface="Times New Roman" panose="02020603050405020304" pitchFamily="18" charset="0"/>
              </a:rPr>
              <a:t>.</a:t>
            </a:r>
          </a:p>
          <a:p>
            <a:pPr>
              <a:lnSpc>
                <a:spcPct val="150000"/>
              </a:lnSpc>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During decomposition, the coefficients of adjacent pixels are averaged. Averaging produces a simplified version of the wave, making the description of the image smaller. This process is repeated until the image is fully compressed. The more times the process is repeated, the smaller the data file can be and the quicker the file will be to transmit.</a:t>
            </a:r>
          </a:p>
          <a:p>
            <a:pPr>
              <a:lnSpc>
                <a:spcPct val="150000"/>
              </a:lnSpc>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The final size of the compressed file depends not just on the size of the original file, but also on the desired quality of the final product.</a:t>
            </a:r>
          </a:p>
          <a:p>
            <a:pPr>
              <a:lnSpc>
                <a:spcPct val="150000"/>
              </a:lnSpc>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The final result can be lossy where as a file is decompressed the information that the computer deems unnecessary is thrown away to allow the file to get smaller i.e.  lossy compression, and it results in a file that is not quite as good as the original.</a:t>
            </a:r>
          </a:p>
        </p:txBody>
      </p:sp>
    </p:spTree>
    <p:extLst>
      <p:ext uri="{BB962C8B-B14F-4D97-AF65-F5344CB8AC3E}">
        <p14:creationId xmlns:p14="http://schemas.microsoft.com/office/powerpoint/2010/main" val="1344278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E3404F-1990-ECEF-6277-5ADB3192EC6D}"/>
              </a:ext>
            </a:extLst>
          </p:cNvPr>
          <p:cNvSpPr>
            <a:spLocks noGrp="1"/>
          </p:cNvSpPr>
          <p:nvPr>
            <p:ph idx="1"/>
          </p:nvPr>
        </p:nvSpPr>
        <p:spPr>
          <a:xfrm>
            <a:off x="838200" y="0"/>
            <a:ext cx="10515600" cy="6176963"/>
          </a:xfrm>
        </p:spPr>
        <p:txBody>
          <a:bodyPr>
            <a:normAutofit/>
          </a:bodyPr>
          <a:lstStyle/>
          <a:p>
            <a:pPr>
              <a:lnSpc>
                <a:spcPct val="150000"/>
              </a:lnSpc>
              <a:buFont typeface="Wingdings" panose="05000000000000000000" pitchFamily="2" charset="2"/>
              <a:buChar char="§"/>
            </a:pPr>
            <a:r>
              <a:rPr lang="en-US" sz="1800" b="0" i="0" dirty="0">
                <a:solidFill>
                  <a:srgbClr val="000000"/>
                </a:solidFill>
                <a:effectLst/>
                <a:latin typeface="Times New Roman" panose="02020603050405020304" pitchFamily="18" charset="0"/>
                <a:cs typeface="Times New Roman" panose="02020603050405020304" pitchFamily="18" charset="0"/>
              </a:rPr>
              <a:t>Wavelet compression can also use a lossless method, in which no information is thrown away. This results in a compressed file that, when decompressed, is exactly the same quality as the original file. </a:t>
            </a:r>
          </a:p>
          <a:p>
            <a:pPr marL="0" indent="0" algn="ctr">
              <a:lnSpc>
                <a:spcPct val="150000"/>
              </a:lnSpc>
              <a:buNone/>
            </a:pPr>
            <a:endParaRPr lang="en-US" sz="1800" dirty="0">
              <a:latin typeface="Times New Roman" panose="02020603050405020304" pitchFamily="18" charset="0"/>
              <a:cs typeface="Times New Roman" panose="02020603050405020304" pitchFamily="18" charset="0"/>
            </a:endParaRPr>
          </a:p>
          <a:p>
            <a:pPr marL="0" indent="0" algn="ctr">
              <a:lnSpc>
                <a:spcPct val="150000"/>
              </a:lnSpc>
              <a:buNone/>
            </a:pPr>
            <a:r>
              <a:rPr lang="en-US" sz="1800" b="1" dirty="0">
                <a:latin typeface="Times New Roman" panose="02020603050405020304" pitchFamily="18" charset="0"/>
                <a:cs typeface="Times New Roman" panose="02020603050405020304" pitchFamily="18" charset="0"/>
              </a:rPr>
              <a:t>Differential Pulse Code Modulation (DPCM)</a:t>
            </a:r>
          </a:p>
          <a:p>
            <a:pPr>
              <a:lnSpc>
                <a:spcPct val="150000"/>
              </a:lnSpc>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This is a technique used in analog</a:t>
            </a:r>
            <a:r>
              <a:rPr lang="en-US" sz="1800" dirty="0">
                <a:latin typeface="Times New Roman" panose="02020603050405020304" pitchFamily="18" charset="0"/>
                <a:cs typeface="Times New Roman" panose="02020603050405020304" pitchFamily="18" charset="0"/>
                <a:hlinkClick r:id="rId2"/>
              </a:rPr>
              <a:t> </a:t>
            </a:r>
            <a:r>
              <a:rPr lang="en-US" sz="1800" dirty="0">
                <a:latin typeface="Times New Roman" panose="02020603050405020304" pitchFamily="18" charset="0"/>
                <a:cs typeface="Times New Roman" panose="02020603050405020304" pitchFamily="18" charset="0"/>
              </a:rPr>
              <a:t>to digital signal conversion.</a:t>
            </a:r>
          </a:p>
          <a:p>
            <a:pPr>
              <a:lnSpc>
                <a:spcPct val="150000"/>
              </a:lnSpc>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Samples the analog signal and then quantizes the difference between the sampled value and its predicted value, then encodes the signal to form a digital value.</a:t>
            </a:r>
          </a:p>
          <a:p>
            <a:pPr>
              <a:lnSpc>
                <a:spcPct val="150000"/>
              </a:lnSpc>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Works on the principle of prediction. The value of the present sample is predicted from the previous samples. The prediction may not be exact, but it is very close to the actual sample value.</a:t>
            </a:r>
          </a:p>
        </p:txBody>
      </p:sp>
    </p:spTree>
    <p:extLst>
      <p:ext uri="{BB962C8B-B14F-4D97-AF65-F5344CB8AC3E}">
        <p14:creationId xmlns:p14="http://schemas.microsoft.com/office/powerpoint/2010/main" val="26719626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1320</TotalTime>
  <Words>2262</Words>
  <Application>Microsoft Office PowerPoint</Application>
  <PresentationFormat>Widescreen</PresentationFormat>
  <Paragraphs>204</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Calibri Light</vt:lpstr>
      <vt:lpstr>CMR12</vt:lpstr>
      <vt:lpstr>Times New Roman</vt:lpstr>
      <vt:lpstr>urw-din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beryl muronji</dc:creator>
  <cp:lastModifiedBy>Caleb Omollo</cp:lastModifiedBy>
  <cp:revision>5</cp:revision>
  <dcterms:created xsi:type="dcterms:W3CDTF">2022-10-31T08:56:12Z</dcterms:created>
  <dcterms:modified xsi:type="dcterms:W3CDTF">2022-11-28T17:48:17Z</dcterms:modified>
</cp:coreProperties>
</file>