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3.jpg" ContentType="image/jpeg"/>
  <Override PartName="/ppt/media/image14.jpg" ContentType="image/jpeg"/>
  <Override PartName="/ppt/media/image16.jpg" ContentType="image/jpeg"/>
  <Override PartName="/ppt/media/image17.jpg" ContentType="image/jpeg"/>
  <Override PartName="/ppt/media/image19.jpg" ContentType="image/jpeg"/>
  <Override PartName="/ppt/media/image20.jpg" ContentType="image/jpeg"/>
  <Override PartName="/ppt/media/image2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EAFB8D-22CA-41CD-857E-DB09E422206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3FE77-AF98-452F-93F9-4DD7483FA326}" v="1279" dt="2023-06-24T06:40:16.8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14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27CFD-86CE-46C1-BEF9-51CDAD95A275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F4DCA-BEF3-49DF-89EA-30248F9BC6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7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368" y="218383"/>
            <a:ext cx="1997781" cy="599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408178" y="2895600"/>
            <a:ext cx="11375643" cy="2362200"/>
          </a:xfrm>
        </p:spPr>
        <p:txBody>
          <a:bodyPr lIns="0" tIns="0" rIns="0" bIns="0"/>
          <a:lstStyle>
            <a:lvl1pPr algn="ctr">
              <a:defRPr sz="4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 dirty="0"/>
              <a:t>THANK YOU</a:t>
            </a:r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7CE-EF20-20D3-322D-6B977B2C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2B6A-2666-E53B-91F1-DAB260D3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F2EE2-4D14-B76C-F136-3720BE51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1A691-8B8E-ABD7-0620-EB3716F8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73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FD186-532E-4893-F983-01B1043C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5000B-BC44-3777-40D6-90D5D2BF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BA5B5-E4D3-DDC3-DDF6-2D6C9A11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710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D8A5-2AD1-0B00-4B35-CE36C2FF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9F7E-9630-9594-7A10-83141682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C46A0-8B26-9618-24F8-235EF54CB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B637-7E0E-DDBF-1D0A-8F9777B3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3DD18-793B-52B3-B98F-0601F815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2A80-C684-4775-4A3D-8B79950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801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F8BA-BEC7-57CE-9164-CA715026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6A8EA-9FE6-DCD9-16A9-A2B5C12A6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49D51-E1ED-4463-E28E-F13D64B71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2964-8F8D-CAE1-2939-205AB327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4C07-CFAD-2BD8-702D-802C3B00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E3B6-F9DC-5FE1-AD87-300B763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6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97FD-C9C6-0206-63BF-3E94E990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6171A-D13C-3658-DE12-6BF1F4254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69D6-AC4F-7E21-E481-728C41E9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8170-82B9-2EC7-FC47-57CAC89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9099-EEC5-7AFB-618E-D0D8D467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427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C08D0-A596-BD19-AC89-97FDA7904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A3435-0648-8CBA-446A-5EC5672F2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DAF7-E756-72A2-C949-9625902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5A70-3F0E-D931-EBDC-AD93D72B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7C78-1608-E11A-08F5-E56E8784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02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98DF-8458-293F-185C-CB11CF60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1FAF9-2482-4897-F932-816B2A9EA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3CF9-9D7C-C348-15D8-1AC35D22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075A-DA0A-7D4F-8A63-6F5CEC44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5E5D-7C39-6525-4A41-3F517890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22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0E74-E852-1F1F-8566-D6150359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7520-8D3E-096A-CA67-799940FA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2378-9B80-BBFE-4241-FDC02334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7AEA-FE7C-602F-2FB1-2583B827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6B9B-B567-1F95-BE9B-F090AAA0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BC91-CFBD-93B2-F955-417D7EE1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AF384-CAAC-06D4-3BC9-16F9E033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10CC-AF9A-55FA-F408-99B6F73F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3D63-7B43-DBF2-E18F-43D6F9B3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3AD7-9E59-56AF-1BBF-3E3E3DD3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6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21C1-7B99-DA34-05FF-862D062D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F339-0C33-A874-8B9F-93EBFA8F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2346-08FA-2EDF-7741-5AF2DD72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F1D3-E7D2-54BC-6E99-28D79118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C6DF-7864-2ECE-2127-6B3034CF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AD3A-B858-2839-9E39-E8DCFA28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675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2261-CC76-D1FB-520C-0298CB90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CA9F-3AC2-12E9-9944-6A215F5A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09653-F1CB-FC25-D157-B2C5014C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00213-E792-FC0F-05F2-CEA6CFE7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942BE-A9F3-6872-F201-1DDAE22A2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8C0A0-6931-E178-1E03-88089D67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1C3DD-98F3-6CDB-BDFF-66D460C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0F575-5B28-BAF6-1F8F-BD8A1C84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05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2810" y="229870"/>
            <a:ext cx="378637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178" y="1146428"/>
            <a:ext cx="11375643" cy="450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BBE4-FF77-D89E-8306-82039FDF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FC34-D7AA-DC97-9117-F5D50F4B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2ECC-F221-B8FA-B4B4-3A2C0F93C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0F19-EF3F-47CC-8794-7AEB34B99438}" type="datetimeFigureOut">
              <a:rPr lang="en-DE" smtClean="0"/>
              <a:t>24/06/2023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50A8-AE41-C53C-E48B-FD72F60C9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3A10C-BB29-96A5-6279-891C2988F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D84B-CA61-4756-9FFC-C128667CAF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381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IwgMYqsG-t97YnwpB-WoznkVDsPH6oq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EJ0_4uv2eBbOJQE-qYiemv2r3tnPdR_o/view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5" y="3179521"/>
            <a:ext cx="505015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715"/>
              </a:lnSpc>
              <a:spcBef>
                <a:spcPts val="105"/>
              </a:spcBef>
            </a:pPr>
            <a:r>
              <a:rPr sz="5600" b="1" spc="-5" dirty="0">
                <a:latin typeface="Georgia"/>
                <a:cs typeface="Georgia"/>
              </a:rPr>
              <a:t>Education</a:t>
            </a:r>
            <a:r>
              <a:rPr sz="5600" b="1" spc="-90" dirty="0">
                <a:latin typeface="Georgia"/>
                <a:cs typeface="Georgia"/>
              </a:rPr>
              <a:t> </a:t>
            </a:r>
            <a:r>
              <a:rPr sz="5600" b="1" spc="-5" dirty="0">
                <a:latin typeface="Georgia"/>
                <a:cs typeface="Georgia"/>
              </a:rPr>
              <a:t>for</a:t>
            </a:r>
            <a:endParaRPr sz="5600" dirty="0">
              <a:latin typeface="Georgia"/>
              <a:cs typeface="Georgia"/>
            </a:endParaRPr>
          </a:p>
          <a:p>
            <a:pPr marL="283845" marR="271780" indent="-4445" algn="ctr">
              <a:lnSpc>
                <a:spcPct val="70000"/>
              </a:lnSpc>
              <a:spcBef>
                <a:spcPts val="1010"/>
              </a:spcBef>
            </a:pPr>
            <a:r>
              <a:rPr sz="5600" b="1" spc="-5" dirty="0">
                <a:latin typeface="Georgia"/>
                <a:cs typeface="Georgia"/>
              </a:rPr>
              <a:t>All     Fun</a:t>
            </a:r>
            <a:r>
              <a:rPr sz="5600" b="1" spc="5" dirty="0">
                <a:latin typeface="Georgia"/>
                <a:cs typeface="Georgia"/>
              </a:rPr>
              <a:t>d</a:t>
            </a:r>
            <a:r>
              <a:rPr sz="5600" b="1" spc="-5" dirty="0">
                <a:latin typeface="Georgia"/>
                <a:cs typeface="Georgia"/>
              </a:rPr>
              <a:t>raising</a:t>
            </a:r>
            <a:endParaRPr sz="560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71877"/>
            <a:ext cx="7675951" cy="4786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533133" cy="1954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3531" y="188976"/>
            <a:ext cx="5013960" cy="1484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4CF70-BBA0-D8E1-B73B-373688F00C42}"/>
              </a:ext>
            </a:extLst>
          </p:cNvPr>
          <p:cNvSpPr txBox="1"/>
          <p:nvPr/>
        </p:nvSpPr>
        <p:spPr>
          <a:xfrm>
            <a:off x="8686800" y="5791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Presentation by: Faith Bello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CC7A-FAAD-92CD-6497-DE96FAE19D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24200" y="229870"/>
            <a:ext cx="5638800" cy="760730"/>
          </a:xfrm>
        </p:spPr>
        <p:txBody>
          <a:bodyPr/>
          <a:lstStyle/>
          <a:p>
            <a:r>
              <a:rPr lang="en-GB" sz="3600" dirty="0"/>
              <a:t>RECOMMENDATIONS</a:t>
            </a:r>
            <a:endParaRPr lang="en-DE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C575-2760-CB41-1998-F3450DDD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46428"/>
            <a:ext cx="10668000" cy="5031249"/>
          </a:xfrm>
        </p:spPr>
        <p:txBody>
          <a:bodyPr/>
          <a:lstStyle/>
          <a:p>
            <a:pPr marL="240665" marR="90805" indent="-228600" algn="l">
              <a:lnSpc>
                <a:spcPct val="102200"/>
              </a:lnSpc>
              <a:spcBef>
                <a:spcPts val="50"/>
              </a:spcBef>
              <a:buAutoNum type="arabicPeriod"/>
              <a:tabLst>
                <a:tab pos="241300" algn="l"/>
              </a:tabLst>
            </a:pPr>
            <a:r>
              <a:rPr lang="en-GB" sz="1800" spc="-5" dirty="0">
                <a:latin typeface="Georgia"/>
                <a:cs typeface="Georgia"/>
              </a:rPr>
              <a:t>It </a:t>
            </a:r>
            <a:r>
              <a:rPr lang="en-GB" sz="1800" spc="-10" dirty="0">
                <a:latin typeface="Georgia"/>
                <a:cs typeface="Georgia"/>
              </a:rPr>
              <a:t>was </a:t>
            </a:r>
            <a:r>
              <a:rPr lang="en-GB" sz="1800" spc="-5" dirty="0">
                <a:latin typeface="Georgia"/>
                <a:cs typeface="Georgia"/>
              </a:rPr>
              <a:t>observed that Gender of donors </a:t>
            </a:r>
            <a:r>
              <a:rPr lang="en-GB" sz="1800" dirty="0">
                <a:latin typeface="Georgia"/>
                <a:cs typeface="Georgia"/>
              </a:rPr>
              <a:t>and </a:t>
            </a:r>
            <a:r>
              <a:rPr lang="en-GB" sz="1800" spc="-10" dirty="0">
                <a:latin typeface="Georgia"/>
                <a:cs typeface="Georgia"/>
              </a:rPr>
              <a:t>the </a:t>
            </a:r>
            <a:r>
              <a:rPr lang="en-GB" sz="1800" dirty="0">
                <a:latin typeface="Georgia"/>
                <a:cs typeface="Georgia"/>
              </a:rPr>
              <a:t>university  </a:t>
            </a:r>
            <a:r>
              <a:rPr lang="en-GB" sz="1800" spc="-5" dirty="0">
                <a:latin typeface="Georgia"/>
                <a:cs typeface="Georgia"/>
              </a:rPr>
              <a:t>they attended did not determine the frequency or value </a:t>
            </a:r>
            <a:r>
              <a:rPr lang="en-GB" sz="1800" spc="-10" dirty="0">
                <a:latin typeface="Georgia"/>
                <a:cs typeface="Georgia"/>
              </a:rPr>
              <a:t>of  </a:t>
            </a:r>
            <a:r>
              <a:rPr lang="en-GB" sz="1800" spc="-5" dirty="0">
                <a:latin typeface="Georgia"/>
                <a:cs typeface="Georgia"/>
              </a:rPr>
              <a:t>donations </a:t>
            </a:r>
            <a:r>
              <a:rPr lang="en-GB" sz="1800" spc="-10" dirty="0">
                <a:latin typeface="Georgia"/>
                <a:cs typeface="Georgia"/>
              </a:rPr>
              <a:t>received.</a:t>
            </a:r>
            <a:endParaRPr lang="en-GB" sz="1800" dirty="0">
              <a:latin typeface="Georgia"/>
              <a:cs typeface="Georgia"/>
            </a:endParaRPr>
          </a:p>
          <a:p>
            <a:pPr marL="240665" marR="33655" indent="-228600" algn="l">
              <a:lnSpc>
                <a:spcPct val="102299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lang="en-GB" sz="1800" spc="-5" dirty="0">
                <a:latin typeface="Georgia"/>
                <a:cs typeface="Georgia"/>
              </a:rPr>
              <a:t>To increase the number of donors in our database, </a:t>
            </a:r>
            <a:r>
              <a:rPr lang="en-GB" sz="1800" spc="-10" dirty="0">
                <a:latin typeface="Georgia"/>
                <a:cs typeface="Georgia"/>
              </a:rPr>
              <a:t>we </a:t>
            </a:r>
            <a:r>
              <a:rPr lang="en-GB" sz="1800" spc="-5" dirty="0">
                <a:latin typeface="Georgia"/>
                <a:cs typeface="Georgia"/>
              </a:rPr>
              <a:t>should </a:t>
            </a:r>
            <a:r>
              <a:rPr lang="en-GB" sz="1800" spc="-10" dirty="0">
                <a:latin typeface="Georgia"/>
                <a:cs typeface="Georgia"/>
              </a:rPr>
              <a:t>target </a:t>
            </a:r>
            <a:r>
              <a:rPr lang="en-GB" sz="1800" spc="-5" dirty="0">
                <a:latin typeface="Georgia"/>
                <a:cs typeface="Georgia"/>
              </a:rPr>
              <a:t>people who can afford to </a:t>
            </a:r>
            <a:r>
              <a:rPr lang="en-GB" sz="1800" spc="-10" dirty="0">
                <a:latin typeface="Georgia"/>
                <a:cs typeface="Georgia"/>
              </a:rPr>
              <a:t>give yearly, </a:t>
            </a:r>
            <a:r>
              <a:rPr lang="en-GB" sz="1800" spc="-5" dirty="0">
                <a:latin typeface="Georgia"/>
                <a:cs typeface="Georgia"/>
              </a:rPr>
              <a:t>weekly,  once, etc, because such frequency of giving had</a:t>
            </a:r>
            <a:r>
              <a:rPr lang="en-GB" sz="1800" dirty="0">
                <a:latin typeface="Georgia"/>
                <a:cs typeface="Georgia"/>
              </a:rPr>
              <a:t> </a:t>
            </a:r>
            <a:r>
              <a:rPr lang="en-GB" sz="1800" spc="-5" dirty="0">
                <a:latin typeface="Georgia"/>
                <a:cs typeface="Georgia"/>
              </a:rPr>
              <a:t>an</a:t>
            </a:r>
            <a:r>
              <a:rPr lang="en-GB" sz="1800" dirty="0"/>
              <a:t> </a:t>
            </a:r>
            <a:r>
              <a:rPr lang="en-GB" sz="1800" spc="-5" dirty="0">
                <a:latin typeface="Georgia"/>
                <a:cs typeface="Georgia"/>
              </a:rPr>
              <a:t>accumulated value above</a:t>
            </a:r>
            <a:r>
              <a:rPr lang="en-GB" sz="1800" spc="-10" dirty="0">
                <a:latin typeface="Georgia"/>
                <a:cs typeface="Georgia"/>
              </a:rPr>
              <a:t> </a:t>
            </a:r>
            <a:r>
              <a:rPr lang="en-GB" sz="1800" spc="-5" dirty="0">
                <a:latin typeface="Georgia"/>
                <a:cs typeface="Georgia"/>
              </a:rPr>
              <a:t>$30,000.</a:t>
            </a:r>
            <a:endParaRPr lang="en-GB" sz="1800" dirty="0">
              <a:latin typeface="Georgia"/>
              <a:cs typeface="Georgia"/>
            </a:endParaRPr>
          </a:p>
          <a:p>
            <a:pPr marL="240665" marR="474980" indent="-228600" algn="l">
              <a:lnSpc>
                <a:spcPct val="102200"/>
              </a:lnSpc>
              <a:spcBef>
                <a:spcPts val="10"/>
              </a:spcBef>
              <a:buAutoNum type="arabicPeriod" startAt="3"/>
              <a:tabLst>
                <a:tab pos="241300" algn="l"/>
              </a:tabLst>
            </a:pPr>
            <a:r>
              <a:rPr lang="en-GB" sz="1800" spc="-5" dirty="0">
                <a:latin typeface="Georgia"/>
                <a:cs typeface="Georgia"/>
              </a:rPr>
              <a:t>To increase the donation frequency of our </a:t>
            </a:r>
            <a:r>
              <a:rPr lang="en-GB" sz="1800" dirty="0">
                <a:latin typeface="Georgia"/>
                <a:cs typeface="Georgia"/>
              </a:rPr>
              <a:t>donors, </a:t>
            </a:r>
            <a:r>
              <a:rPr lang="en-GB" sz="1800" spc="-10" dirty="0">
                <a:latin typeface="Georgia"/>
                <a:cs typeface="Georgia"/>
              </a:rPr>
              <a:t>we </a:t>
            </a:r>
            <a:r>
              <a:rPr lang="en-GB" sz="1800" spc="-5" dirty="0">
                <a:latin typeface="Georgia"/>
                <a:cs typeface="Georgia"/>
              </a:rPr>
              <a:t>should engage people who can </a:t>
            </a:r>
            <a:r>
              <a:rPr lang="en-GB" sz="1800" dirty="0">
                <a:latin typeface="Georgia"/>
                <a:cs typeface="Georgia"/>
              </a:rPr>
              <a:t>give </a:t>
            </a:r>
            <a:r>
              <a:rPr lang="en-GB" sz="1800" spc="-5" dirty="0">
                <a:latin typeface="Georgia"/>
                <a:cs typeface="Georgia"/>
              </a:rPr>
              <a:t>yearly and weekly  donation.</a:t>
            </a:r>
            <a:endParaRPr lang="en-GB" sz="1800" dirty="0">
              <a:latin typeface="Georgia"/>
              <a:cs typeface="Georgia"/>
            </a:endParaRPr>
          </a:p>
          <a:p>
            <a:pPr marL="240665" indent="-228600" algn="l">
              <a:lnSpc>
                <a:spcPct val="100000"/>
              </a:lnSpc>
              <a:spcBef>
                <a:spcPts val="35"/>
              </a:spcBef>
              <a:buAutoNum type="arabicPeriod" startAt="3"/>
              <a:tabLst>
                <a:tab pos="241300" algn="l"/>
              </a:tabLst>
            </a:pPr>
            <a:r>
              <a:rPr lang="en-GB" sz="1800" spc="-5" dirty="0">
                <a:latin typeface="Georgia"/>
                <a:cs typeface="Georgia"/>
              </a:rPr>
              <a:t>To increase the value of donations in our</a:t>
            </a:r>
            <a:r>
              <a:rPr lang="en-GB" sz="1800" dirty="0">
                <a:latin typeface="Georgia"/>
                <a:cs typeface="Georgia"/>
              </a:rPr>
              <a:t> </a:t>
            </a:r>
            <a:r>
              <a:rPr lang="en-GB" sz="1800" spc="-5" dirty="0">
                <a:latin typeface="Georgia"/>
                <a:cs typeface="Georgia"/>
              </a:rPr>
              <a:t>database.</a:t>
            </a:r>
            <a:endParaRPr lang="en-GB" sz="1800" dirty="0">
              <a:latin typeface="Georgia"/>
              <a:cs typeface="Georgia"/>
            </a:endParaRPr>
          </a:p>
          <a:p>
            <a:pPr marL="765175" marR="207010" lvl="1" indent="-228600" algn="l">
              <a:lnSpc>
                <a:spcPct val="101899"/>
              </a:lnSpc>
              <a:spcBef>
                <a:spcPts val="155"/>
              </a:spcBef>
              <a:buFont typeface="Symbol"/>
              <a:buChar char=""/>
              <a:tabLst>
                <a:tab pos="765175" algn="l"/>
                <a:tab pos="765810" algn="l"/>
              </a:tabLst>
            </a:pPr>
            <a:r>
              <a:rPr lang="en-GB" spc="-5" dirty="0">
                <a:latin typeface="Georgia"/>
                <a:cs typeface="Georgia"/>
              </a:rPr>
              <a:t>More efforts should be targeted </a:t>
            </a:r>
            <a:r>
              <a:rPr lang="en-GB" dirty="0">
                <a:latin typeface="Georgia"/>
                <a:cs typeface="Georgia"/>
              </a:rPr>
              <a:t>at </a:t>
            </a:r>
            <a:r>
              <a:rPr lang="en-GB" spc="-5" dirty="0">
                <a:latin typeface="Georgia"/>
                <a:cs typeface="Georgia"/>
              </a:rPr>
              <a:t>donors who </a:t>
            </a:r>
            <a:r>
              <a:rPr lang="en-GB" spc="-10" dirty="0">
                <a:latin typeface="Georgia"/>
                <a:cs typeface="Georgia"/>
              </a:rPr>
              <a:t>will donate </a:t>
            </a:r>
            <a:r>
              <a:rPr lang="en-GB" spc="-5" dirty="0">
                <a:latin typeface="Georgia"/>
                <a:cs typeface="Georgia"/>
              </a:rPr>
              <a:t>above $200 yearly or</a:t>
            </a:r>
            <a:r>
              <a:rPr lang="en-GB" spc="5" dirty="0">
                <a:latin typeface="Georgia"/>
                <a:cs typeface="Georgia"/>
              </a:rPr>
              <a:t> </a:t>
            </a:r>
            <a:r>
              <a:rPr lang="en-GB" spc="-5" dirty="0">
                <a:latin typeface="Georgia"/>
                <a:cs typeface="Georgia"/>
              </a:rPr>
              <a:t>weekly.</a:t>
            </a:r>
            <a:endParaRPr lang="en-GB" dirty="0">
              <a:latin typeface="Georgia"/>
              <a:cs typeface="Georgia"/>
            </a:endParaRPr>
          </a:p>
          <a:p>
            <a:pPr marL="765175" marR="187960" lvl="1" indent="-228600" algn="l">
              <a:lnSpc>
                <a:spcPct val="102000"/>
              </a:lnSpc>
              <a:spcBef>
                <a:spcPts val="155"/>
              </a:spcBef>
              <a:buFont typeface="Symbol"/>
              <a:buChar char=""/>
              <a:tabLst>
                <a:tab pos="765175" algn="l"/>
                <a:tab pos="765810" algn="l"/>
              </a:tabLst>
            </a:pPr>
            <a:r>
              <a:rPr lang="en-GB" spc="-5" dirty="0">
                <a:latin typeface="Georgia"/>
                <a:cs typeface="Georgia"/>
              </a:rPr>
              <a:t>Target states with donations above $6,000 such as California, Texas, Florida,</a:t>
            </a:r>
            <a:r>
              <a:rPr lang="en-GB" spc="20" dirty="0">
                <a:latin typeface="Georgia"/>
                <a:cs typeface="Georgia"/>
              </a:rPr>
              <a:t> </a:t>
            </a:r>
            <a:r>
              <a:rPr lang="en-GB" spc="-5" dirty="0">
                <a:latin typeface="Georgia"/>
                <a:cs typeface="Georgia"/>
              </a:rPr>
              <a:t>etc.</a:t>
            </a:r>
            <a:endParaRPr lang="en-GB" dirty="0">
              <a:latin typeface="Georgia"/>
              <a:cs typeface="Georgia"/>
            </a:endParaRPr>
          </a:p>
          <a:p>
            <a:pPr marL="765175" marR="172720" lvl="1" indent="-228600" algn="l">
              <a:lnSpc>
                <a:spcPct val="102499"/>
              </a:lnSpc>
              <a:spcBef>
                <a:spcPts val="130"/>
              </a:spcBef>
              <a:buFont typeface="Symbol"/>
              <a:buChar char=""/>
              <a:tabLst>
                <a:tab pos="765175" algn="l"/>
                <a:tab pos="765810" algn="l"/>
              </a:tabLst>
            </a:pPr>
            <a:r>
              <a:rPr lang="en-GB" spc="-5" dirty="0">
                <a:latin typeface="Georgia"/>
                <a:cs typeface="Georgia"/>
              </a:rPr>
              <a:t>Target individuals driving Ford, Chevrolet, Toyota, </a:t>
            </a:r>
            <a:r>
              <a:rPr lang="en-GB" spc="-10" dirty="0">
                <a:latin typeface="Georgia"/>
                <a:cs typeface="Georgia"/>
              </a:rPr>
              <a:t>etc., </a:t>
            </a:r>
            <a:r>
              <a:rPr lang="en-GB" dirty="0">
                <a:latin typeface="Georgia"/>
                <a:cs typeface="Georgia"/>
              </a:rPr>
              <a:t>as </a:t>
            </a:r>
            <a:r>
              <a:rPr lang="en-GB" spc="-5" dirty="0">
                <a:latin typeface="Georgia"/>
                <a:cs typeface="Georgia"/>
              </a:rPr>
              <a:t>their donation is above</a:t>
            </a:r>
            <a:r>
              <a:rPr lang="en-GB" spc="10" dirty="0">
                <a:latin typeface="Georgia"/>
                <a:cs typeface="Georgia"/>
              </a:rPr>
              <a:t> </a:t>
            </a:r>
            <a:r>
              <a:rPr lang="en-GB" dirty="0">
                <a:latin typeface="Georgia"/>
                <a:cs typeface="Georgia"/>
              </a:rPr>
              <a:t>$8,000.</a:t>
            </a:r>
          </a:p>
          <a:p>
            <a:pPr marL="765175" marR="142240" lvl="1" indent="-228600" algn="l">
              <a:lnSpc>
                <a:spcPct val="101899"/>
              </a:lnSpc>
              <a:spcBef>
                <a:spcPts val="145"/>
              </a:spcBef>
              <a:buFont typeface="Symbol"/>
              <a:buChar char=""/>
              <a:tabLst>
                <a:tab pos="765175" algn="l"/>
                <a:tab pos="765810" algn="l"/>
              </a:tabLst>
            </a:pPr>
            <a:r>
              <a:rPr lang="en-GB" spc="-5" dirty="0">
                <a:latin typeface="Georgia"/>
                <a:cs typeface="Georgia"/>
              </a:rPr>
              <a:t>Target individuals who are in the field </a:t>
            </a:r>
            <a:r>
              <a:rPr lang="en-GB" dirty="0">
                <a:latin typeface="Georgia"/>
                <a:cs typeface="Georgia"/>
              </a:rPr>
              <a:t>of </a:t>
            </a:r>
            <a:r>
              <a:rPr lang="en-GB" spc="-5" dirty="0">
                <a:latin typeface="Georgia"/>
                <a:cs typeface="Georgia"/>
              </a:rPr>
              <a:t>HR, R&amp;D, Project Management, Business Development</a:t>
            </a:r>
            <a:r>
              <a:rPr lang="en-GB" spc="15" dirty="0">
                <a:latin typeface="Georgia"/>
                <a:cs typeface="Georgia"/>
              </a:rPr>
              <a:t> </a:t>
            </a:r>
            <a:r>
              <a:rPr lang="en-GB" dirty="0">
                <a:latin typeface="Georgia"/>
                <a:cs typeface="Georgia"/>
              </a:rPr>
              <a:t>and </a:t>
            </a:r>
            <a:r>
              <a:rPr lang="en-GB" spc="-5" dirty="0">
                <a:latin typeface="Georgia"/>
                <a:cs typeface="Georgia"/>
              </a:rPr>
              <a:t>Training.</a:t>
            </a:r>
            <a:endParaRPr lang="en-GB" dirty="0">
              <a:latin typeface="Georgia"/>
              <a:cs typeface="Georgia"/>
            </a:endParaRPr>
          </a:p>
          <a:p>
            <a:pPr marL="240665" indent="-228600" algn="l">
              <a:lnSpc>
                <a:spcPct val="100000"/>
              </a:lnSpc>
              <a:spcBef>
                <a:spcPts val="35"/>
              </a:spcBef>
              <a:buAutoNum type="arabicPeriod" startAt="5"/>
              <a:tabLst>
                <a:tab pos="241300" algn="l"/>
              </a:tabLst>
            </a:pPr>
            <a:r>
              <a:rPr lang="en-GB" sz="1800" spc="-5" dirty="0">
                <a:latin typeface="Georgia"/>
                <a:cs typeface="Georgia"/>
              </a:rPr>
              <a:t>Write specifically to donors who have been identified </a:t>
            </a:r>
            <a:r>
              <a:rPr lang="en-GB" sz="1800" dirty="0">
                <a:latin typeface="Georgia"/>
                <a:cs typeface="Georgia"/>
              </a:rPr>
              <a:t>as </a:t>
            </a:r>
            <a:r>
              <a:rPr lang="en-GB" sz="1800" spc="-5" dirty="0">
                <a:latin typeface="Georgia"/>
                <a:cs typeface="Georgia"/>
              </a:rPr>
              <a:t>donating above $200, appreciating them, and letting </a:t>
            </a:r>
            <a:r>
              <a:rPr lang="en-GB" sz="1800" spc="-10" dirty="0">
                <a:latin typeface="Georgia"/>
                <a:cs typeface="Georgia"/>
              </a:rPr>
              <a:t>them  </a:t>
            </a:r>
            <a:r>
              <a:rPr lang="en-GB" sz="1800" spc="-5" dirty="0">
                <a:latin typeface="Georgia"/>
                <a:cs typeface="Georgia"/>
              </a:rPr>
              <a:t>understand the impact of their donations and the need </a:t>
            </a:r>
            <a:r>
              <a:rPr lang="en-GB" sz="1800" spc="-10" dirty="0">
                <a:latin typeface="Georgia"/>
                <a:cs typeface="Georgia"/>
              </a:rPr>
              <a:t>to  be consistent </a:t>
            </a:r>
            <a:r>
              <a:rPr lang="en-GB" sz="1800" spc="-5" dirty="0">
                <a:latin typeface="Georgia"/>
                <a:cs typeface="Georgia"/>
              </a:rPr>
              <a:t>in impacting </a:t>
            </a:r>
            <a:r>
              <a:rPr lang="en-GB" sz="1800" dirty="0">
                <a:latin typeface="Georgia"/>
                <a:cs typeface="Georgia"/>
              </a:rPr>
              <a:t>lives </a:t>
            </a:r>
            <a:r>
              <a:rPr lang="en-GB" sz="1800" spc="-5" dirty="0">
                <a:latin typeface="Georgia"/>
                <a:cs typeface="Georgia"/>
              </a:rPr>
              <a:t>with their</a:t>
            </a:r>
            <a:r>
              <a:rPr lang="en-GB" sz="1800" spc="35" dirty="0">
                <a:latin typeface="Georgia"/>
                <a:cs typeface="Georgia"/>
              </a:rPr>
              <a:t> </a:t>
            </a:r>
            <a:r>
              <a:rPr lang="en-GB" sz="1800" spc="-5" dirty="0">
                <a:latin typeface="Georgia"/>
                <a:cs typeface="Georgia"/>
              </a:rPr>
              <a:t>donations.</a:t>
            </a:r>
            <a:endParaRPr lang="en-GB" sz="1800" dirty="0">
              <a:latin typeface="Georgia"/>
              <a:cs typeface="Georgia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72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417ED-6D88-185D-532C-0719BC2B37F7}"/>
              </a:ext>
            </a:extLst>
          </p:cNvPr>
          <p:cNvSpPr txBox="1"/>
          <p:nvPr/>
        </p:nvSpPr>
        <p:spPr>
          <a:xfrm>
            <a:off x="8458200" y="2743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Georgia" panose="02040502050405020303" pitchFamily="18" charset="0"/>
              </a:rPr>
              <a:t>THANK YOU</a:t>
            </a:r>
            <a:endParaRPr lang="en-DE" sz="36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FC616-D0F7-E036-58EC-76E5F517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6379"/>
            <a:ext cx="2971800" cy="1427621"/>
          </a:xfrm>
          <a:prstGeom prst="rect">
            <a:avLst/>
          </a:prstGeom>
        </p:spPr>
      </p:pic>
      <p:pic>
        <p:nvPicPr>
          <p:cNvPr id="7" name="Picture 6" descr="Several hands raised and ready to answer a question">
            <a:extLst>
              <a:ext uri="{FF2B5EF4-FFF2-40B4-BE49-F238E27FC236}">
                <a16:creationId xmlns:a16="http://schemas.microsoft.com/office/drawing/2014/main" id="{2B3041B4-E1E4-4EF2-D27E-A3CEEB7D6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5400"/>
            <a:ext cx="8153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0928" y="1542288"/>
            <a:ext cx="6291072" cy="377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941" y="1372615"/>
            <a:ext cx="538289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6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You’re </a:t>
            </a:r>
            <a:r>
              <a:rPr sz="1800" dirty="0">
                <a:latin typeface="Georgia"/>
                <a:cs typeface="Georgia"/>
              </a:rPr>
              <a:t>a Data </a:t>
            </a:r>
            <a:r>
              <a:rPr sz="1800" spc="-5" dirty="0">
                <a:latin typeface="Georgia"/>
                <a:cs typeface="Georgia"/>
              </a:rPr>
              <a:t>Analyst working for the charity,  Education for All. You have </a:t>
            </a:r>
            <a:r>
              <a:rPr sz="1800" dirty="0">
                <a:latin typeface="Georgia"/>
                <a:cs typeface="Georgia"/>
              </a:rPr>
              <a:t>been </a:t>
            </a:r>
            <a:r>
              <a:rPr sz="1800" spc="-5" dirty="0">
                <a:latin typeface="Georgia"/>
                <a:cs typeface="Georgia"/>
              </a:rPr>
              <a:t>asked by the </a:t>
            </a:r>
            <a:r>
              <a:rPr sz="1800" dirty="0">
                <a:latin typeface="Georgia"/>
                <a:cs typeface="Georgia"/>
              </a:rPr>
              <a:t>Head  </a:t>
            </a:r>
            <a:r>
              <a:rPr sz="1800" spc="-5" dirty="0">
                <a:latin typeface="Georgia"/>
                <a:cs typeface="Georgia"/>
              </a:rPr>
              <a:t>of Fundraising to present the data on donor insights 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donation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rates.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Within </a:t>
            </a:r>
            <a:r>
              <a:rPr sz="1800" spc="-5" dirty="0">
                <a:latin typeface="Georgia"/>
                <a:cs typeface="Georgia"/>
              </a:rPr>
              <a:t>the Fundraising </a:t>
            </a:r>
            <a:r>
              <a:rPr sz="1800" dirty="0">
                <a:latin typeface="Georgia"/>
                <a:cs typeface="Georgia"/>
              </a:rPr>
              <a:t>team, </a:t>
            </a:r>
            <a:r>
              <a:rPr sz="1800" spc="-5" dirty="0">
                <a:latin typeface="Georgia"/>
                <a:cs typeface="Georgia"/>
              </a:rPr>
              <a:t>your objectives </a:t>
            </a:r>
            <a:r>
              <a:rPr sz="1800" dirty="0">
                <a:latin typeface="Georgia"/>
                <a:cs typeface="Georgia"/>
              </a:rPr>
              <a:t>are</a:t>
            </a:r>
            <a:r>
              <a:rPr sz="1800" spc="-5" dirty="0">
                <a:latin typeface="Georgia"/>
                <a:cs typeface="Georgia"/>
              </a:rPr>
              <a:t> to:</a:t>
            </a:r>
            <a:endParaRPr sz="18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Increase the number of donors </a:t>
            </a:r>
            <a:r>
              <a:rPr sz="1800" dirty="0">
                <a:latin typeface="Georgia"/>
                <a:cs typeface="Georgia"/>
              </a:rPr>
              <a:t>in </a:t>
            </a:r>
            <a:r>
              <a:rPr sz="1800" spc="-5" dirty="0">
                <a:latin typeface="Georgia"/>
                <a:cs typeface="Georgia"/>
              </a:rPr>
              <a:t>your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database</a:t>
            </a:r>
            <a:endParaRPr sz="18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Increase the donation frequency of your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donors.</a:t>
            </a:r>
            <a:endParaRPr sz="18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Increase the value of </a:t>
            </a:r>
            <a:r>
              <a:rPr sz="1800" dirty="0">
                <a:latin typeface="Georgia"/>
                <a:cs typeface="Georgia"/>
              </a:rPr>
              <a:t>donations in </a:t>
            </a:r>
            <a:r>
              <a:rPr sz="1800" spc="-5" dirty="0">
                <a:latin typeface="Georgia"/>
                <a:cs typeface="Georgia"/>
              </a:rPr>
              <a:t>your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database.</a:t>
            </a:r>
          </a:p>
          <a:p>
            <a:pPr>
              <a:lnSpc>
                <a:spcPct val="100000"/>
              </a:lnSpc>
            </a:pPr>
            <a:endParaRPr sz="1900" dirty="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In </a:t>
            </a:r>
            <a:r>
              <a:rPr sz="1800" dirty="0">
                <a:latin typeface="Georgia"/>
                <a:cs typeface="Georgia"/>
              </a:rPr>
              <a:t>two weeks </a:t>
            </a:r>
            <a:r>
              <a:rPr sz="1800" spc="-5" dirty="0">
                <a:latin typeface="Georgia"/>
                <a:cs typeface="Georgia"/>
              </a:rPr>
              <a:t>your </a:t>
            </a:r>
            <a:r>
              <a:rPr sz="1800" dirty="0">
                <a:latin typeface="Georgia"/>
                <a:cs typeface="Georgia"/>
              </a:rPr>
              <a:t>team is </a:t>
            </a:r>
            <a:r>
              <a:rPr sz="1800" spc="-5" dirty="0">
                <a:latin typeface="Georgia"/>
                <a:cs typeface="Georgia"/>
              </a:rPr>
              <a:t>having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fundraising  strategy </a:t>
            </a:r>
            <a:r>
              <a:rPr sz="1800" dirty="0">
                <a:latin typeface="Georgia"/>
                <a:cs typeface="Georgia"/>
              </a:rPr>
              <a:t>meeting </a:t>
            </a:r>
            <a:r>
              <a:rPr sz="1800" spc="-5" dirty="0">
                <a:latin typeface="Georgia"/>
                <a:cs typeface="Georgia"/>
              </a:rPr>
              <a:t>for the following </a:t>
            </a:r>
            <a:r>
              <a:rPr sz="1800" dirty="0">
                <a:latin typeface="Georgia"/>
                <a:cs typeface="Georgia"/>
              </a:rPr>
              <a:t>year, and </a:t>
            </a:r>
            <a:r>
              <a:rPr sz="1800" spc="-5" dirty="0">
                <a:latin typeface="Georgia"/>
                <a:cs typeface="Georgia"/>
              </a:rPr>
              <a:t>you </a:t>
            </a:r>
            <a:r>
              <a:rPr sz="1800" dirty="0">
                <a:latin typeface="Georgia"/>
                <a:cs typeface="Georgia"/>
              </a:rPr>
              <a:t>need  </a:t>
            </a:r>
            <a:r>
              <a:rPr sz="1800" spc="-5" dirty="0">
                <a:latin typeface="Georgia"/>
                <a:cs typeface="Georgia"/>
              </a:rPr>
              <a:t>to present insights from the donation data to </a:t>
            </a:r>
            <a:r>
              <a:rPr sz="1800" dirty="0">
                <a:latin typeface="Georgia"/>
                <a:cs typeface="Georgia"/>
              </a:rPr>
              <a:t>inform  </a:t>
            </a:r>
            <a:r>
              <a:rPr sz="1800" spc="-5" dirty="0">
                <a:latin typeface="Georgia"/>
                <a:cs typeface="Georgia"/>
              </a:rPr>
              <a:t>your fundraising strategy </a:t>
            </a:r>
            <a:r>
              <a:rPr sz="1800" dirty="0">
                <a:latin typeface="Georgia"/>
                <a:cs typeface="Georgia"/>
              </a:rPr>
              <a:t>and increase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donations.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3375786" y="261873"/>
            <a:ext cx="5938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Education for All Fundraising Case</a:t>
            </a:r>
            <a:r>
              <a:rPr sz="2200" spc="114" dirty="0"/>
              <a:t> </a:t>
            </a:r>
            <a:r>
              <a:rPr sz="2200" spc="-5" dirty="0"/>
              <a:t>Study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125" y="405835"/>
            <a:ext cx="1996363" cy="599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5293614" y="331723"/>
            <a:ext cx="121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</a:t>
            </a:r>
            <a:r>
              <a:rPr spc="-10" dirty="0"/>
              <a:t>a</a:t>
            </a:r>
            <a:r>
              <a:rPr dirty="0"/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016" y="1115059"/>
            <a:ext cx="904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Use the datasets Donation_Data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Donor_Data below to </a:t>
            </a:r>
            <a:r>
              <a:rPr sz="1800" dirty="0">
                <a:latin typeface="Georgia"/>
                <a:cs typeface="Georgia"/>
              </a:rPr>
              <a:t>answer </a:t>
            </a:r>
            <a:r>
              <a:rPr sz="1800" spc="-5" dirty="0">
                <a:latin typeface="Georgia"/>
                <a:cs typeface="Georgia"/>
              </a:rPr>
              <a:t>the business</a:t>
            </a:r>
            <a:r>
              <a:rPr sz="1800" spc="2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problem.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063877"/>
            <a:ext cx="286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Donation_Data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Contains the following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data: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886836"/>
            <a:ext cx="355092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Georgia"/>
                <a:cs typeface="Georgia"/>
              </a:rPr>
              <a:t>id </a:t>
            </a:r>
            <a:r>
              <a:rPr sz="1800" dirty="0">
                <a:latin typeface="Georgia"/>
                <a:cs typeface="Georgia"/>
              </a:rPr>
              <a:t>Donor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</a:t>
            </a:r>
            <a:endParaRPr sz="1800">
              <a:latin typeface="Georgia"/>
              <a:cs typeface="Georgia"/>
            </a:endParaRPr>
          </a:p>
          <a:p>
            <a:pPr marL="12700" marR="61595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first_name </a:t>
            </a:r>
            <a:r>
              <a:rPr sz="1800" spc="-5" dirty="0">
                <a:latin typeface="Georgia"/>
                <a:cs typeface="Georgia"/>
              </a:rPr>
              <a:t>Donor first </a:t>
            </a:r>
            <a:r>
              <a:rPr sz="1800" dirty="0">
                <a:latin typeface="Georgia"/>
                <a:cs typeface="Georgia"/>
              </a:rPr>
              <a:t>name  </a:t>
            </a: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last_name </a:t>
            </a:r>
            <a:r>
              <a:rPr sz="1800" spc="-5" dirty="0">
                <a:latin typeface="Georgia"/>
                <a:cs typeface="Georgia"/>
              </a:rPr>
              <a:t>Donor last </a:t>
            </a:r>
            <a:r>
              <a:rPr sz="1800" dirty="0">
                <a:latin typeface="Georgia"/>
                <a:cs typeface="Georgia"/>
              </a:rPr>
              <a:t>name  </a:t>
            </a:r>
            <a:r>
              <a:rPr sz="1800" dirty="0">
                <a:solidFill>
                  <a:srgbClr val="00AFEF"/>
                </a:solidFill>
                <a:latin typeface="Georgia"/>
                <a:cs typeface="Georgia"/>
              </a:rPr>
              <a:t>email </a:t>
            </a:r>
            <a:r>
              <a:rPr sz="1800" spc="-5" dirty="0">
                <a:latin typeface="Georgia"/>
                <a:cs typeface="Georgia"/>
              </a:rPr>
              <a:t>Donor </a:t>
            </a:r>
            <a:r>
              <a:rPr sz="1800" dirty="0">
                <a:latin typeface="Georgia"/>
                <a:cs typeface="Georgia"/>
              </a:rPr>
              <a:t>email </a:t>
            </a:r>
            <a:r>
              <a:rPr sz="1800" spc="-5" dirty="0">
                <a:latin typeface="Georgia"/>
                <a:cs typeface="Georgia"/>
              </a:rPr>
              <a:t>address  </a:t>
            </a: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gender </a:t>
            </a:r>
            <a:r>
              <a:rPr sz="1800" spc="-5" dirty="0">
                <a:latin typeface="Georgia"/>
                <a:cs typeface="Georgia"/>
              </a:rPr>
              <a:t>Donor gender  </a:t>
            </a:r>
            <a:r>
              <a:rPr sz="1800" dirty="0">
                <a:solidFill>
                  <a:srgbClr val="00AFEF"/>
                </a:solidFill>
                <a:latin typeface="Georgia"/>
                <a:cs typeface="Georgia"/>
              </a:rPr>
              <a:t>job_field </a:t>
            </a:r>
            <a:r>
              <a:rPr sz="1800" spc="-5" dirty="0">
                <a:latin typeface="Georgia"/>
                <a:cs typeface="Georgia"/>
              </a:rPr>
              <a:t>Donor </a:t>
            </a:r>
            <a:r>
              <a:rPr sz="1800" dirty="0">
                <a:latin typeface="Georgia"/>
                <a:cs typeface="Georgia"/>
              </a:rPr>
              <a:t>job </a:t>
            </a:r>
            <a:r>
              <a:rPr sz="1800" spc="-5" dirty="0">
                <a:latin typeface="Georgia"/>
                <a:cs typeface="Georgia"/>
              </a:rPr>
              <a:t>field  </a:t>
            </a: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donation </a:t>
            </a:r>
            <a:r>
              <a:rPr sz="1800" spc="-5" dirty="0">
                <a:latin typeface="Georgia"/>
                <a:cs typeface="Georgia"/>
              </a:rPr>
              <a:t>Donation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amount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state </a:t>
            </a:r>
            <a:r>
              <a:rPr sz="1800" spc="-5" dirty="0">
                <a:latin typeface="Georgia"/>
                <a:cs typeface="Georgia"/>
              </a:rPr>
              <a:t>Donor state of residence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(US)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shirt_size </a:t>
            </a:r>
            <a:r>
              <a:rPr sz="1800" dirty="0">
                <a:latin typeface="Georgia"/>
                <a:cs typeface="Georgia"/>
              </a:rPr>
              <a:t>= </a:t>
            </a:r>
            <a:r>
              <a:rPr sz="1800" spc="-5" dirty="0">
                <a:latin typeface="Georgia"/>
                <a:cs typeface="Georgia"/>
              </a:rPr>
              <a:t>Donor t-shirt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size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5847588"/>
            <a:ext cx="4434840" cy="462280"/>
          </a:xfrm>
          <a:prstGeom prst="rect">
            <a:avLst/>
          </a:prstGeom>
          <a:solidFill>
            <a:srgbClr val="FAE4D5"/>
          </a:solidFill>
          <a:ln w="9525">
            <a:solidFill>
              <a:srgbClr val="7E7E7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800" b="1" spc="-10" dirty="0">
                <a:latin typeface="Georgia"/>
                <a:cs typeface="Georgia"/>
              </a:rPr>
              <a:t>Download </a:t>
            </a:r>
            <a:r>
              <a:rPr sz="1800" b="1" spc="-5" dirty="0">
                <a:latin typeface="Georgia"/>
                <a:cs typeface="Georgia"/>
              </a:rPr>
              <a:t>Donation_Data</a:t>
            </a:r>
            <a:r>
              <a:rPr sz="1800" b="1" spc="50" dirty="0">
                <a:latin typeface="Georgia"/>
                <a:cs typeface="Georgia"/>
              </a:rPr>
              <a:t> </a:t>
            </a:r>
            <a:r>
              <a:rPr sz="24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Georgia"/>
                <a:cs typeface="Georgia"/>
                <a:hlinkClick r:id="rId3"/>
              </a:rPr>
              <a:t>HERE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9833" y="2063877"/>
            <a:ext cx="286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Donor_Data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Contains the following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data: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9833" y="2886836"/>
            <a:ext cx="44253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Georgia"/>
                <a:cs typeface="Georgia"/>
              </a:rPr>
              <a:t>id </a:t>
            </a:r>
            <a:r>
              <a:rPr sz="1800" spc="-5" dirty="0">
                <a:latin typeface="Georgia"/>
                <a:cs typeface="Georgia"/>
              </a:rPr>
              <a:t>Donor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ID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donation_frequency </a:t>
            </a:r>
            <a:r>
              <a:rPr sz="1800" spc="-5" dirty="0">
                <a:latin typeface="Georgia"/>
                <a:cs typeface="Georgia"/>
              </a:rPr>
              <a:t>Frequency of donation  </a:t>
            </a: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university </a:t>
            </a:r>
            <a:r>
              <a:rPr sz="1800" spc="-5" dirty="0">
                <a:latin typeface="Georgia"/>
                <a:cs typeface="Georgia"/>
              </a:rPr>
              <a:t>Donor University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attended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car </a:t>
            </a:r>
            <a:r>
              <a:rPr sz="1800" dirty="0">
                <a:latin typeface="Georgia"/>
                <a:cs typeface="Georgia"/>
              </a:rPr>
              <a:t>Donor car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</a:t>
            </a:r>
            <a:endParaRPr sz="1800">
              <a:latin typeface="Georgia"/>
              <a:cs typeface="Georgia"/>
            </a:endParaRPr>
          </a:p>
          <a:p>
            <a:pPr marL="12700" marR="10795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second_language </a:t>
            </a:r>
            <a:r>
              <a:rPr sz="1800" spc="-5" dirty="0">
                <a:latin typeface="Georgia"/>
                <a:cs typeface="Georgia"/>
              </a:rPr>
              <a:t>Donor second </a:t>
            </a:r>
            <a:r>
              <a:rPr sz="1800" dirty="0">
                <a:latin typeface="Georgia"/>
                <a:cs typeface="Georgia"/>
              </a:rPr>
              <a:t>language  </a:t>
            </a: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favourite_colour </a:t>
            </a:r>
            <a:r>
              <a:rPr sz="1800" spc="-5" dirty="0">
                <a:latin typeface="Georgia"/>
                <a:cs typeface="Georgia"/>
              </a:rPr>
              <a:t>Donor favourite colour  </a:t>
            </a:r>
            <a:r>
              <a:rPr sz="1800" spc="-5" dirty="0">
                <a:solidFill>
                  <a:srgbClr val="00AFEF"/>
                </a:solidFill>
                <a:latin typeface="Georgia"/>
                <a:cs typeface="Georgia"/>
              </a:rPr>
              <a:t>movie_genre </a:t>
            </a:r>
            <a:r>
              <a:rPr sz="1800" spc="-5" dirty="0">
                <a:latin typeface="Georgia"/>
                <a:cs typeface="Georgia"/>
              </a:rPr>
              <a:t>Donor favourite movie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genre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0840" y="5847588"/>
            <a:ext cx="4433570" cy="462280"/>
          </a:xfrm>
          <a:prstGeom prst="rect">
            <a:avLst/>
          </a:prstGeom>
          <a:solidFill>
            <a:srgbClr val="FAE4D5"/>
          </a:solidFill>
          <a:ln w="9525">
            <a:solidFill>
              <a:srgbClr val="7E7E7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800" b="1" spc="-10" dirty="0">
                <a:latin typeface="Georgia"/>
                <a:cs typeface="Georgia"/>
              </a:rPr>
              <a:t>Download </a:t>
            </a:r>
            <a:r>
              <a:rPr sz="1800" b="1" spc="-5" dirty="0">
                <a:latin typeface="Georgia"/>
                <a:cs typeface="Georgia"/>
              </a:rPr>
              <a:t>Donor_Data</a:t>
            </a:r>
            <a:r>
              <a:rPr sz="1800" b="1" spc="55" dirty="0">
                <a:latin typeface="Georgia"/>
                <a:cs typeface="Georgia"/>
              </a:rPr>
              <a:t> </a:t>
            </a:r>
            <a:r>
              <a:rPr sz="24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Georgia"/>
                <a:cs typeface="Georgia"/>
                <a:hlinkClick r:id="rId4"/>
              </a:rPr>
              <a:t>HERE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22959" y="957833"/>
            <a:ext cx="340867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Queries </a:t>
            </a:r>
            <a:r>
              <a:rPr sz="2600" spc="-5" dirty="0"/>
              <a:t>to</a:t>
            </a:r>
            <a:r>
              <a:rPr sz="2600" spc="-55" dirty="0"/>
              <a:t> </a:t>
            </a:r>
            <a:r>
              <a:rPr sz="2600" spc="-5" dirty="0"/>
              <a:t>Consider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6229088" y="12697"/>
            <a:ext cx="5962911" cy="684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368" y="218383"/>
            <a:ext cx="1997781" cy="599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7116" y="1970913"/>
            <a:ext cx="152590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JOIN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ORDER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BY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WHERE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BETWEEN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AND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OR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Georgia"/>
                <a:cs typeface="Georgia"/>
              </a:rPr>
              <a:t>SUM()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COUNT()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AVG()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GROUP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BY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HAVING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EB73-6CEB-4499-1263-2F6C58C3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21000" y="1180346"/>
            <a:ext cx="5592120" cy="648454"/>
          </a:xfrm>
        </p:spPr>
        <p:txBody>
          <a:bodyPr/>
          <a:lstStyle/>
          <a:p>
            <a:pPr algn="l"/>
            <a:r>
              <a:rPr lang="en-GB" sz="1600" dirty="0"/>
              <a:t>TOTAL DOANTION RECEIVED </a:t>
            </a:r>
            <a:br>
              <a:rPr lang="en-GB" sz="1600" b="0" dirty="0"/>
            </a:br>
            <a:r>
              <a:rPr lang="en-GB" sz="1600" b="0" dirty="0"/>
              <a:t>The total donation received was $249,085</a:t>
            </a:r>
            <a:endParaRPr lang="en-DE" sz="1600" b="0" dirty="0"/>
          </a:p>
        </p:txBody>
      </p:sp>
      <p:pic>
        <p:nvPicPr>
          <p:cNvPr id="32" name="Content Placeholder 3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B982AEE-5B30-8BAA-4958-318037448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0" y="1938473"/>
            <a:ext cx="5303837" cy="35814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58DE26-F920-C949-C894-B15973CD8590}"/>
              </a:ext>
            </a:extLst>
          </p:cNvPr>
          <p:cNvSpPr txBox="1"/>
          <p:nvPr/>
        </p:nvSpPr>
        <p:spPr>
          <a:xfrm>
            <a:off x="6324600" y="9906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Georgia" panose="02040502050405020303" pitchFamily="18" charset="0"/>
              </a:rPr>
              <a:t>TOTAL DONATION RECEIVED BY GENDER   </a:t>
            </a:r>
          </a:p>
          <a:p>
            <a:r>
              <a:rPr lang="en-GB" sz="1600" dirty="0">
                <a:latin typeface="Georgia" panose="02040502050405020303" pitchFamily="18" charset="0"/>
              </a:rPr>
              <a:t>The total donation received was </a:t>
            </a:r>
          </a:p>
          <a:p>
            <a:r>
              <a:rPr lang="en-GB" sz="1600" dirty="0">
                <a:latin typeface="Georgia" panose="02040502050405020303" pitchFamily="18" charset="0"/>
              </a:rPr>
              <a:t>Male $ 121,457                    Female $127,628</a:t>
            </a:r>
            <a:endParaRPr lang="en-DE" sz="1600" dirty="0">
              <a:latin typeface="Georgia" panose="02040502050405020303" pitchFamily="18" charset="0"/>
            </a:endParaRPr>
          </a:p>
        </p:txBody>
      </p:sp>
      <p:pic>
        <p:nvPicPr>
          <p:cNvPr id="36" name="Picture 35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ABF25669-317A-48BF-8C97-C235B651C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543"/>
            <a:ext cx="2057400" cy="997803"/>
          </a:xfrm>
          <a:prstGeom prst="rect">
            <a:avLst/>
          </a:prstGeom>
        </p:spPr>
      </p:pic>
      <p:pic>
        <p:nvPicPr>
          <p:cNvPr id="54" name="Content Placeholder 53" descr="A screenshot of a computer">
            <a:extLst>
              <a:ext uri="{FF2B5EF4-FFF2-40B4-BE49-F238E27FC236}">
                <a16:creationId xmlns:a16="http://schemas.microsoft.com/office/drawing/2014/main" id="{3952C1A9-2212-E4AE-768F-5DC248D3D8F1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1905001"/>
            <a:ext cx="5303837" cy="3962399"/>
          </a:xfrm>
        </p:spPr>
      </p:pic>
    </p:spTree>
    <p:extLst>
      <p:ext uri="{BB962C8B-B14F-4D97-AF65-F5344CB8AC3E}">
        <p14:creationId xmlns:p14="http://schemas.microsoft.com/office/powerpoint/2010/main" val="133640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960A-FEA4-E7CE-4741-B4CBFC66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95400"/>
            <a:ext cx="5517164" cy="685800"/>
          </a:xfrm>
        </p:spPr>
        <p:txBody>
          <a:bodyPr/>
          <a:lstStyle/>
          <a:p>
            <a:r>
              <a:rPr lang="en-GB" sz="1600" dirty="0"/>
              <a:t>TOTAL DONATION AND NO OF DONATION RECEIVED BY GENDER</a:t>
            </a:r>
            <a:br>
              <a:rPr lang="en-GB" sz="1600" dirty="0"/>
            </a:br>
            <a:endParaRPr lang="en-DE" sz="1600" dirty="0"/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BBE70895-A4A8-75EB-BBC7-F401C76C9D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5257799" cy="4343400"/>
          </a:xfrm>
        </p:spPr>
      </p:pic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65972DDD-8C51-2D92-EC8C-0DCA9E3E2D6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81" y="1371600"/>
            <a:ext cx="5257800" cy="5029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17436-EAC5-6473-3731-94315E95BB7F}"/>
              </a:ext>
            </a:extLst>
          </p:cNvPr>
          <p:cNvSpPr txBox="1"/>
          <p:nvPr/>
        </p:nvSpPr>
        <p:spPr>
          <a:xfrm>
            <a:off x="6096000" y="91440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Georgia" panose="02040502050405020303" pitchFamily="18" charset="0"/>
              </a:rPr>
              <a:t>TOTAL DONATION MADE BY FREQUENCY</a:t>
            </a:r>
            <a:endParaRPr lang="en-DE" sz="1600" b="1" dirty="0">
              <a:latin typeface="Georgia" panose="0204050205040502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F42C08-A092-8C0F-8639-AD538B218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0" y="33648"/>
            <a:ext cx="289585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9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1D86-9A36-1487-BABC-8C78CB6E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67824"/>
            <a:ext cx="5532120" cy="584775"/>
          </a:xfrm>
        </p:spPr>
        <p:txBody>
          <a:bodyPr/>
          <a:lstStyle/>
          <a:p>
            <a:r>
              <a:rPr lang="en-GB" sz="1600" dirty="0"/>
              <a:t>TOTAL DONATION AND NO OF DONATION RECEIVED BY JOB FIELD</a:t>
            </a:r>
            <a:endParaRPr lang="en-DE" sz="1600" dirty="0"/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8123B1D3-2586-D4FD-939B-E000A0F4AB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598"/>
            <a:ext cx="5398294" cy="4526279"/>
          </a:xfrm>
        </p:spPr>
      </p:pic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4165DBF0-C79E-CA92-8D01-6453B005281E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56" y="1752598"/>
            <a:ext cx="4921250" cy="42672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90941-AB53-5EAF-B29D-B9F49B47B90E}"/>
              </a:ext>
            </a:extLst>
          </p:cNvPr>
          <p:cNvSpPr txBox="1"/>
          <p:nvPr/>
        </p:nvSpPr>
        <p:spPr>
          <a:xfrm>
            <a:off x="6469856" y="1066800"/>
            <a:ext cx="511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Georgia" panose="02040502050405020303" pitchFamily="18" charset="0"/>
              </a:rPr>
              <a:t>TOTAL DONATION AND NO OF DONATION ABOVE $200</a:t>
            </a:r>
            <a:endParaRPr lang="en-DE" sz="1600" b="1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E94C4-9CA9-E402-6D47-A8ABE3F6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3081571" cy="11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5C33-326F-615B-530D-F16BFEEC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5227320" cy="621120"/>
          </a:xfrm>
        </p:spPr>
        <p:txBody>
          <a:bodyPr/>
          <a:lstStyle/>
          <a:p>
            <a:r>
              <a:rPr lang="en-GB" sz="1600" dirty="0"/>
              <a:t>TOTAL DONATION AND NO OF DONATION BELOW $200</a:t>
            </a:r>
            <a:endParaRPr lang="en-DE" sz="1600" dirty="0"/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E607D83F-057F-6B7A-33A5-F75B1A8A0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5410200" cy="3265080"/>
          </a:xfrm>
        </p:spPr>
      </p:pic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4E85673F-8472-A832-8DA1-DD9069E2A878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1600200"/>
            <a:ext cx="5303837" cy="4038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70C10-70D2-3F6F-8C07-12DDEEAF67A4}"/>
              </a:ext>
            </a:extLst>
          </p:cNvPr>
          <p:cNvSpPr txBox="1"/>
          <p:nvPr/>
        </p:nvSpPr>
        <p:spPr>
          <a:xfrm>
            <a:off x="6172200" y="1066800"/>
            <a:ext cx="522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Georgia" panose="02040502050405020303" pitchFamily="18" charset="0"/>
              </a:rPr>
              <a:t>TOP TEN STATES WITH HIGHEST DONATION</a:t>
            </a:r>
            <a:endParaRPr lang="en-DE" sz="1600" b="1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A024FD-EADF-FD02-16C6-96F46245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819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3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4790-C10C-09C6-5162-AC757D40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20" y="1130488"/>
            <a:ext cx="5499783" cy="388620"/>
          </a:xfrm>
        </p:spPr>
        <p:txBody>
          <a:bodyPr/>
          <a:lstStyle/>
          <a:p>
            <a:r>
              <a:rPr lang="en-GB" sz="1600" dirty="0"/>
              <a:t>TOP TEN STATES WITH LOWEST DONATION</a:t>
            </a:r>
            <a:endParaRPr lang="en-DE" sz="1600" dirty="0"/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03973685-C453-CAC5-D6AB-59E9B2351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86" y="1582795"/>
            <a:ext cx="5499783" cy="3598805"/>
          </a:xfrm>
        </p:spPr>
      </p:pic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A4F266B9-3478-6BD1-93B8-1693C7C34D2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1582795"/>
            <a:ext cx="5303837" cy="37512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CEBD82-F980-5C0A-ABFC-1C3C571F827B}"/>
              </a:ext>
            </a:extLst>
          </p:cNvPr>
          <p:cNvSpPr txBox="1"/>
          <p:nvPr/>
        </p:nvSpPr>
        <p:spPr>
          <a:xfrm>
            <a:off x="6096000" y="1066800"/>
            <a:ext cx="530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Georgia" panose="02040502050405020303" pitchFamily="18" charset="0"/>
              </a:rPr>
              <a:t>TOP TEN CARS DRIVEN BY HIGHEST DONORS</a:t>
            </a:r>
            <a:endParaRPr lang="en-DE" sz="1600" b="1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6CE05-C06E-AC48-FD07-72EB535FC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895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564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Symbol</vt:lpstr>
      <vt:lpstr>Office Theme</vt:lpstr>
      <vt:lpstr>Custom Design</vt:lpstr>
      <vt:lpstr>PowerPoint Presentation</vt:lpstr>
      <vt:lpstr>Education for All Fundraising Case Study</vt:lpstr>
      <vt:lpstr>Dataset</vt:lpstr>
      <vt:lpstr>Queries to Consider</vt:lpstr>
      <vt:lpstr>TOTAL DOANTION RECEIVED  The total donation received was $249,085</vt:lpstr>
      <vt:lpstr>TOTAL DONATION AND NO OF DONATION RECEIVED BY GENDER </vt:lpstr>
      <vt:lpstr>TOTAL DONATION AND NO OF DONATION RECEIVED BY JOB FIELD</vt:lpstr>
      <vt:lpstr>TOTAL DONATION AND NO OF DONATION BELOW $200</vt:lpstr>
      <vt:lpstr>TOP TEN STATES WITH LOWEST DONATION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Adeiza Suleman</dc:creator>
  <cp:lastModifiedBy>Faith Bello</cp:lastModifiedBy>
  <cp:revision>2</cp:revision>
  <dcterms:created xsi:type="dcterms:W3CDTF">2023-06-23T20:27:59Z</dcterms:created>
  <dcterms:modified xsi:type="dcterms:W3CDTF">2023-06-24T07:08:15Z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2023-06-23T00:00:00Z</vt:filetime>
  </property>
</Properties>
</file>