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78" r:id="rId2"/>
    <p:sldId id="279" r:id="rId3"/>
    <p:sldId id="280" r:id="rId4"/>
    <p:sldId id="281" r:id="rId5"/>
    <p:sldId id="283" r:id="rId6"/>
    <p:sldId id="284" r:id="rId7"/>
    <p:sldId id="294" r:id="rId8"/>
    <p:sldId id="295" r:id="rId9"/>
    <p:sldId id="296" r:id="rId10"/>
    <p:sldId id="292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09" autoAdjust="0"/>
  </p:normalViewPr>
  <p:slideViewPr>
    <p:cSldViewPr snapToGrid="0" snapToObjects="1">
      <p:cViewPr varScale="1">
        <p:scale>
          <a:sx n="90" d="100"/>
          <a:sy n="90" d="100"/>
        </p:scale>
        <p:origin x="126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ithjf" TargetMode="External"/><Relationship Id="rId2" Type="http://schemas.openxmlformats.org/officeDocument/2006/relationships/hyperlink" Target="mailto:ubarajf@gmail.com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6454" y="3637706"/>
            <a:ext cx="2533880" cy="656954"/>
          </a:xfrm>
        </p:spPr>
        <p:txBody>
          <a:bodyPr/>
          <a:lstStyle/>
          <a:p>
            <a:r>
              <a:rPr lang="en-US" sz="2000" i="1" dirty="0">
                <a:solidFill>
                  <a:schemeClr val="tx1"/>
                </a:solidFill>
                <a:latin typeface="+mn-lt"/>
              </a:rPr>
              <a:t>Presented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by:</a:t>
            </a:r>
            <a:br>
              <a:rPr lang="en-US" sz="2000" i="1" dirty="0">
                <a:solidFill>
                  <a:schemeClr val="tx1"/>
                </a:solidFill>
              </a:rPr>
            </a:b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3265" y="4469781"/>
            <a:ext cx="3493008" cy="878908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Faith </a:t>
            </a:r>
            <a:r>
              <a:rPr lang="en-US" b="1" i="1" dirty="0" err="1">
                <a:solidFill>
                  <a:schemeClr val="tx1"/>
                </a:solidFill>
              </a:rPr>
              <a:t>ubara-collins</a:t>
            </a:r>
            <a:endParaRPr lang="en-US" b="1" i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1F384-F717-4C96-92B3-A89A323B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02" y="0"/>
            <a:ext cx="7329071" cy="211523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1BABC-B2AA-4C12-9387-3695F9763E98}"/>
              </a:ext>
            </a:extLst>
          </p:cNvPr>
          <p:cNvSpPr txBox="1"/>
          <p:nvPr/>
        </p:nvSpPr>
        <p:spPr>
          <a:xfrm>
            <a:off x="3029637" y="2544896"/>
            <a:ext cx="719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Visualization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By adhering to the conclusions from all 4 categories, it is clear that SPROCKET CENTRAL PLY LTD should considerate their efforts in marketing bikes to the mass customers, people who work in the financial services, management and health, also a lager number of their new customers reside in the NSW.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38" y="4681728"/>
            <a:ext cx="4169664" cy="2176272"/>
          </a:xfrm>
        </p:spPr>
        <p:txBody>
          <a:bodyPr/>
          <a:lstStyle/>
          <a:p>
            <a:r>
              <a:rPr lang="en-US" dirty="0"/>
              <a:t>Faith </a:t>
            </a:r>
            <a:r>
              <a:rPr lang="en-US" dirty="0" err="1"/>
              <a:t>Ubara-collins</a:t>
            </a:r>
            <a:r>
              <a:rPr lang="en-US" dirty="0"/>
              <a:t>​</a:t>
            </a:r>
          </a:p>
          <a:p>
            <a:r>
              <a:rPr lang="en-US" dirty="0">
                <a:hlinkClick r:id="rId2"/>
              </a:rPr>
              <a:t>ubarajf@gmail.com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Faithjf</a:t>
            </a:r>
            <a:r>
              <a:rPr lang="en-US" dirty="0">
                <a:hlinkClick r:id="rId3"/>
              </a:rPr>
              <a:t> ·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Business questions</a:t>
            </a:r>
          </a:p>
          <a:p>
            <a:r>
              <a:rPr lang="en-US" dirty="0"/>
              <a:t>​Areas of interest</a:t>
            </a:r>
          </a:p>
          <a:p>
            <a:r>
              <a:rPr lang="en-US" dirty="0"/>
              <a:t>​Summary​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892808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956938"/>
            <a:ext cx="6766560" cy="3337536"/>
          </a:xfrm>
        </p:spPr>
        <p:txBody>
          <a:bodyPr/>
          <a:lstStyle/>
          <a:p>
            <a:r>
              <a:rPr lang="en-US" sz="1800" dirty="0"/>
              <a:t>This presentation provides insights from the analysis of the SPOCKET CENTRAL PLT LTD company dataset about their 1000 new customers. </a:t>
            </a:r>
          </a:p>
          <a:p>
            <a:endParaRPr lang="en-US" sz="1800" dirty="0"/>
          </a:p>
          <a:p>
            <a:r>
              <a:rPr lang="en-US" sz="1800" dirty="0"/>
              <a:t>The data exploration analysis reveals some hidden information that the marketing team should consider in other to achieve success in their sales.</a:t>
            </a:r>
          </a:p>
          <a:p>
            <a:endParaRPr lang="en-US" sz="1800" dirty="0"/>
          </a:p>
          <a:p>
            <a:r>
              <a:rPr lang="en-US" sz="1800" dirty="0"/>
              <a:t>This data set were wrangled using python to uncover some truth about the dataset provided.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558" y="1065170"/>
            <a:ext cx="769442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Business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9552" y="2415292"/>
            <a:ext cx="6074735" cy="3377538"/>
          </a:xfrm>
        </p:spPr>
        <p:txBody>
          <a:bodyPr/>
          <a:lstStyle/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What are the trends in the underlying data?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Which customer segment has the highest customer value?</a:t>
            </a: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What do you propose should be Sprocket Central Pty Ltd ’s marketing and growth strategy?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228600" algn="l"/>
              </a:tabLst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D0C6342-14DA-431A-AB97-7E9C24D2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73152"/>
            <a:ext cx="10671048" cy="768096"/>
          </a:xfrm>
        </p:spPr>
        <p:txBody>
          <a:bodyPr/>
          <a:lstStyle/>
          <a:p>
            <a:r>
              <a:rPr lang="en-US" dirty="0"/>
              <a:t>Dashboard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60277-E10E-442B-AC4D-FE1B513B8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963676"/>
            <a:ext cx="11374437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75" y="448056"/>
            <a:ext cx="10671048" cy="768096"/>
          </a:xfrm>
        </p:spPr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Dashboard: by wealth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0865C-8D36-444A-A9DE-383631FC0D1C}"/>
              </a:ext>
            </a:extLst>
          </p:cNvPr>
          <p:cNvSpPr txBox="1"/>
          <p:nvPr/>
        </p:nvSpPr>
        <p:spPr>
          <a:xfrm>
            <a:off x="829341" y="1945758"/>
            <a:ext cx="4688958" cy="342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1.1 Purchase by wealth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The charts reveal the a large percentage of customer are “mass customers”,  with 49.93% of all wealth category.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Both the affluent and high net worth customers shares almost equal percent of all wealth category 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7CBCE-F1A1-4C2D-A4F8-F29E67E95574}"/>
              </a:ext>
            </a:extLst>
          </p:cNvPr>
          <p:cNvSpPr txBox="1"/>
          <p:nvPr/>
        </p:nvSpPr>
        <p:spPr>
          <a:xfrm>
            <a:off x="7740502" y="3125973"/>
            <a:ext cx="4253024" cy="212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6"/>
                </a:solidFill>
              </a:rPr>
              <a:t>CONCLUSIONS:</a:t>
            </a:r>
          </a:p>
          <a:p>
            <a:pPr lvl="1">
              <a:lnSpc>
                <a:spcPct val="150000"/>
              </a:lnSpc>
            </a:pPr>
            <a:r>
              <a:rPr lang="en-US" b="1" i="1" dirty="0">
                <a:solidFill>
                  <a:schemeClr val="accent6"/>
                </a:solidFill>
              </a:rPr>
              <a:t>From the wealth distribution category, it shows that the marketing team should target the mass customers for their campaigns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75" y="448056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DASHBOARD: BY STATES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0865C-8D36-444A-A9DE-383631FC0D1C}"/>
              </a:ext>
            </a:extLst>
          </p:cNvPr>
          <p:cNvSpPr txBox="1"/>
          <p:nvPr/>
        </p:nvSpPr>
        <p:spPr>
          <a:xfrm>
            <a:off x="829341" y="1945758"/>
            <a:ext cx="4688958" cy="300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1.2 Purchase by Sates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The charts reveal the a large percentage of customer are  from “NSW”.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The remaining other two states have almost equal numbers of customers.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Note as this company is fiction; the states name are allocated in abbreviation.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7CBCE-F1A1-4C2D-A4F8-F29E67E95574}"/>
              </a:ext>
            </a:extLst>
          </p:cNvPr>
          <p:cNvSpPr txBox="1"/>
          <p:nvPr/>
        </p:nvSpPr>
        <p:spPr>
          <a:xfrm>
            <a:off x="7740502" y="3125973"/>
            <a:ext cx="4253024" cy="212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6"/>
                </a:solidFill>
              </a:rPr>
              <a:t>CONCLUSIONS:</a:t>
            </a:r>
          </a:p>
          <a:p>
            <a:pPr lvl="1">
              <a:lnSpc>
                <a:spcPct val="150000"/>
              </a:lnSpc>
            </a:pPr>
            <a:r>
              <a:rPr lang="en-US" b="1" i="1" dirty="0">
                <a:solidFill>
                  <a:schemeClr val="accent6"/>
                </a:solidFill>
              </a:rPr>
              <a:t>From the visualization, the marketing team should focus on their customers from NSW city their marketing campaigns</a:t>
            </a:r>
          </a:p>
        </p:txBody>
      </p:sp>
    </p:spTree>
    <p:extLst>
      <p:ext uri="{BB962C8B-B14F-4D97-AF65-F5344CB8AC3E}">
        <p14:creationId xmlns:p14="http://schemas.microsoft.com/office/powerpoint/2010/main" val="30863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75" y="448056"/>
            <a:ext cx="10671048" cy="768096"/>
          </a:xfrm>
        </p:spPr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DASHBOARD: By months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0865C-8D36-444A-A9DE-383631FC0D1C}"/>
              </a:ext>
            </a:extLst>
          </p:cNvPr>
          <p:cNvSpPr txBox="1"/>
          <p:nvPr/>
        </p:nvSpPr>
        <p:spPr>
          <a:xfrm>
            <a:off x="829341" y="1945758"/>
            <a:ext cx="4688958" cy="258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1.3 Purchase by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All the months have relatively equal amount of customers, nevertheless, October, </a:t>
            </a:r>
            <a:r>
              <a:rPr lang="en-US" dirty="0" err="1">
                <a:solidFill>
                  <a:schemeClr val="accent6"/>
                </a:solidFill>
              </a:rPr>
              <a:t>Janaury</a:t>
            </a:r>
            <a:r>
              <a:rPr lang="en-US" dirty="0">
                <a:solidFill>
                  <a:schemeClr val="accent6"/>
                </a:solidFill>
              </a:rPr>
              <a:t> and August has the highest purchase while June has the lest amount of customers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7CBCE-F1A1-4C2D-A4F8-F29E67E95574}"/>
              </a:ext>
            </a:extLst>
          </p:cNvPr>
          <p:cNvSpPr txBox="1"/>
          <p:nvPr/>
        </p:nvSpPr>
        <p:spPr>
          <a:xfrm>
            <a:off x="7740502" y="3125973"/>
            <a:ext cx="4253024" cy="212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6"/>
                </a:solidFill>
              </a:rPr>
              <a:t>CONCLUSIONS:</a:t>
            </a:r>
          </a:p>
          <a:p>
            <a:pPr lvl="1">
              <a:lnSpc>
                <a:spcPct val="150000"/>
              </a:lnSpc>
            </a:pPr>
            <a:r>
              <a:rPr lang="en-US" b="1" i="1" dirty="0">
                <a:solidFill>
                  <a:schemeClr val="accent6"/>
                </a:solidFill>
              </a:rPr>
              <a:t>The marketing team should include all months in their strategic campaigns with special regards to October,  January and August.</a:t>
            </a:r>
          </a:p>
        </p:txBody>
      </p:sp>
    </p:spTree>
    <p:extLst>
      <p:ext uri="{BB962C8B-B14F-4D97-AF65-F5344CB8AC3E}">
        <p14:creationId xmlns:p14="http://schemas.microsoft.com/office/powerpoint/2010/main" val="55958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75" y="448056"/>
            <a:ext cx="10671048" cy="768096"/>
          </a:xfrm>
        </p:spPr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DASHBOARD: job industry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0865C-8D36-444A-A9DE-383631FC0D1C}"/>
              </a:ext>
            </a:extLst>
          </p:cNvPr>
          <p:cNvSpPr txBox="1"/>
          <p:nvPr/>
        </p:nvSpPr>
        <p:spPr>
          <a:xfrm>
            <a:off x="829341" y="1945758"/>
            <a:ext cx="4688958" cy="3738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1.3 Purchase by job industry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The most productive job industry were financial services,  management and health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The remaining job industries contributed relatively low numbers of customers, the lowest was telecommunication and agriculture</a:t>
            </a:r>
            <a:r>
              <a:rPr lang="en-US" sz="20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7CBCE-F1A1-4C2D-A4F8-F29E67E95574}"/>
              </a:ext>
            </a:extLst>
          </p:cNvPr>
          <p:cNvSpPr txBox="1"/>
          <p:nvPr/>
        </p:nvSpPr>
        <p:spPr>
          <a:xfrm>
            <a:off x="7740502" y="3125973"/>
            <a:ext cx="4253024" cy="2543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6"/>
                </a:solidFill>
              </a:rPr>
              <a:t>CONCLUSIONS:</a:t>
            </a:r>
          </a:p>
          <a:p>
            <a:pPr lvl="1">
              <a:lnSpc>
                <a:spcPct val="150000"/>
              </a:lnSpc>
            </a:pPr>
            <a:r>
              <a:rPr lang="en-US" b="1" i="1" dirty="0">
                <a:solidFill>
                  <a:schemeClr val="accent6"/>
                </a:solidFill>
              </a:rPr>
              <a:t>The marketing team should include the customers who work in the financial services, management and health as their top priority when marketing.</a:t>
            </a:r>
          </a:p>
        </p:txBody>
      </p:sp>
    </p:spTree>
    <p:extLst>
      <p:ext uri="{BB962C8B-B14F-4D97-AF65-F5344CB8AC3E}">
        <p14:creationId xmlns:p14="http://schemas.microsoft.com/office/powerpoint/2010/main" val="280659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{F8C3F1AF-8428-4277-AA84-7DDD45F96587}tf78438558_win32</Template>
  <TotalTime>328</TotalTime>
  <Words>454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Sabon Next LT</vt:lpstr>
      <vt:lpstr>Office Theme</vt:lpstr>
      <vt:lpstr>Presented by: </vt:lpstr>
      <vt:lpstr>AGENDA</vt:lpstr>
      <vt:lpstr>Introduction</vt:lpstr>
      <vt:lpstr>Business questions</vt:lpstr>
      <vt:lpstr>Dashboard analysis</vt:lpstr>
      <vt:lpstr>Dashboard: by wealth</vt:lpstr>
      <vt:lpstr>DASHBOARD: BY STATES</vt:lpstr>
      <vt:lpstr>DASHBOARD: By months</vt:lpstr>
      <vt:lpstr>DASHBOARD: job industry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</dc:title>
  <dc:subject/>
  <dc:creator>MRS COLLINS</dc:creator>
  <cp:lastModifiedBy>MRS COLLINS</cp:lastModifiedBy>
  <cp:revision>18</cp:revision>
  <dcterms:created xsi:type="dcterms:W3CDTF">2023-05-10T14:01:42Z</dcterms:created>
  <dcterms:modified xsi:type="dcterms:W3CDTF">2023-05-15T17:07:26Z</dcterms:modified>
</cp:coreProperties>
</file>