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f301502a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f301502a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fddade9a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fddade9a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fddade9a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fddade9a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f301502a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f301502a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fddade9a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fddade9a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fddade9a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fddade9a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fddade9a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fddade9a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fddade9a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fddade9a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fddade9a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fddade9a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f301502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f301502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f301502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f301502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f0c2a2f8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f0c2a2f8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fddade9a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fddade9a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fddade9a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fddade9a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f301502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f301502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fddade9a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fddade9a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fddade9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fddade9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fddade9a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fddade9a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fddade9a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fddade9a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82450" y="204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Life cycle</a:t>
            </a:r>
            <a:endParaRPr/>
          </a:p>
        </p:txBody>
      </p:sp>
      <p:sp>
        <p:nvSpPr>
          <p:cNvPr id="55" name="Google Shape;55;p13"/>
          <p:cNvSpPr txBox="1"/>
          <p:nvPr>
            <p:ph idx="1" type="body"/>
          </p:nvPr>
        </p:nvSpPr>
        <p:spPr>
          <a:xfrm>
            <a:off x="729125"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 name="Google Shape;56;p13"/>
          <p:cNvPicPr preferRelativeResize="0"/>
          <p:nvPr/>
        </p:nvPicPr>
        <p:blipFill>
          <a:blip r:embed="rId3">
            <a:alphaModFix/>
          </a:blip>
          <a:stretch>
            <a:fillRect/>
          </a:stretch>
        </p:blipFill>
        <p:spPr>
          <a:xfrm>
            <a:off x="2097425" y="1195675"/>
            <a:ext cx="4333402" cy="2426700"/>
          </a:xfrm>
          <a:prstGeom prst="rect">
            <a:avLst/>
          </a:prstGeom>
          <a:noFill/>
          <a:ln>
            <a:noFill/>
          </a:ln>
        </p:spPr>
      </p:pic>
      <p:sp>
        <p:nvSpPr>
          <p:cNvPr id="57" name="Google Shape;57;p13"/>
          <p:cNvSpPr txBox="1"/>
          <p:nvPr/>
        </p:nvSpPr>
        <p:spPr>
          <a:xfrm>
            <a:off x="7174025" y="3657750"/>
            <a:ext cx="15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Faith Ebhojiaye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2" title="Chart"/>
          <p:cNvPicPr preferRelativeResize="0"/>
          <p:nvPr/>
        </p:nvPicPr>
        <p:blipFill>
          <a:blip r:embed="rId3">
            <a:alphaModFix/>
          </a:blip>
          <a:stretch>
            <a:fillRect/>
          </a:stretch>
        </p:blipFill>
        <p:spPr>
          <a:xfrm>
            <a:off x="1811200" y="1627250"/>
            <a:ext cx="5134125" cy="3174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3" title="Chart"/>
          <p:cNvPicPr preferRelativeResize="0"/>
          <p:nvPr/>
        </p:nvPicPr>
        <p:blipFill>
          <a:blip r:embed="rId3">
            <a:alphaModFix/>
          </a:blip>
          <a:stretch>
            <a:fillRect/>
          </a:stretch>
        </p:blipFill>
        <p:spPr>
          <a:xfrm>
            <a:off x="2044675" y="1627250"/>
            <a:ext cx="4559224" cy="2497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Analysis</a:t>
            </a:r>
            <a:endParaRPr b="1"/>
          </a:p>
        </p:txBody>
      </p:sp>
      <p:sp>
        <p:nvSpPr>
          <p:cNvPr id="129" name="Google Shape;129;p24"/>
          <p:cNvSpPr txBox="1"/>
          <p:nvPr>
            <p:ph idx="1" type="body"/>
          </p:nvPr>
        </p:nvSpPr>
        <p:spPr>
          <a:xfrm>
            <a:off x="18435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Analysis, it shows that Germany generated more revenue in both the Casino and Sports  customers.  Less revenue was generated in Portugal and Spain.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35" name="Google Shape;135;p25" title="Chart"/>
          <p:cNvPicPr preferRelativeResize="0"/>
          <p:nvPr/>
        </p:nvPicPr>
        <p:blipFill>
          <a:blip r:embed="rId3">
            <a:alphaModFix/>
          </a:blip>
          <a:stretch>
            <a:fillRect/>
          </a:stretch>
        </p:blipFill>
        <p:spPr>
          <a:xfrm>
            <a:off x="1206400" y="1811200"/>
            <a:ext cx="5228174" cy="3179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6" title="Chart"/>
          <p:cNvPicPr preferRelativeResize="0"/>
          <p:nvPr/>
        </p:nvPicPr>
        <p:blipFill>
          <a:blip r:embed="rId3">
            <a:alphaModFix/>
          </a:blip>
          <a:stretch>
            <a:fillRect/>
          </a:stretch>
        </p:blipFill>
        <p:spPr>
          <a:xfrm>
            <a:off x="2985623" y="1593975"/>
            <a:ext cx="3858100" cy="237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7"/>
          <p:cNvSpPr txBox="1"/>
          <p:nvPr>
            <p:ph idx="1" type="body"/>
          </p:nvPr>
        </p:nvSpPr>
        <p:spPr>
          <a:xfrm>
            <a:off x="311700" y="1294725"/>
            <a:ext cx="8164200" cy="327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7" title="Chart"/>
          <p:cNvPicPr preferRelativeResize="0"/>
          <p:nvPr/>
        </p:nvPicPr>
        <p:blipFill>
          <a:blip r:embed="rId3">
            <a:alphaModFix/>
          </a:blip>
          <a:stretch>
            <a:fillRect/>
          </a:stretch>
        </p:blipFill>
        <p:spPr>
          <a:xfrm>
            <a:off x="2334750" y="1603000"/>
            <a:ext cx="4301574" cy="2661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8" title="Chart"/>
          <p:cNvPicPr preferRelativeResize="0"/>
          <p:nvPr/>
        </p:nvPicPr>
        <p:blipFill>
          <a:blip r:embed="rId3">
            <a:alphaModFix/>
          </a:blip>
          <a:stretch>
            <a:fillRect/>
          </a:stretch>
        </p:blipFill>
        <p:spPr>
          <a:xfrm>
            <a:off x="2773375" y="1712150"/>
            <a:ext cx="4245000" cy="2624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Salary of Employees of Mediamart</a:t>
            </a:r>
            <a:endParaRPr/>
          </a:p>
        </p:txBody>
      </p:sp>
      <p:sp>
        <p:nvSpPr>
          <p:cNvPr id="162" name="Google Shape;162;p29"/>
          <p:cNvSpPr txBox="1"/>
          <p:nvPr>
            <p:ph idx="1" type="body"/>
          </p:nvPr>
        </p:nvSpPr>
        <p:spPr>
          <a:xfrm>
            <a:off x="340000" y="1088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00">
                <a:solidFill>
                  <a:srgbClr val="000000"/>
                </a:solidFill>
              </a:rPr>
              <a:t>Average</a:t>
            </a:r>
            <a:endParaRPr b="1" sz="1000">
              <a:solidFill>
                <a:srgbClr val="000000"/>
              </a:solidFill>
            </a:endParaRPr>
          </a:p>
          <a:p>
            <a:pPr indent="0" lvl="0" marL="0" rtl="0" algn="r">
              <a:spcBef>
                <a:spcPts val="0"/>
              </a:spcBef>
              <a:spcAft>
                <a:spcPts val="0"/>
              </a:spcAft>
              <a:buNone/>
            </a:pPr>
            <a:r>
              <a:rPr lang="en" sz="1000">
                <a:solidFill>
                  <a:srgbClr val="000000"/>
                </a:solidFill>
              </a:rPr>
              <a:t>54999.08163</a:t>
            </a:r>
            <a:endParaRPr sz="1000">
              <a:solidFill>
                <a:srgbClr val="000000"/>
              </a:solidFill>
            </a:endParaRPr>
          </a:p>
          <a:p>
            <a:pPr indent="0" lvl="0" marL="0" rtl="0" algn="l">
              <a:spcBef>
                <a:spcPts val="0"/>
              </a:spcBef>
              <a:spcAft>
                <a:spcPts val="0"/>
              </a:spcAft>
              <a:buNone/>
            </a:pPr>
            <a:r>
              <a:rPr b="1" lang="en" sz="1000">
                <a:solidFill>
                  <a:srgbClr val="000000"/>
                </a:solidFill>
              </a:rPr>
              <a:t>Max</a:t>
            </a:r>
            <a:endParaRPr b="1" sz="1000">
              <a:solidFill>
                <a:srgbClr val="000000"/>
              </a:solidFill>
            </a:endParaRPr>
          </a:p>
          <a:p>
            <a:pPr indent="0" lvl="0" marL="0" rtl="0" algn="r">
              <a:spcBef>
                <a:spcPts val="0"/>
              </a:spcBef>
              <a:spcAft>
                <a:spcPts val="0"/>
              </a:spcAft>
              <a:buNone/>
            </a:pPr>
            <a:r>
              <a:rPr lang="en" sz="1000">
                <a:solidFill>
                  <a:srgbClr val="000000"/>
                </a:solidFill>
              </a:rPr>
              <a:t>79078</a:t>
            </a:r>
            <a:endParaRPr sz="1000">
              <a:solidFill>
                <a:srgbClr val="000000"/>
              </a:solidFill>
            </a:endParaRPr>
          </a:p>
          <a:p>
            <a:pPr indent="0" lvl="0" marL="0" rtl="0" algn="l">
              <a:spcBef>
                <a:spcPts val="0"/>
              </a:spcBef>
              <a:spcAft>
                <a:spcPts val="0"/>
              </a:spcAft>
              <a:buNone/>
            </a:pPr>
            <a:r>
              <a:rPr b="1" lang="en" sz="1000">
                <a:solidFill>
                  <a:srgbClr val="000000"/>
                </a:solidFill>
              </a:rPr>
              <a:t>Min</a:t>
            </a:r>
            <a:endParaRPr b="1" sz="1000">
              <a:solidFill>
                <a:srgbClr val="000000"/>
              </a:solidFill>
            </a:endParaRPr>
          </a:p>
          <a:p>
            <a:pPr indent="0" lvl="0" marL="0" rtl="0" algn="r">
              <a:spcBef>
                <a:spcPts val="0"/>
              </a:spcBef>
              <a:spcAft>
                <a:spcPts val="0"/>
              </a:spcAft>
              <a:buNone/>
            </a:pPr>
            <a:r>
              <a:rPr lang="en" sz="1000">
                <a:solidFill>
                  <a:srgbClr val="000000"/>
                </a:solidFill>
              </a:rPr>
              <a:t>30585</a:t>
            </a:r>
            <a:endParaRPr sz="1000">
              <a:solidFill>
                <a:srgbClr val="000000"/>
              </a:solidFill>
            </a:endParaRPr>
          </a:p>
          <a:p>
            <a:pPr indent="0" lvl="0" marL="0" rtl="0" algn="l">
              <a:spcBef>
                <a:spcPts val="0"/>
              </a:spcBef>
              <a:spcAft>
                <a:spcPts val="0"/>
              </a:spcAft>
              <a:buNone/>
            </a:pPr>
            <a:r>
              <a:rPr b="1" lang="en" sz="1000">
                <a:solidFill>
                  <a:srgbClr val="000000"/>
                </a:solidFill>
              </a:rPr>
              <a:t>Range</a:t>
            </a:r>
            <a:endParaRPr b="1" sz="1000">
              <a:solidFill>
                <a:srgbClr val="000000"/>
              </a:solidFill>
            </a:endParaRPr>
          </a:p>
          <a:p>
            <a:pPr indent="0" lvl="0" marL="0" rtl="0" algn="r">
              <a:spcBef>
                <a:spcPts val="0"/>
              </a:spcBef>
              <a:spcAft>
                <a:spcPts val="0"/>
              </a:spcAft>
              <a:buNone/>
            </a:pPr>
            <a:r>
              <a:rPr lang="en" sz="1000">
                <a:solidFill>
                  <a:srgbClr val="000000"/>
                </a:solidFill>
              </a:rPr>
              <a:t>48493</a:t>
            </a:r>
            <a:endParaRPr sz="1000">
              <a:solidFill>
                <a:srgbClr val="000000"/>
              </a:solidFill>
            </a:endParaRPr>
          </a:p>
          <a:p>
            <a:pPr indent="0" lvl="0" marL="0" rtl="0" algn="l">
              <a:spcBef>
                <a:spcPts val="0"/>
              </a:spcBef>
              <a:spcAft>
                <a:spcPts val="0"/>
              </a:spcAft>
              <a:buNone/>
            </a:pPr>
            <a:r>
              <a:rPr b="1" lang="en" sz="1000">
                <a:solidFill>
                  <a:srgbClr val="000000"/>
                </a:solidFill>
              </a:rPr>
              <a:t>Mid Range</a:t>
            </a:r>
            <a:endParaRPr b="1" sz="1000">
              <a:solidFill>
                <a:srgbClr val="000000"/>
              </a:solidFill>
            </a:endParaRPr>
          </a:p>
          <a:p>
            <a:pPr indent="0" lvl="0" marL="0" rtl="0" algn="r">
              <a:spcBef>
                <a:spcPts val="0"/>
              </a:spcBef>
              <a:spcAft>
                <a:spcPts val="0"/>
              </a:spcAft>
              <a:buNone/>
            </a:pPr>
            <a:r>
              <a:rPr lang="en" sz="1000">
                <a:solidFill>
                  <a:srgbClr val="000000"/>
                </a:solidFill>
              </a:rPr>
              <a:t>24246.5</a:t>
            </a:r>
            <a:endParaRPr sz="1000">
              <a:solidFill>
                <a:srgbClr val="000000"/>
              </a:solidFill>
            </a:endParaRPr>
          </a:p>
          <a:p>
            <a:pPr indent="0" lvl="0" marL="0" rtl="0" algn="l">
              <a:spcBef>
                <a:spcPts val="0"/>
              </a:spcBef>
              <a:spcAft>
                <a:spcPts val="0"/>
              </a:spcAft>
              <a:buNone/>
            </a:pPr>
            <a:r>
              <a:rPr b="1" lang="en" sz="1000">
                <a:solidFill>
                  <a:srgbClr val="000000"/>
                </a:solidFill>
              </a:rPr>
              <a:t>STD</a:t>
            </a:r>
            <a:endParaRPr b="1" sz="1000">
              <a:solidFill>
                <a:srgbClr val="000000"/>
              </a:solidFill>
            </a:endParaRPr>
          </a:p>
          <a:p>
            <a:pPr indent="0" lvl="0" marL="0" rtl="0" algn="r">
              <a:spcBef>
                <a:spcPts val="0"/>
              </a:spcBef>
              <a:spcAft>
                <a:spcPts val="0"/>
              </a:spcAft>
              <a:buNone/>
            </a:pPr>
            <a:r>
              <a:rPr lang="en" sz="1000">
                <a:solidFill>
                  <a:srgbClr val="000000"/>
                </a:solidFill>
              </a:rPr>
              <a:t>14767.37473</a:t>
            </a:r>
            <a:endParaRPr sz="10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Central Limit theorem</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probability distribution of the mean. </a:t>
            </a:r>
            <a:endParaRPr/>
          </a:p>
          <a:p>
            <a:pPr indent="-342900" lvl="0" marL="457200" rtl="0" algn="l">
              <a:spcBef>
                <a:spcPts val="0"/>
              </a:spcBef>
              <a:spcAft>
                <a:spcPts val="0"/>
              </a:spcAft>
              <a:buSzPts val="1800"/>
              <a:buChar char="❖"/>
            </a:pPr>
            <a:r>
              <a:rPr lang="en"/>
              <a:t>Calculated, the standard deviation how the data deviated from the mean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4" name="Google Shape;174;p31"/>
          <p:cNvSpPr txBox="1"/>
          <p:nvPr>
            <p:ph idx="1" type="body"/>
          </p:nvPr>
        </p:nvSpPr>
        <p:spPr>
          <a:xfrm>
            <a:off x="686775" y="1436225"/>
            <a:ext cx="7258500" cy="3373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company needs to  find ways of generating revenue in countries like Portugal and Spain. Probably increasing Marketing  in these countries.The countries with the lowest Sports and  Casino revenue  probably do not like sport betting</a:t>
            </a:r>
            <a:endParaRPr/>
          </a:p>
          <a:p>
            <a:pPr indent="-342900" lvl="0" marL="457200" rtl="0" algn="l">
              <a:spcBef>
                <a:spcPts val="0"/>
              </a:spcBef>
              <a:spcAft>
                <a:spcPts val="0"/>
              </a:spcAft>
              <a:buSzPts val="1800"/>
              <a:buChar char="❖"/>
            </a:pPr>
            <a:r>
              <a:rPr lang="en"/>
              <a:t>The Mean and Standard deviation are  greatly affected by outliers.</a:t>
            </a:r>
            <a:endParaRPr/>
          </a:p>
          <a:p>
            <a:pPr indent="-342900" lvl="0" marL="457200" rtl="0" algn="l">
              <a:spcBef>
                <a:spcPts val="0"/>
              </a:spcBef>
              <a:spcAft>
                <a:spcPts val="0"/>
              </a:spcAft>
              <a:buSzPts val="1800"/>
              <a:buChar char="❖"/>
            </a:pPr>
            <a:r>
              <a:rPr lang="en"/>
              <a:t>Mean is easy and simple to calculate while the Standard deviation clearly shows the distribution of data around the mean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solidFill>
                  <a:schemeClr val="dk2"/>
                </a:solidFill>
              </a:rPr>
              <a:t>Creating insights from Data Sources: Online and Manual</a:t>
            </a:r>
            <a:endParaRPr b="1" sz="1800">
              <a:solidFill>
                <a:schemeClr val="dk2"/>
              </a:solidFill>
            </a:endParaRPr>
          </a:p>
          <a:p>
            <a:pPr indent="0" lvl="0" marL="0" rtl="0" algn="l">
              <a:spcBef>
                <a:spcPts val="1200"/>
              </a:spcBef>
              <a:spcAft>
                <a:spcPts val="0"/>
              </a:spcAft>
              <a:buNone/>
            </a:pPr>
            <a:r>
              <a:t/>
            </a:r>
            <a:endParaRPr/>
          </a:p>
        </p:txBody>
      </p:sp>
      <p:sp>
        <p:nvSpPr>
          <p:cNvPr id="63" name="Google Shape;63;p14"/>
          <p:cNvSpPr txBox="1"/>
          <p:nvPr>
            <p:ph idx="1" type="body"/>
          </p:nvPr>
        </p:nvSpPr>
        <p:spPr>
          <a:xfrm>
            <a:off x="311700" y="1074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Daily summary by country of Sport betting company</a:t>
            </a:r>
            <a:endParaRPr/>
          </a:p>
          <a:p>
            <a:pPr indent="-342900" lvl="0" marL="457200" rtl="0" algn="l">
              <a:spcBef>
                <a:spcPts val="0"/>
              </a:spcBef>
              <a:spcAft>
                <a:spcPts val="0"/>
              </a:spcAft>
              <a:buSzPts val="1800"/>
              <a:buChar char="❖"/>
            </a:pPr>
            <a:r>
              <a:rPr lang="en"/>
              <a:t>Beauty contest Data</a:t>
            </a:r>
            <a:endParaRPr/>
          </a:p>
          <a:p>
            <a:pPr indent="-342900" lvl="0" marL="457200" rtl="0" algn="l">
              <a:spcBef>
                <a:spcPts val="0"/>
              </a:spcBef>
              <a:spcAft>
                <a:spcPts val="0"/>
              </a:spcAft>
              <a:buSzPts val="1800"/>
              <a:buChar char="❖"/>
            </a:pPr>
            <a:r>
              <a:rPr lang="en"/>
              <a:t>Mediamart Salary of Employee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to Answer</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be able to create insights from the Data</a:t>
            </a:r>
            <a:endParaRPr/>
          </a:p>
          <a:p>
            <a:pPr indent="-342900" lvl="0" marL="457200" rtl="0" algn="l">
              <a:spcBef>
                <a:spcPts val="0"/>
              </a:spcBef>
              <a:spcAft>
                <a:spcPts val="0"/>
              </a:spcAft>
              <a:buSzPts val="1800"/>
              <a:buChar char="❖"/>
            </a:pPr>
            <a:r>
              <a:rPr lang="en"/>
              <a:t>Mean, Median and Standard deviation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Know the Total revenue generated per country  from the Sports and Casino and  How to improve revenue generation</a:t>
            </a:r>
            <a:endParaRPr/>
          </a:p>
          <a:p>
            <a:pPr indent="-342900" lvl="0" marL="457200" rtl="0" algn="l">
              <a:spcBef>
                <a:spcPts val="0"/>
              </a:spcBef>
              <a:spcAft>
                <a:spcPts val="0"/>
              </a:spcAft>
              <a:buSzPts val="1800"/>
              <a:buChar char="❖"/>
            </a:pPr>
            <a:r>
              <a:rPr lang="en"/>
              <a:t>The contestant with the Highest score and the Judge that gave the highest score at the Beauty contestant</a:t>
            </a:r>
            <a:endParaRPr/>
          </a:p>
          <a:p>
            <a:pPr indent="-342900" lvl="0" marL="457200" rtl="0" algn="l">
              <a:spcBef>
                <a:spcPts val="0"/>
              </a:spcBef>
              <a:spcAft>
                <a:spcPts val="0"/>
              </a:spcAft>
              <a:buSzPts val="1800"/>
              <a:buChar char="❖"/>
            </a:pPr>
            <a:r>
              <a:rPr lang="en"/>
              <a:t>The Average salary of employees and the Total Amount Spent on Salaries by  Mediamart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 Used for Insights</a:t>
            </a:r>
            <a:endParaRPr/>
          </a:p>
          <a:p>
            <a:pPr indent="0" lvl="0" marL="0" rtl="0" algn="l">
              <a:spcBef>
                <a:spcPts val="0"/>
              </a:spcBef>
              <a:spcAft>
                <a:spcPts val="0"/>
              </a:spcAft>
              <a:buNone/>
            </a:pPr>
            <a:r>
              <a:t/>
            </a:r>
            <a:endParaRPr/>
          </a:p>
        </p:txBody>
      </p:sp>
      <p:sp>
        <p:nvSpPr>
          <p:cNvPr id="81" name="Google Shape;81;p17"/>
          <p:cNvSpPr txBox="1"/>
          <p:nvPr>
            <p:ph idx="1" type="body"/>
          </p:nvPr>
        </p:nvSpPr>
        <p:spPr>
          <a:xfrm>
            <a:off x="580550" y="13152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Mean</a:t>
            </a:r>
            <a:endParaRPr b="1"/>
          </a:p>
          <a:p>
            <a:pPr indent="-342900" lvl="0" marL="457200" rtl="0" algn="l">
              <a:spcBef>
                <a:spcPts val="0"/>
              </a:spcBef>
              <a:spcAft>
                <a:spcPts val="0"/>
              </a:spcAft>
              <a:buSzPts val="1800"/>
              <a:buChar char="❖"/>
            </a:pPr>
            <a:r>
              <a:rPr b="1" lang="en"/>
              <a:t>Median</a:t>
            </a:r>
            <a:endParaRPr b="1"/>
          </a:p>
          <a:p>
            <a:pPr indent="-342900" lvl="0" marL="457200" rtl="0" algn="l">
              <a:spcBef>
                <a:spcPts val="0"/>
              </a:spcBef>
              <a:spcAft>
                <a:spcPts val="0"/>
              </a:spcAft>
              <a:buSzPts val="1800"/>
              <a:buChar char="❖"/>
            </a:pPr>
            <a:r>
              <a:rPr b="1" lang="en"/>
              <a:t>Maximum Value</a:t>
            </a:r>
            <a:endParaRPr b="1"/>
          </a:p>
          <a:p>
            <a:pPr indent="-342900" lvl="0" marL="457200" rtl="0" algn="l">
              <a:spcBef>
                <a:spcPts val="0"/>
              </a:spcBef>
              <a:spcAft>
                <a:spcPts val="0"/>
              </a:spcAft>
              <a:buSzPts val="1800"/>
              <a:buChar char="❖"/>
            </a:pPr>
            <a:r>
              <a:rPr b="1" lang="en"/>
              <a:t>Minimum Value</a:t>
            </a:r>
            <a:endParaRPr b="1"/>
          </a:p>
          <a:p>
            <a:pPr indent="-342900" lvl="0" marL="457200" rtl="0" algn="l">
              <a:spcBef>
                <a:spcPts val="0"/>
              </a:spcBef>
              <a:spcAft>
                <a:spcPts val="0"/>
              </a:spcAft>
              <a:buSzPts val="1800"/>
              <a:buChar char="❖"/>
            </a:pPr>
            <a:r>
              <a:rPr b="1" lang="en"/>
              <a:t>Range</a:t>
            </a:r>
            <a:endParaRPr b="1"/>
          </a:p>
          <a:p>
            <a:pPr indent="-342900" lvl="0" marL="457200" rtl="0" algn="l">
              <a:spcBef>
                <a:spcPts val="0"/>
              </a:spcBef>
              <a:spcAft>
                <a:spcPts val="0"/>
              </a:spcAft>
              <a:buSzPts val="1800"/>
              <a:buChar char="❖"/>
            </a:pPr>
            <a:r>
              <a:rPr b="1" lang="en"/>
              <a:t> Standard deviation</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Revenue by Country</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title="Chart"/>
          <p:cNvPicPr preferRelativeResize="0"/>
          <p:nvPr/>
        </p:nvPicPr>
        <p:blipFill>
          <a:blip r:embed="rId3">
            <a:alphaModFix/>
          </a:blip>
          <a:stretch>
            <a:fillRect/>
          </a:stretch>
        </p:blipFill>
        <p:spPr>
          <a:xfrm>
            <a:off x="2273525" y="1409275"/>
            <a:ext cx="4497225" cy="277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1952700" y="1459694"/>
            <a:ext cx="6091500" cy="44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 name="Google Shape;94;p19"/>
          <p:cNvSpPr txBox="1"/>
          <p:nvPr>
            <p:ph idx="1" type="body"/>
          </p:nvPr>
        </p:nvSpPr>
        <p:spPr>
          <a:xfrm>
            <a:off x="233475" y="466200"/>
            <a:ext cx="8068200" cy="490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Total Customers for Sports and Casino</a:t>
            </a:r>
            <a:endParaRPr b="1"/>
          </a:p>
        </p:txBody>
      </p:sp>
      <p:pic>
        <p:nvPicPr>
          <p:cNvPr id="95" name="Google Shape;95;p19" title="Chart"/>
          <p:cNvPicPr preferRelativeResize="0"/>
          <p:nvPr/>
        </p:nvPicPr>
        <p:blipFill>
          <a:blip r:embed="rId3">
            <a:alphaModFix/>
          </a:blip>
          <a:stretch>
            <a:fillRect/>
          </a:stretch>
        </p:blipFill>
        <p:spPr>
          <a:xfrm>
            <a:off x="2264000" y="1022000"/>
            <a:ext cx="5990199" cy="406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title="Chart"/>
          <p:cNvPicPr preferRelativeResize="0"/>
          <p:nvPr/>
        </p:nvPicPr>
        <p:blipFill>
          <a:blip r:embed="rId3">
            <a:alphaModFix/>
          </a:blip>
          <a:stretch>
            <a:fillRect/>
          </a:stretch>
        </p:blipFill>
        <p:spPr>
          <a:xfrm>
            <a:off x="2122500" y="1432250"/>
            <a:ext cx="4520900" cy="275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1782900" y="1679431"/>
            <a:ext cx="6070500" cy="42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title="Chart"/>
          <p:cNvPicPr preferRelativeResize="0"/>
          <p:nvPr/>
        </p:nvPicPr>
        <p:blipFill>
          <a:blip r:embed="rId3">
            <a:alphaModFix/>
          </a:blip>
          <a:stretch>
            <a:fillRect/>
          </a:stretch>
        </p:blipFill>
        <p:spPr>
          <a:xfrm>
            <a:off x="1517824" y="601375"/>
            <a:ext cx="6600651" cy="4223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