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0"/>
  </p:notesMasterIdLst>
  <p:sldIdLst>
    <p:sldId id="258" r:id="rId2"/>
    <p:sldId id="259" r:id="rId3"/>
    <p:sldId id="264" r:id="rId4"/>
    <p:sldId id="263" r:id="rId5"/>
    <p:sldId id="260" r:id="rId6"/>
    <p:sldId id="261" r:id="rId7"/>
    <p:sldId id="266" r:id="rId8"/>
    <p:sldId id="267" r:id="rId9"/>
    <p:sldId id="268" r:id="rId10"/>
    <p:sldId id="269" r:id="rId11"/>
    <p:sldId id="270" r:id="rId12"/>
    <p:sldId id="271" r:id="rId13"/>
    <p:sldId id="272" r:id="rId14"/>
    <p:sldId id="273" r:id="rId15"/>
    <p:sldId id="274" r:id="rId16"/>
    <p:sldId id="275" r:id="rId17"/>
    <p:sldId id="262"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92DCA-BEC0-4C0B-B60A-32BCFF642C9B}" type="datetimeFigureOut">
              <a:rPr lang="en-IL" smtClean="0"/>
              <a:t>15/07/2023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B7F8D-04D7-4B8D-8788-404569B7C4A0}" type="slidenum">
              <a:rPr lang="en-IL" smtClean="0"/>
              <a:t>‹#›</a:t>
            </a:fld>
            <a:endParaRPr lang="en-IL"/>
          </a:p>
        </p:txBody>
      </p:sp>
    </p:spTree>
    <p:extLst>
      <p:ext uri="{BB962C8B-B14F-4D97-AF65-F5344CB8AC3E}">
        <p14:creationId xmlns:p14="http://schemas.microsoft.com/office/powerpoint/2010/main" val="2470927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4272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8080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960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901500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152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59786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20114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1596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0366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6880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0286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5736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9710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1771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7504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
        <p:nvSpPr>
          <p:cNvPr id="5" name="Date Placeholder 4"/>
          <p:cNvSpPr>
            <a:spLocks noGrp="1"/>
          </p:cNvSpPr>
          <p:nvPr>
            <p:ph type="dt" sz="half" idx="10"/>
          </p:nvPr>
        </p:nvSpPr>
        <p:spPr/>
        <p:txBody>
          <a:bodyPr/>
          <a:lstStyle/>
          <a:p>
            <a:fld id="{72345051-2045-45DA-935E-2E3CA1A69ADC}" type="datetimeFigureOut">
              <a:rPr lang="en-US" smtClean="0"/>
              <a:t>7/15/2023</a:t>
            </a:fld>
            <a:endParaRPr lang="en-US"/>
          </a:p>
        </p:txBody>
      </p:sp>
    </p:spTree>
    <p:extLst>
      <p:ext uri="{BB962C8B-B14F-4D97-AF65-F5344CB8AC3E}">
        <p14:creationId xmlns:p14="http://schemas.microsoft.com/office/powerpoint/2010/main" val="267700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7/15/2023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7955444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640080" y="325369"/>
            <a:ext cx="4368602" cy="1956841"/>
          </a:xfrm>
        </p:spPr>
        <p:txBody>
          <a:bodyPr vert="horz" lIns="91440" tIns="45720" rIns="91440" bIns="45720" rtlCol="0" anchor="b">
            <a:normAutofit fontScale="90000"/>
          </a:bodyPr>
          <a:lstStyle/>
          <a:p>
            <a:pPr>
              <a:lnSpc>
                <a:spcPct val="90000"/>
              </a:lnSpc>
            </a:pPr>
            <a:r>
              <a:rPr lang="en-US" sz="5600" b="1" dirty="0">
                <a:solidFill>
                  <a:srgbClr val="002060"/>
                </a:solidFill>
              </a:rPr>
              <a:t>Stochastic Optimization </a:t>
            </a:r>
          </a:p>
        </p:txBody>
      </p:sp>
      <p:sp>
        <p:nvSpPr>
          <p:cNvPr id="5" name="TextBox 4">
            <a:extLst>
              <a:ext uri="{FF2B5EF4-FFF2-40B4-BE49-F238E27FC236}">
                <a16:creationId xmlns:a16="http://schemas.microsoft.com/office/drawing/2014/main" id="{DD281547-92EA-DF8E-153A-A9E3D5A07FC8}"/>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b="1" u="sng"/>
              <a:t>Mini Project Report</a:t>
            </a:r>
          </a:p>
        </p:txBody>
      </p:sp>
      <p:pic>
        <p:nvPicPr>
          <p:cNvPr id="7" name="Picture 6" descr="Graph on document with pen">
            <a:extLst>
              <a:ext uri="{FF2B5EF4-FFF2-40B4-BE49-F238E27FC236}">
                <a16:creationId xmlns:a16="http://schemas.microsoft.com/office/drawing/2014/main" id="{E3418A46-D102-9C12-208A-0192E6A03429}"/>
              </a:ext>
            </a:extLst>
          </p:cNvPr>
          <p:cNvPicPr>
            <a:picLocks noChangeAspect="1"/>
          </p:cNvPicPr>
          <p:nvPr/>
        </p:nvPicPr>
        <p:blipFill rotWithShape="1">
          <a:blip r:embed="rId2"/>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146DBB01-E305-CB58-A41D-ECCD131FFFF4}"/>
              </a:ext>
            </a:extLst>
          </p:cNvPr>
          <p:cNvSpPr txBox="1"/>
          <p:nvPr/>
        </p:nvSpPr>
        <p:spPr>
          <a:xfrm>
            <a:off x="765093" y="3505200"/>
            <a:ext cx="3767378" cy="1938992"/>
          </a:xfrm>
          <a:prstGeom prst="rect">
            <a:avLst/>
          </a:prstGeom>
          <a:noFill/>
        </p:spPr>
        <p:txBody>
          <a:bodyPr wrap="none" rtlCol="0">
            <a:spAutoFit/>
          </a:bodyPr>
          <a:lstStyle/>
          <a:p>
            <a:r>
              <a:rPr lang="en-US" sz="2000" b="1" dirty="0"/>
              <a:t>Authors:</a:t>
            </a:r>
          </a:p>
          <a:p>
            <a:r>
              <a:rPr lang="en-US" sz="2000" b="1" dirty="0"/>
              <a:t>Faivel Dragatsky – 318193703</a:t>
            </a:r>
          </a:p>
          <a:p>
            <a:r>
              <a:rPr lang="en-US" sz="2000" b="1" dirty="0"/>
              <a:t>Dor </a:t>
            </a:r>
            <a:r>
              <a:rPr lang="en-US" sz="2000" b="1" dirty="0" err="1"/>
              <a:t>Dolev</a:t>
            </a:r>
            <a:r>
              <a:rPr lang="en-US" sz="2000" b="1" dirty="0"/>
              <a:t> – 203444294</a:t>
            </a:r>
          </a:p>
          <a:p>
            <a:r>
              <a:rPr lang="en-US" sz="2000" b="1" dirty="0" err="1"/>
              <a:t>Yarden</a:t>
            </a:r>
            <a:r>
              <a:rPr lang="en-US" sz="2000" b="1" dirty="0"/>
              <a:t> </a:t>
            </a:r>
            <a:r>
              <a:rPr lang="en-US" sz="2000" b="1" dirty="0" err="1"/>
              <a:t>Boumendil</a:t>
            </a:r>
            <a:r>
              <a:rPr lang="en-US" sz="2000" b="1" dirty="0"/>
              <a:t> – 206258097</a:t>
            </a:r>
          </a:p>
          <a:p>
            <a:r>
              <a:rPr lang="en-US" sz="2000" b="1" dirty="0"/>
              <a:t>Mor Shuker – 207522418</a:t>
            </a:r>
          </a:p>
          <a:p>
            <a:r>
              <a:rPr lang="en-US" sz="2000" b="1" dirty="0"/>
              <a:t>Daniel Cohen - 205704695</a:t>
            </a:r>
            <a:endParaRPr lang="en-IL" sz="2000" b="1" dirty="0"/>
          </a:p>
        </p:txBody>
      </p:sp>
    </p:spTree>
    <p:extLst>
      <p:ext uri="{BB962C8B-B14F-4D97-AF65-F5344CB8AC3E}">
        <p14:creationId xmlns:p14="http://schemas.microsoft.com/office/powerpoint/2010/main" val="3417647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000" b="1" dirty="0">
                <a:solidFill>
                  <a:srgbClr val="002060"/>
                </a:solidFill>
              </a:rPr>
              <a:t>Technical Details - Detect the heaviest path: </a:t>
            </a:r>
          </a:p>
        </p:txBody>
      </p:sp>
      <p:sp>
        <p:nvSpPr>
          <p:cNvPr id="4" name="TextBox 3">
            <a:extLst>
              <a:ext uri="{FF2B5EF4-FFF2-40B4-BE49-F238E27FC236}">
                <a16:creationId xmlns:a16="http://schemas.microsoft.com/office/drawing/2014/main" id="{391CA90E-B9F7-7DF4-0A51-A5B5F3C27F6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400" b="1" dirty="0"/>
              <a:t>Step 2 – Calculate heaviest path– code snippet</a:t>
            </a:r>
          </a:p>
        </p:txBody>
      </p:sp>
      <p:pic>
        <p:nvPicPr>
          <p:cNvPr id="6" name="Picture 5">
            <a:extLst>
              <a:ext uri="{FF2B5EF4-FFF2-40B4-BE49-F238E27FC236}">
                <a16:creationId xmlns:a16="http://schemas.microsoft.com/office/drawing/2014/main" id="{1754EC2B-34D9-B3BE-5134-342D844D287D}"/>
              </a:ext>
            </a:extLst>
          </p:cNvPr>
          <p:cNvPicPr>
            <a:picLocks noChangeAspect="1"/>
          </p:cNvPicPr>
          <p:nvPr/>
        </p:nvPicPr>
        <p:blipFill rotWithShape="1">
          <a:blip r:embed="rId2"/>
          <a:srcRect l="17833" t="11259" r="31000" b="18370"/>
          <a:stretch/>
        </p:blipFill>
        <p:spPr>
          <a:xfrm>
            <a:off x="4654296" y="758581"/>
            <a:ext cx="6903720" cy="5340838"/>
          </a:xfrm>
          <a:prstGeom prst="rect">
            <a:avLst/>
          </a:prstGeom>
        </p:spPr>
      </p:pic>
      <p:sp>
        <p:nvSpPr>
          <p:cNvPr id="3" name="TextBox 2">
            <a:extLst>
              <a:ext uri="{FF2B5EF4-FFF2-40B4-BE49-F238E27FC236}">
                <a16:creationId xmlns:a16="http://schemas.microsoft.com/office/drawing/2014/main" id="{31A7212F-64A7-78B3-A5BD-29ABA98778F9}"/>
              </a:ext>
            </a:extLst>
          </p:cNvPr>
          <p:cNvSpPr txBox="1"/>
          <p:nvPr/>
        </p:nvSpPr>
        <p:spPr>
          <a:xfrm>
            <a:off x="735129" y="2431536"/>
            <a:ext cx="10721742" cy="738664"/>
          </a:xfrm>
          <a:prstGeom prst="rect">
            <a:avLst/>
          </a:prstGeom>
          <a:noFill/>
        </p:spPr>
        <p:txBody>
          <a:bodyPr wrap="square" rtlCol="0">
            <a:spAutoFit/>
          </a:bodyPr>
          <a:lstStyle/>
          <a:p>
            <a:pPr>
              <a:spcAft>
                <a:spcPts val="600"/>
              </a:spcAft>
            </a:pPr>
            <a:br>
              <a:rPr lang="en-US" sz="2400" b="1" dirty="0"/>
            </a:br>
            <a:endParaRPr lang="en-IL" b="1"/>
          </a:p>
        </p:txBody>
      </p:sp>
    </p:spTree>
    <p:extLst>
      <p:ext uri="{BB962C8B-B14F-4D97-AF65-F5344CB8AC3E}">
        <p14:creationId xmlns:p14="http://schemas.microsoft.com/office/powerpoint/2010/main" val="182606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p:txBody>
          <a:bodyPr/>
          <a:lstStyle/>
          <a:p>
            <a:r>
              <a:rPr lang="en-US" sz="2800" b="1" dirty="0">
                <a:solidFill>
                  <a:srgbClr val="002060"/>
                </a:solidFill>
              </a:rPr>
              <a:t>Technical Details – </a:t>
            </a:r>
            <a:br>
              <a:rPr lang="en-US" sz="2800" b="1" dirty="0">
                <a:solidFill>
                  <a:srgbClr val="002060"/>
                </a:solidFill>
              </a:rPr>
            </a:br>
            <a:r>
              <a:rPr lang="en-US" sz="2800" b="1" dirty="0">
                <a:solidFill>
                  <a:srgbClr val="002060"/>
                </a:solidFill>
              </a:rPr>
              <a:t>2. Detect points to increase: </a:t>
            </a:r>
            <a:endParaRPr lang="en-IL" sz="13800" b="1" dirty="0">
              <a:solidFill>
                <a:srgbClr val="002060"/>
              </a:solidFill>
            </a:endParaRPr>
          </a:p>
        </p:txBody>
      </p:sp>
      <p:sp>
        <p:nvSpPr>
          <p:cNvPr id="3" name="TextBox 2">
            <a:extLst>
              <a:ext uri="{FF2B5EF4-FFF2-40B4-BE49-F238E27FC236}">
                <a16:creationId xmlns:a16="http://schemas.microsoft.com/office/drawing/2014/main" id="{31A7212F-64A7-78B3-A5BD-29ABA98778F9}"/>
              </a:ext>
            </a:extLst>
          </p:cNvPr>
          <p:cNvSpPr txBox="1"/>
          <p:nvPr/>
        </p:nvSpPr>
        <p:spPr>
          <a:xfrm>
            <a:off x="735129" y="2431536"/>
            <a:ext cx="10721742" cy="2677656"/>
          </a:xfrm>
          <a:prstGeom prst="rect">
            <a:avLst/>
          </a:prstGeom>
          <a:noFill/>
        </p:spPr>
        <p:txBody>
          <a:bodyPr wrap="square" rtlCol="0">
            <a:spAutoFit/>
          </a:bodyPr>
          <a:lstStyle/>
          <a:p>
            <a:r>
              <a:rPr lang="en-US" dirty="0"/>
              <a:t>First, for each points, we calculate the number of paths it is part of dynamically.</a:t>
            </a:r>
          </a:p>
          <a:p>
            <a:pPr marL="342900" indent="-342900">
              <a:buFont typeface="+mj-lt"/>
              <a:buAutoNum type="arabicPeriod"/>
            </a:pPr>
            <a:r>
              <a:rPr lang="en-US" dirty="0"/>
              <a:t>For each point, we sum the number of smaller direct points.</a:t>
            </a:r>
            <a:br>
              <a:rPr lang="en-US" dirty="0"/>
            </a:br>
            <a:endParaRPr lang="en-US" dirty="0"/>
          </a:p>
          <a:p>
            <a:pPr marL="342900" indent="-342900">
              <a:buFont typeface="+mj-lt"/>
              <a:buAutoNum type="arabicPeriod"/>
            </a:pPr>
            <a:r>
              <a:rPr lang="en-US" dirty="0"/>
              <a:t>Then, for each point we sum the number of bigger direct points.</a:t>
            </a:r>
            <a:br>
              <a:rPr lang="en-US" dirty="0"/>
            </a:br>
            <a:endParaRPr lang="en-US" dirty="0"/>
          </a:p>
          <a:p>
            <a:pPr marL="342900" indent="-342900">
              <a:buFont typeface="+mj-lt"/>
              <a:buAutoNum type="arabicPeriod"/>
            </a:pPr>
            <a:r>
              <a:rPr lang="en-US" sz="1800" dirty="0"/>
              <a:t>We then use the sums found before and multiply them to get the number of paths the point is part of.</a:t>
            </a:r>
            <a:br>
              <a:rPr lang="en-US" sz="1800" b="1" dirty="0"/>
            </a:br>
            <a:endParaRPr lang="en-US" sz="1800" b="1" dirty="0"/>
          </a:p>
          <a:p>
            <a:r>
              <a:rPr lang="en-US" sz="2400" b="1" dirty="0"/>
              <a:t>This process takes O(n^2) in worst case</a:t>
            </a:r>
          </a:p>
        </p:txBody>
      </p:sp>
      <p:sp>
        <p:nvSpPr>
          <p:cNvPr id="4" name="TextBox 3">
            <a:extLst>
              <a:ext uri="{FF2B5EF4-FFF2-40B4-BE49-F238E27FC236}">
                <a16:creationId xmlns:a16="http://schemas.microsoft.com/office/drawing/2014/main" id="{391CA90E-B9F7-7DF4-0A51-A5B5F3C27F6C}"/>
              </a:ext>
            </a:extLst>
          </p:cNvPr>
          <p:cNvSpPr txBox="1"/>
          <p:nvPr/>
        </p:nvSpPr>
        <p:spPr>
          <a:xfrm>
            <a:off x="735129" y="1908316"/>
            <a:ext cx="12005511" cy="492443"/>
          </a:xfrm>
          <a:prstGeom prst="rect">
            <a:avLst/>
          </a:prstGeom>
          <a:noFill/>
        </p:spPr>
        <p:txBody>
          <a:bodyPr wrap="square" rtlCol="0">
            <a:spAutoFit/>
          </a:bodyPr>
          <a:lstStyle/>
          <a:p>
            <a:r>
              <a:rPr lang="en-US" sz="2600" b="1" dirty="0"/>
              <a:t>Step 1 – Calculate for each Point the number of paths it is part of</a:t>
            </a:r>
            <a:endParaRPr lang="en-IL" sz="2600" b="1" dirty="0"/>
          </a:p>
        </p:txBody>
      </p:sp>
    </p:spTree>
    <p:extLst>
      <p:ext uri="{BB962C8B-B14F-4D97-AF65-F5344CB8AC3E}">
        <p14:creationId xmlns:p14="http://schemas.microsoft.com/office/powerpoint/2010/main" val="414255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000" b="1" dirty="0">
                <a:solidFill>
                  <a:srgbClr val="002060"/>
                </a:solidFill>
              </a:rPr>
              <a:t>Technical Details - Detect the heaviest path: </a:t>
            </a:r>
          </a:p>
        </p:txBody>
      </p:sp>
      <p:sp>
        <p:nvSpPr>
          <p:cNvPr id="4" name="TextBox 3">
            <a:extLst>
              <a:ext uri="{FF2B5EF4-FFF2-40B4-BE49-F238E27FC236}">
                <a16:creationId xmlns:a16="http://schemas.microsoft.com/office/drawing/2014/main" id="{391CA90E-B9F7-7DF4-0A51-A5B5F3C27F6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400" b="1"/>
              <a:t>Step 1 – Calculate for each Point the number of paths it is part of.</a:t>
            </a:r>
            <a:endParaRPr lang="en-US" sz="2400" b="1" dirty="0"/>
          </a:p>
        </p:txBody>
      </p:sp>
      <p:pic>
        <p:nvPicPr>
          <p:cNvPr id="7" name="Picture 6" descr="A screenshot of a computer&#10;&#10;Description automatically generated">
            <a:extLst>
              <a:ext uri="{FF2B5EF4-FFF2-40B4-BE49-F238E27FC236}">
                <a16:creationId xmlns:a16="http://schemas.microsoft.com/office/drawing/2014/main" id="{5B72906C-FB35-B6B1-AED0-225548CCE9D3}"/>
              </a:ext>
            </a:extLst>
          </p:cNvPr>
          <p:cNvPicPr>
            <a:picLocks noChangeAspect="1"/>
          </p:cNvPicPr>
          <p:nvPr/>
        </p:nvPicPr>
        <p:blipFill rotWithShape="1">
          <a:blip r:embed="rId2"/>
          <a:srcRect l="20917" t="21631" r="26750" b="25481"/>
          <a:stretch/>
        </p:blipFill>
        <p:spPr>
          <a:xfrm>
            <a:off x="4654296" y="1466738"/>
            <a:ext cx="6903720" cy="3924524"/>
          </a:xfrm>
          <a:prstGeom prst="rect">
            <a:avLst/>
          </a:prstGeom>
        </p:spPr>
      </p:pic>
      <p:sp>
        <p:nvSpPr>
          <p:cNvPr id="3" name="TextBox 2">
            <a:extLst>
              <a:ext uri="{FF2B5EF4-FFF2-40B4-BE49-F238E27FC236}">
                <a16:creationId xmlns:a16="http://schemas.microsoft.com/office/drawing/2014/main" id="{31A7212F-64A7-78B3-A5BD-29ABA98778F9}"/>
              </a:ext>
            </a:extLst>
          </p:cNvPr>
          <p:cNvSpPr txBox="1"/>
          <p:nvPr/>
        </p:nvSpPr>
        <p:spPr>
          <a:xfrm>
            <a:off x="735129" y="2431536"/>
            <a:ext cx="10721742" cy="738664"/>
          </a:xfrm>
          <a:prstGeom prst="rect">
            <a:avLst/>
          </a:prstGeom>
          <a:noFill/>
        </p:spPr>
        <p:txBody>
          <a:bodyPr wrap="square" rtlCol="0">
            <a:spAutoFit/>
          </a:bodyPr>
          <a:lstStyle/>
          <a:p>
            <a:pPr>
              <a:spcAft>
                <a:spcPts val="600"/>
              </a:spcAft>
            </a:pPr>
            <a:br>
              <a:rPr lang="en-US" sz="2400" b="1" dirty="0"/>
            </a:br>
            <a:endParaRPr lang="en-IL" b="1" dirty="0"/>
          </a:p>
        </p:txBody>
      </p:sp>
    </p:spTree>
    <p:extLst>
      <p:ext uri="{BB962C8B-B14F-4D97-AF65-F5344CB8AC3E}">
        <p14:creationId xmlns:p14="http://schemas.microsoft.com/office/powerpoint/2010/main" val="164417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p:txBody>
          <a:bodyPr>
            <a:normAutofit/>
          </a:bodyPr>
          <a:lstStyle/>
          <a:p>
            <a:r>
              <a:rPr lang="en-US" sz="2800" b="1" dirty="0">
                <a:solidFill>
                  <a:srgbClr val="002060"/>
                </a:solidFill>
              </a:rPr>
              <a:t>Technical Details – </a:t>
            </a:r>
            <a:br>
              <a:rPr lang="en-US" sz="2800" b="1" dirty="0">
                <a:solidFill>
                  <a:srgbClr val="002060"/>
                </a:solidFill>
              </a:rPr>
            </a:br>
            <a:r>
              <a:rPr lang="en-US" sz="2800" b="1" dirty="0">
                <a:solidFill>
                  <a:srgbClr val="002060"/>
                </a:solidFill>
              </a:rPr>
              <a:t>2. Detect points to increase: </a:t>
            </a:r>
            <a:endParaRPr lang="en-IL" sz="2800" b="1" dirty="0">
              <a:solidFill>
                <a:srgbClr val="002060"/>
              </a:solidFill>
            </a:endParaRPr>
          </a:p>
        </p:txBody>
      </p:sp>
      <p:sp>
        <p:nvSpPr>
          <p:cNvPr id="3" name="TextBox 2">
            <a:extLst>
              <a:ext uri="{FF2B5EF4-FFF2-40B4-BE49-F238E27FC236}">
                <a16:creationId xmlns:a16="http://schemas.microsoft.com/office/drawing/2014/main" id="{31A7212F-64A7-78B3-A5BD-29ABA98778F9}"/>
              </a:ext>
            </a:extLst>
          </p:cNvPr>
          <p:cNvSpPr txBox="1"/>
          <p:nvPr/>
        </p:nvSpPr>
        <p:spPr>
          <a:xfrm>
            <a:off x="735129" y="2492496"/>
            <a:ext cx="10721742" cy="3323987"/>
          </a:xfrm>
          <a:prstGeom prst="rect">
            <a:avLst/>
          </a:prstGeom>
          <a:noFill/>
        </p:spPr>
        <p:txBody>
          <a:bodyPr wrap="square" rtlCol="0">
            <a:spAutoFit/>
          </a:bodyPr>
          <a:lstStyle/>
          <a:p>
            <a:r>
              <a:rPr lang="en-US" dirty="0"/>
              <a:t>For each point in the list of points and check the following conditions:</a:t>
            </a:r>
          </a:p>
          <a:p>
            <a:pPr marL="457200" indent="-457200">
              <a:buFont typeface="+mj-lt"/>
              <a:buAutoNum type="arabicPeriod"/>
            </a:pPr>
            <a:r>
              <a:rPr lang="en-US" dirty="0"/>
              <a:t>If the point has a weight of 1 (not increased yet).</a:t>
            </a:r>
          </a:p>
          <a:p>
            <a:pPr marL="457200" indent="-457200">
              <a:buFont typeface="+mj-lt"/>
              <a:buAutoNum type="arabicPeriod"/>
            </a:pPr>
            <a:endParaRPr lang="en-US" dirty="0"/>
          </a:p>
          <a:p>
            <a:pPr marL="457200" indent="-457200">
              <a:buFont typeface="+mj-lt"/>
              <a:buAutoNum type="arabicPeriod"/>
            </a:pPr>
            <a:r>
              <a:rPr lang="en-US" dirty="0"/>
              <a:t>It is not part of the heaviest path (using the variable it has from previous steps)</a:t>
            </a:r>
          </a:p>
          <a:p>
            <a:pPr marL="457200" indent="-457200">
              <a:buFont typeface="+mj-lt"/>
              <a:buAutoNum type="arabicPeriod"/>
            </a:pPr>
            <a:endParaRPr lang="en-US" dirty="0"/>
          </a:p>
          <a:p>
            <a:pPr marL="457200" indent="-457200">
              <a:buFont typeface="+mj-lt"/>
              <a:buAutoNum type="arabicPeriod"/>
            </a:pPr>
            <a:r>
              <a:rPr lang="en-US" dirty="0"/>
              <a:t>it has the least number of paths – if there are some with the same number of paths, we choose one of them at random. </a:t>
            </a:r>
          </a:p>
          <a:p>
            <a:endParaRPr lang="en-US" dirty="0"/>
          </a:p>
          <a:p>
            <a:r>
              <a:rPr lang="en-US" dirty="0"/>
              <a:t>Once the loop finished, we have the chosen point and increase its weight by 1.</a:t>
            </a:r>
          </a:p>
          <a:p>
            <a:endParaRPr lang="en-US" sz="2400" b="1" dirty="0"/>
          </a:p>
          <a:p>
            <a:r>
              <a:rPr lang="en-US" sz="2400" b="1" dirty="0"/>
              <a:t>This process takes O(n) in worst case</a:t>
            </a:r>
          </a:p>
        </p:txBody>
      </p:sp>
      <p:sp>
        <p:nvSpPr>
          <p:cNvPr id="4" name="TextBox 3">
            <a:extLst>
              <a:ext uri="{FF2B5EF4-FFF2-40B4-BE49-F238E27FC236}">
                <a16:creationId xmlns:a16="http://schemas.microsoft.com/office/drawing/2014/main" id="{391CA90E-B9F7-7DF4-0A51-A5B5F3C27F6C}"/>
              </a:ext>
            </a:extLst>
          </p:cNvPr>
          <p:cNvSpPr txBox="1"/>
          <p:nvPr/>
        </p:nvSpPr>
        <p:spPr>
          <a:xfrm>
            <a:off x="677334" y="1930400"/>
            <a:ext cx="12005511" cy="492443"/>
          </a:xfrm>
          <a:prstGeom prst="rect">
            <a:avLst/>
          </a:prstGeom>
          <a:noFill/>
        </p:spPr>
        <p:txBody>
          <a:bodyPr wrap="square" rtlCol="0">
            <a:spAutoFit/>
          </a:bodyPr>
          <a:lstStyle/>
          <a:p>
            <a:r>
              <a:rPr lang="en-US" sz="2600" b="1" dirty="0"/>
              <a:t>Step 2– Find which point we will increase its weight.</a:t>
            </a:r>
            <a:endParaRPr lang="en-IL" sz="2600" b="1" dirty="0"/>
          </a:p>
        </p:txBody>
      </p:sp>
    </p:spTree>
    <p:extLst>
      <p:ext uri="{BB962C8B-B14F-4D97-AF65-F5344CB8AC3E}">
        <p14:creationId xmlns:p14="http://schemas.microsoft.com/office/powerpoint/2010/main" val="3003520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630936" y="630936"/>
            <a:ext cx="3419856" cy="1463040"/>
          </a:xfrm>
        </p:spPr>
        <p:txBody>
          <a:bodyPr vert="horz" lIns="91440" tIns="45720" rIns="91440" bIns="45720" rtlCol="0" anchor="ctr">
            <a:normAutofit/>
          </a:bodyPr>
          <a:lstStyle/>
          <a:p>
            <a:pPr>
              <a:lnSpc>
                <a:spcPct val="90000"/>
              </a:lnSpc>
            </a:pPr>
            <a:r>
              <a:rPr lang="en-US" sz="3000" b="1" dirty="0">
                <a:solidFill>
                  <a:srgbClr val="002060"/>
                </a:solidFill>
              </a:rPr>
              <a:t>Technical Details - Detect the heaviest path: </a:t>
            </a:r>
          </a:p>
        </p:txBody>
      </p:sp>
      <p:sp>
        <p:nvSpPr>
          <p:cNvPr id="4" name="TextBox 3">
            <a:extLst>
              <a:ext uri="{FF2B5EF4-FFF2-40B4-BE49-F238E27FC236}">
                <a16:creationId xmlns:a16="http://schemas.microsoft.com/office/drawing/2014/main" id="{391CA90E-B9F7-7DF4-0A51-A5B5F3C27F6C}"/>
              </a:ext>
            </a:extLst>
          </p:cNvPr>
          <p:cNvSpPr txBox="1"/>
          <p:nvPr/>
        </p:nvSpPr>
        <p:spPr>
          <a:xfrm>
            <a:off x="4050792" y="806921"/>
            <a:ext cx="6894576" cy="1463040"/>
          </a:xfrm>
          <a:prstGeom prst="rect">
            <a:avLst/>
          </a:prstGeom>
        </p:spPr>
        <p:txBody>
          <a:bodyPr vert="horz" lIns="91440" tIns="45720" rIns="91440" bIns="45720" rtlCol="0" anchor="ctr">
            <a:normAutofit/>
          </a:bodyPr>
          <a:lstStyle/>
          <a:p>
            <a:pPr indent="-228600">
              <a:lnSpc>
                <a:spcPct val="110000"/>
              </a:lnSpc>
              <a:spcAft>
                <a:spcPts val="600"/>
              </a:spcAft>
              <a:buFont typeface="Arial" panose="020B0604020202020204" pitchFamily="34" charset="0"/>
              <a:buChar char="•"/>
            </a:pPr>
            <a:r>
              <a:rPr lang="en-US" sz="2000" b="1" dirty="0"/>
              <a:t>Step 2– Find which point we will increase its weight</a:t>
            </a:r>
          </a:p>
        </p:txBody>
      </p:sp>
      <p:pic>
        <p:nvPicPr>
          <p:cNvPr id="6" name="Picture 5" descr="A computer screen shot of a program&#10;&#10;Description automatically generated">
            <a:extLst>
              <a:ext uri="{FF2B5EF4-FFF2-40B4-BE49-F238E27FC236}">
                <a16:creationId xmlns:a16="http://schemas.microsoft.com/office/drawing/2014/main" id="{B06F845F-2F1B-AA0C-EA57-5F2DFDB4A05A}"/>
              </a:ext>
            </a:extLst>
          </p:cNvPr>
          <p:cNvPicPr>
            <a:picLocks noChangeAspect="1"/>
          </p:cNvPicPr>
          <p:nvPr/>
        </p:nvPicPr>
        <p:blipFill rotWithShape="1">
          <a:blip r:embed="rId2"/>
          <a:srcRect l="18584" t="23851" r="12059" b="37185"/>
          <a:stretch/>
        </p:blipFill>
        <p:spPr>
          <a:xfrm>
            <a:off x="630936" y="2545545"/>
            <a:ext cx="10917936" cy="3450134"/>
          </a:xfrm>
          <a:prstGeom prst="rect">
            <a:avLst/>
          </a:prstGeom>
        </p:spPr>
      </p:pic>
      <p:sp>
        <p:nvSpPr>
          <p:cNvPr id="3" name="TextBox 2">
            <a:extLst>
              <a:ext uri="{FF2B5EF4-FFF2-40B4-BE49-F238E27FC236}">
                <a16:creationId xmlns:a16="http://schemas.microsoft.com/office/drawing/2014/main" id="{31A7212F-64A7-78B3-A5BD-29ABA98778F9}"/>
              </a:ext>
            </a:extLst>
          </p:cNvPr>
          <p:cNvSpPr txBox="1"/>
          <p:nvPr/>
        </p:nvSpPr>
        <p:spPr>
          <a:xfrm>
            <a:off x="735129" y="2431536"/>
            <a:ext cx="10721742" cy="738664"/>
          </a:xfrm>
          <a:prstGeom prst="rect">
            <a:avLst/>
          </a:prstGeom>
          <a:noFill/>
        </p:spPr>
        <p:txBody>
          <a:bodyPr wrap="square" rtlCol="0">
            <a:spAutoFit/>
          </a:bodyPr>
          <a:lstStyle/>
          <a:p>
            <a:pPr>
              <a:spcAft>
                <a:spcPts val="600"/>
              </a:spcAft>
            </a:pPr>
            <a:br>
              <a:rPr lang="en-US" sz="2400" b="1" dirty="0"/>
            </a:br>
            <a:endParaRPr lang="en-IL" b="1" dirty="0"/>
          </a:p>
        </p:txBody>
      </p:sp>
    </p:spTree>
    <p:extLst>
      <p:ext uri="{BB962C8B-B14F-4D97-AF65-F5344CB8AC3E}">
        <p14:creationId xmlns:p14="http://schemas.microsoft.com/office/powerpoint/2010/main" val="428624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p:txBody>
          <a:bodyPr/>
          <a:lstStyle/>
          <a:p>
            <a:r>
              <a:rPr lang="en-US" sz="2800" b="1" dirty="0">
                <a:solidFill>
                  <a:srgbClr val="002060"/>
                </a:solidFill>
              </a:rPr>
              <a:t>Technical Details – Final step – looping until there are no more points to increase: </a:t>
            </a:r>
            <a:endParaRPr lang="en-IL" sz="13800" b="1" dirty="0">
              <a:solidFill>
                <a:srgbClr val="002060"/>
              </a:solidFill>
            </a:endParaRPr>
          </a:p>
        </p:txBody>
      </p:sp>
      <p:sp>
        <p:nvSpPr>
          <p:cNvPr id="4" name="TextBox 3">
            <a:extLst>
              <a:ext uri="{FF2B5EF4-FFF2-40B4-BE49-F238E27FC236}">
                <a16:creationId xmlns:a16="http://schemas.microsoft.com/office/drawing/2014/main" id="{391CA90E-B9F7-7DF4-0A51-A5B5F3C27F6C}"/>
              </a:ext>
            </a:extLst>
          </p:cNvPr>
          <p:cNvSpPr txBox="1"/>
          <p:nvPr/>
        </p:nvSpPr>
        <p:spPr>
          <a:xfrm>
            <a:off x="677334" y="1930400"/>
            <a:ext cx="11314631" cy="3539430"/>
          </a:xfrm>
          <a:prstGeom prst="rect">
            <a:avLst/>
          </a:prstGeom>
          <a:noFill/>
        </p:spPr>
        <p:txBody>
          <a:bodyPr wrap="square" rtlCol="0">
            <a:spAutoFit/>
          </a:bodyPr>
          <a:lstStyle/>
          <a:p>
            <a:pPr marL="514350" indent="-514350">
              <a:buFont typeface="+mj-lt"/>
              <a:buAutoNum type="arabicPeriod"/>
            </a:pPr>
            <a:r>
              <a:rPr lang="en-US" sz="2000" dirty="0"/>
              <a:t>While we have a point to increase (the previous step)</a:t>
            </a:r>
          </a:p>
          <a:p>
            <a:pPr marL="514350" indent="-514350">
              <a:buFont typeface="+mj-lt"/>
              <a:buAutoNum type="arabicPeriod"/>
            </a:pPr>
            <a:endParaRPr lang="en-US" sz="2000" dirty="0"/>
          </a:p>
          <a:p>
            <a:pPr marL="514350" indent="-514350">
              <a:buFont typeface="+mj-lt"/>
              <a:buAutoNum type="arabicPeriod"/>
            </a:pPr>
            <a:r>
              <a:rPr lang="en-US" sz="2000" dirty="0"/>
              <a:t>Update the heaviest path for each point after the weight was increased.</a:t>
            </a:r>
          </a:p>
          <a:p>
            <a:pPr marL="514350" indent="-514350">
              <a:buFont typeface="+mj-lt"/>
              <a:buAutoNum type="arabicPeriod"/>
            </a:pPr>
            <a:endParaRPr lang="en-US" sz="2000" dirty="0"/>
          </a:p>
          <a:p>
            <a:pPr marL="514350" indent="-514350">
              <a:buFont typeface="+mj-lt"/>
              <a:buAutoNum type="arabicPeriod"/>
            </a:pPr>
            <a:r>
              <a:rPr lang="en-US" sz="2000" dirty="0"/>
              <a:t>Update  the number of paths for each point that it is part of.</a:t>
            </a:r>
          </a:p>
          <a:p>
            <a:pPr marL="514350" indent="-514350">
              <a:buFont typeface="+mj-lt"/>
              <a:buAutoNum type="arabicPeriod"/>
            </a:pPr>
            <a:endParaRPr lang="en-US" sz="2000" dirty="0"/>
          </a:p>
          <a:p>
            <a:pPr marL="514350" indent="-514350">
              <a:buFont typeface="+mj-lt"/>
              <a:buAutoNum type="arabicPeriod"/>
            </a:pPr>
            <a:r>
              <a:rPr lang="en-US" sz="2000" dirty="0"/>
              <a:t>Find the next point to increase its weight, according to the conditions shown before.</a:t>
            </a:r>
          </a:p>
          <a:p>
            <a:r>
              <a:rPr lang="en-US" sz="2000" dirty="0"/>
              <a:t> </a:t>
            </a:r>
          </a:p>
          <a:p>
            <a:endParaRPr lang="en-US" b="1" dirty="0"/>
          </a:p>
          <a:p>
            <a:r>
              <a:rPr lang="en-US" b="1" dirty="0"/>
              <a:t>Complexity of the whole algorithm: O(n) * O(n^2) = O(n^3)</a:t>
            </a:r>
          </a:p>
          <a:p>
            <a:pPr marL="514350" indent="-514350">
              <a:buFont typeface="+mj-lt"/>
              <a:buAutoNum type="arabicPeriod"/>
            </a:pPr>
            <a:endParaRPr lang="en-US" sz="2800" b="1" dirty="0"/>
          </a:p>
        </p:txBody>
      </p:sp>
    </p:spTree>
    <p:extLst>
      <p:ext uri="{BB962C8B-B14F-4D97-AF65-F5344CB8AC3E}">
        <p14:creationId xmlns:p14="http://schemas.microsoft.com/office/powerpoint/2010/main" val="51211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000" b="1" dirty="0">
                <a:solidFill>
                  <a:srgbClr val="002060"/>
                </a:solidFill>
              </a:rPr>
              <a:t>Technical Details - Detect the heaviest path: </a:t>
            </a:r>
          </a:p>
        </p:txBody>
      </p:sp>
      <p:sp>
        <p:nvSpPr>
          <p:cNvPr id="4" name="TextBox 3">
            <a:extLst>
              <a:ext uri="{FF2B5EF4-FFF2-40B4-BE49-F238E27FC236}">
                <a16:creationId xmlns:a16="http://schemas.microsoft.com/office/drawing/2014/main" id="{391CA90E-B9F7-7DF4-0A51-A5B5F3C27F6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400" b="1" dirty="0"/>
              <a:t>Final step – looping until there are no more points to increase.</a:t>
            </a:r>
          </a:p>
        </p:txBody>
      </p:sp>
      <p:pic>
        <p:nvPicPr>
          <p:cNvPr id="7" name="Picture 6" descr="A screenshot of a computer&#10;&#10;Description automatically generated">
            <a:extLst>
              <a:ext uri="{FF2B5EF4-FFF2-40B4-BE49-F238E27FC236}">
                <a16:creationId xmlns:a16="http://schemas.microsoft.com/office/drawing/2014/main" id="{86DFEB91-D28E-87CA-4471-256F92B7B3BF}"/>
              </a:ext>
            </a:extLst>
          </p:cNvPr>
          <p:cNvPicPr>
            <a:picLocks noChangeAspect="1"/>
          </p:cNvPicPr>
          <p:nvPr/>
        </p:nvPicPr>
        <p:blipFill rotWithShape="1">
          <a:blip r:embed="rId2"/>
          <a:srcRect l="20783" t="28749" r="16679" b="23408"/>
          <a:stretch/>
        </p:blipFill>
        <p:spPr>
          <a:xfrm>
            <a:off x="4654296" y="1487329"/>
            <a:ext cx="6903720" cy="3883342"/>
          </a:xfrm>
          <a:prstGeom prst="rect">
            <a:avLst/>
          </a:prstGeom>
        </p:spPr>
      </p:pic>
      <p:sp>
        <p:nvSpPr>
          <p:cNvPr id="3" name="TextBox 2">
            <a:extLst>
              <a:ext uri="{FF2B5EF4-FFF2-40B4-BE49-F238E27FC236}">
                <a16:creationId xmlns:a16="http://schemas.microsoft.com/office/drawing/2014/main" id="{31A7212F-64A7-78B3-A5BD-29ABA98778F9}"/>
              </a:ext>
            </a:extLst>
          </p:cNvPr>
          <p:cNvSpPr txBox="1"/>
          <p:nvPr/>
        </p:nvSpPr>
        <p:spPr>
          <a:xfrm>
            <a:off x="735129" y="2431536"/>
            <a:ext cx="10721742" cy="738664"/>
          </a:xfrm>
          <a:prstGeom prst="rect">
            <a:avLst/>
          </a:prstGeom>
          <a:noFill/>
        </p:spPr>
        <p:txBody>
          <a:bodyPr wrap="square" rtlCol="0">
            <a:spAutoFit/>
          </a:bodyPr>
          <a:lstStyle/>
          <a:p>
            <a:pPr>
              <a:spcAft>
                <a:spcPts val="600"/>
              </a:spcAft>
            </a:pPr>
            <a:br>
              <a:rPr lang="en-US" sz="2400" b="1" dirty="0"/>
            </a:br>
            <a:endParaRPr lang="en-IL" b="1" dirty="0"/>
          </a:p>
        </p:txBody>
      </p:sp>
    </p:spTree>
    <p:extLst>
      <p:ext uri="{BB962C8B-B14F-4D97-AF65-F5344CB8AC3E}">
        <p14:creationId xmlns:p14="http://schemas.microsoft.com/office/powerpoint/2010/main" val="111467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b="1">
                <a:solidFill>
                  <a:schemeClr val="bg1"/>
                </a:solidFill>
              </a:rPr>
              <a:t>Results: </a:t>
            </a:r>
          </a:p>
        </p:txBody>
      </p:sp>
      <p:sp>
        <p:nvSpPr>
          <p:cNvPr id="3" name="TextBox 2">
            <a:extLst>
              <a:ext uri="{FF2B5EF4-FFF2-40B4-BE49-F238E27FC236}">
                <a16:creationId xmlns:a16="http://schemas.microsoft.com/office/drawing/2014/main" id="{F60EEB8A-59DA-0DA2-F63D-DE2A105FEB64}"/>
              </a:ext>
            </a:extLst>
          </p:cNvPr>
          <p:cNvSpPr txBox="1"/>
          <p:nvPr/>
        </p:nvSpPr>
        <p:spPr>
          <a:xfrm>
            <a:off x="673754" y="2160590"/>
            <a:ext cx="3973943" cy="3440110"/>
          </a:xfrm>
          <a:prstGeom prst="rect">
            <a:avLst/>
          </a:prstGeom>
        </p:spPr>
        <p:txBody>
          <a:bodyPr vert="horz" lIns="91440" tIns="45720" rIns="91440" bIns="45720" rtlCol="0">
            <a:normAutofit/>
          </a:bodyPr>
          <a:lstStyle/>
          <a:p>
            <a:pPr indent="-228600">
              <a:spcBef>
                <a:spcPts val="1000"/>
              </a:spcBef>
              <a:buClr>
                <a:schemeClr val="accent1"/>
              </a:buClr>
              <a:buSzPct val="80000"/>
              <a:buFont typeface="Wingdings 3" charset="2"/>
              <a:buChar char=""/>
            </a:pPr>
            <a:r>
              <a:rPr lang="en-US" b="1">
                <a:solidFill>
                  <a:schemeClr val="bg1"/>
                </a:solidFill>
              </a:rPr>
              <a:t>The following information contains the number of points increased and the length of the heaviest path possible to achieve.</a:t>
            </a:r>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8" name="Table 7">
            <a:extLst>
              <a:ext uri="{FF2B5EF4-FFF2-40B4-BE49-F238E27FC236}">
                <a16:creationId xmlns:a16="http://schemas.microsoft.com/office/drawing/2014/main" id="{3E211558-8352-FF64-7C14-EECC711F6709}"/>
              </a:ext>
            </a:extLst>
          </p:cNvPr>
          <p:cNvGraphicFramePr>
            <a:graphicFrameLocks noGrp="1"/>
          </p:cNvGraphicFramePr>
          <p:nvPr>
            <p:extLst>
              <p:ext uri="{D42A27DB-BD31-4B8C-83A1-F6EECF244321}">
                <p14:modId xmlns:p14="http://schemas.microsoft.com/office/powerpoint/2010/main" val="2209868284"/>
              </p:ext>
            </p:extLst>
          </p:nvPr>
        </p:nvGraphicFramePr>
        <p:xfrm>
          <a:off x="5584783" y="1450406"/>
          <a:ext cx="6303942" cy="4860477"/>
        </p:xfrm>
        <a:graphic>
          <a:graphicData uri="http://schemas.openxmlformats.org/drawingml/2006/table">
            <a:tbl>
              <a:tblPr firstRow="1" bandRow="1">
                <a:tableStyleId>{18603FDC-E32A-4AB5-989C-0864C3EAD2B8}</a:tableStyleId>
              </a:tblPr>
              <a:tblGrid>
                <a:gridCol w="3290299">
                  <a:extLst>
                    <a:ext uri="{9D8B030D-6E8A-4147-A177-3AD203B41FA5}">
                      <a16:colId xmlns:a16="http://schemas.microsoft.com/office/drawing/2014/main" val="862868256"/>
                    </a:ext>
                  </a:extLst>
                </a:gridCol>
                <a:gridCol w="1375132">
                  <a:extLst>
                    <a:ext uri="{9D8B030D-6E8A-4147-A177-3AD203B41FA5}">
                      <a16:colId xmlns:a16="http://schemas.microsoft.com/office/drawing/2014/main" val="2458414036"/>
                    </a:ext>
                  </a:extLst>
                </a:gridCol>
                <a:gridCol w="1638511">
                  <a:extLst>
                    <a:ext uri="{9D8B030D-6E8A-4147-A177-3AD203B41FA5}">
                      <a16:colId xmlns:a16="http://schemas.microsoft.com/office/drawing/2014/main" val="765850"/>
                    </a:ext>
                  </a:extLst>
                </a:gridCol>
              </a:tblGrid>
              <a:tr h="1050997">
                <a:tc>
                  <a:txBody>
                    <a:bodyPr/>
                    <a:lstStyle/>
                    <a:p>
                      <a:pPr algn="ctr" rtl="0" fontAlgn="ctr">
                        <a:spcBef>
                          <a:spcPts val="0"/>
                        </a:spcBef>
                        <a:spcAft>
                          <a:spcPts val="0"/>
                        </a:spcAft>
                      </a:pPr>
                      <a:r>
                        <a:rPr lang="en-US" sz="1900" b="1" u="none" strike="noStrike">
                          <a:solidFill>
                            <a:schemeClr val="bg1"/>
                          </a:solidFill>
                          <a:effectLst/>
                        </a:rPr>
                        <a:t>Sheet name</a:t>
                      </a:r>
                      <a:endParaRPr lang="en-US" sz="1900" b="0" i="0" u="none" strike="noStrike">
                        <a:solidFill>
                          <a:schemeClr val="bg1"/>
                        </a:solidFill>
                        <a:effectLst/>
                        <a:latin typeface="Arial" panose="020B0604020202020204" pitchFamily="34" charset="0"/>
                      </a:endParaRPr>
                    </a:p>
                  </a:txBody>
                  <a:tcPr marL="6538" marR="6538" marT="6538" marB="0" anchor="ctr"/>
                </a:tc>
                <a:tc>
                  <a:txBody>
                    <a:bodyPr/>
                    <a:lstStyle/>
                    <a:p>
                      <a:pPr algn="ctr" rtl="0" fontAlgn="ctr">
                        <a:spcBef>
                          <a:spcPts val="0"/>
                        </a:spcBef>
                        <a:spcAft>
                          <a:spcPts val="0"/>
                        </a:spcAft>
                      </a:pPr>
                      <a:r>
                        <a:rPr lang="en-US" sz="1900" b="1" u="none" strike="noStrike">
                          <a:solidFill>
                            <a:schemeClr val="bg1"/>
                          </a:solidFill>
                          <a:effectLst/>
                        </a:rPr>
                        <a:t>Heaviest path</a:t>
                      </a:r>
                      <a:endParaRPr lang="en-US" sz="1900" b="0" i="0" u="none" strike="noStrike">
                        <a:solidFill>
                          <a:schemeClr val="bg1"/>
                        </a:solidFill>
                        <a:effectLst/>
                        <a:latin typeface="Arial" panose="020B0604020202020204" pitchFamily="34" charset="0"/>
                      </a:endParaRPr>
                    </a:p>
                  </a:txBody>
                  <a:tcPr marL="6538" marR="6538" marT="6538" marB="0" anchor="ctr"/>
                </a:tc>
                <a:tc>
                  <a:txBody>
                    <a:bodyPr/>
                    <a:lstStyle/>
                    <a:p>
                      <a:pPr algn="ctr" rtl="0" fontAlgn="ctr">
                        <a:spcBef>
                          <a:spcPts val="0"/>
                        </a:spcBef>
                        <a:spcAft>
                          <a:spcPts val="0"/>
                        </a:spcAft>
                      </a:pPr>
                      <a:r>
                        <a:rPr lang="en-US" sz="1900" b="1" u="none" strike="noStrike">
                          <a:solidFill>
                            <a:schemeClr val="bg1"/>
                          </a:solidFill>
                          <a:effectLst/>
                        </a:rPr>
                        <a:t>Number of points increased</a:t>
                      </a:r>
                      <a:endParaRPr lang="en-US" sz="1900" b="0" i="0" u="none" strike="noStrike">
                        <a:solidFill>
                          <a:schemeClr val="bg1"/>
                        </a:solidFill>
                        <a:effectLst/>
                        <a:latin typeface="Arial" panose="020B0604020202020204" pitchFamily="34" charset="0"/>
                      </a:endParaRPr>
                    </a:p>
                  </a:txBody>
                  <a:tcPr marL="6538" marR="6538" marT="6538" marB="0" anchor="ctr"/>
                </a:tc>
                <a:extLst>
                  <a:ext uri="{0D108BD9-81ED-4DB2-BD59-A6C34878D82A}">
                    <a16:rowId xmlns:a16="http://schemas.microsoft.com/office/drawing/2014/main" val="955989276"/>
                  </a:ext>
                </a:extLst>
              </a:tr>
              <a:tr h="380948">
                <a:tc>
                  <a:txBody>
                    <a:bodyPr/>
                    <a:lstStyle/>
                    <a:p>
                      <a:pPr algn="ctr" fontAlgn="t">
                        <a:spcBef>
                          <a:spcPts val="0"/>
                        </a:spcBef>
                        <a:spcAft>
                          <a:spcPts val="0"/>
                        </a:spcAft>
                      </a:pPr>
                      <a:r>
                        <a:rPr lang="en-US" sz="1900" b="0" u="none" strike="noStrike">
                          <a:solidFill>
                            <a:schemeClr val="bg1"/>
                          </a:solidFill>
                          <a:effectLst/>
                        </a:rPr>
                        <a:t>square_1000_samples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59</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519</a:t>
                      </a:r>
                      <a:endParaRPr lang="en-IL" sz="1900" b="0" i="0" u="none" strike="noStrike">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81135041"/>
                  </a:ext>
                </a:extLst>
              </a:tr>
              <a:tr h="380948">
                <a:tc>
                  <a:txBody>
                    <a:bodyPr/>
                    <a:lstStyle/>
                    <a:p>
                      <a:pPr algn="ctr" fontAlgn="t">
                        <a:spcBef>
                          <a:spcPts val="0"/>
                        </a:spcBef>
                        <a:spcAft>
                          <a:spcPts val="0"/>
                        </a:spcAft>
                      </a:pPr>
                      <a:r>
                        <a:rPr lang="en-US" sz="1900" b="0" u="none" strike="noStrike">
                          <a:solidFill>
                            <a:schemeClr val="bg1"/>
                          </a:solidFill>
                          <a:effectLst/>
                        </a:rPr>
                        <a:t>square_2000_samples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85</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1005</a:t>
                      </a:r>
                      <a:endParaRPr lang="en-IL" sz="1900" b="0" i="0" u="none" strike="noStrike">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2075145298"/>
                  </a:ext>
                </a:extLst>
              </a:tr>
              <a:tr h="380948">
                <a:tc>
                  <a:txBody>
                    <a:bodyPr/>
                    <a:lstStyle/>
                    <a:p>
                      <a:pPr algn="ctr" fontAlgn="t">
                        <a:spcBef>
                          <a:spcPts val="0"/>
                        </a:spcBef>
                        <a:spcAft>
                          <a:spcPts val="0"/>
                        </a:spcAft>
                      </a:pPr>
                      <a:r>
                        <a:rPr lang="en-US" sz="1900" b="0" u="none" strike="noStrike">
                          <a:solidFill>
                            <a:schemeClr val="bg1"/>
                          </a:solidFill>
                          <a:effectLst/>
                        </a:rPr>
                        <a:t>square_3000_samples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112</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1763</a:t>
                      </a:r>
                      <a:endParaRPr lang="en-IL" sz="1900" b="0" i="0" u="none" strike="noStrike">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3225560488"/>
                  </a:ext>
                </a:extLst>
              </a:tr>
              <a:tr h="380948">
                <a:tc>
                  <a:txBody>
                    <a:bodyPr/>
                    <a:lstStyle/>
                    <a:p>
                      <a:pPr algn="ctr" fontAlgn="t">
                        <a:spcBef>
                          <a:spcPts val="0"/>
                        </a:spcBef>
                        <a:spcAft>
                          <a:spcPts val="0"/>
                        </a:spcAft>
                      </a:pPr>
                      <a:r>
                        <a:rPr lang="en-US" sz="1900" b="0" u="none" strike="noStrike">
                          <a:solidFill>
                            <a:schemeClr val="bg1"/>
                          </a:solidFill>
                          <a:effectLst/>
                        </a:rPr>
                        <a:t>square_4000_samples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120</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2060</a:t>
                      </a:r>
                      <a:endParaRPr lang="en-IL" sz="1900" b="0" i="0" u="none" strike="noStrike">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2388979172"/>
                  </a:ext>
                </a:extLst>
              </a:tr>
              <a:tr h="380948">
                <a:tc>
                  <a:txBody>
                    <a:bodyPr/>
                    <a:lstStyle/>
                    <a:p>
                      <a:pPr algn="ctr" fontAlgn="t">
                        <a:spcBef>
                          <a:spcPts val="0"/>
                        </a:spcBef>
                        <a:spcAft>
                          <a:spcPts val="0"/>
                        </a:spcAft>
                      </a:pPr>
                      <a:r>
                        <a:rPr lang="en-US" sz="1900" b="0" u="none" strike="noStrike">
                          <a:solidFill>
                            <a:schemeClr val="bg1"/>
                          </a:solidFill>
                          <a:effectLst/>
                        </a:rPr>
                        <a:t>square_5000_samples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130</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2574</a:t>
                      </a:r>
                      <a:endParaRPr lang="en-IL" sz="1900" b="0" i="0" u="none" strike="noStrike">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4095003287"/>
                  </a:ext>
                </a:extLst>
              </a:tr>
              <a:tr h="380948">
                <a:tc>
                  <a:txBody>
                    <a:bodyPr/>
                    <a:lstStyle/>
                    <a:p>
                      <a:pPr algn="ctr" fontAlgn="t">
                        <a:spcBef>
                          <a:spcPts val="0"/>
                        </a:spcBef>
                        <a:spcAft>
                          <a:spcPts val="0"/>
                        </a:spcAft>
                      </a:pPr>
                      <a:r>
                        <a:rPr lang="en-US" sz="1900" b="0" u="none" strike="noStrike">
                          <a:solidFill>
                            <a:schemeClr val="bg1"/>
                          </a:solidFill>
                          <a:effectLst/>
                        </a:rPr>
                        <a:t>square_6000_samples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147</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3136</a:t>
                      </a:r>
                      <a:endParaRPr lang="en-IL" sz="1900" b="0" i="0" u="none" strike="noStrike">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2768194718"/>
                  </a:ext>
                </a:extLst>
              </a:tr>
              <a:tr h="380948">
                <a:tc>
                  <a:txBody>
                    <a:bodyPr/>
                    <a:lstStyle/>
                    <a:p>
                      <a:pPr algn="ctr" fontAlgn="t">
                        <a:spcBef>
                          <a:spcPts val="0"/>
                        </a:spcBef>
                        <a:spcAft>
                          <a:spcPts val="0"/>
                        </a:spcAft>
                      </a:pPr>
                      <a:r>
                        <a:rPr lang="en-US" sz="1900" b="0" u="none" strike="noStrike">
                          <a:solidFill>
                            <a:schemeClr val="bg1"/>
                          </a:solidFill>
                          <a:effectLst/>
                        </a:rPr>
                        <a:t>square_7000_samples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161</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3747</a:t>
                      </a:r>
                      <a:endParaRPr lang="en-IL" sz="1900" b="0" i="0" u="none" strike="noStrike">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1376164767"/>
                  </a:ext>
                </a:extLst>
              </a:tr>
              <a:tr h="380948">
                <a:tc>
                  <a:txBody>
                    <a:bodyPr/>
                    <a:lstStyle/>
                    <a:p>
                      <a:pPr algn="ctr" fontAlgn="t">
                        <a:spcBef>
                          <a:spcPts val="0"/>
                        </a:spcBef>
                        <a:spcAft>
                          <a:spcPts val="0"/>
                        </a:spcAft>
                      </a:pPr>
                      <a:r>
                        <a:rPr lang="en-US" sz="1900" b="0" u="none" strike="noStrike">
                          <a:solidFill>
                            <a:schemeClr val="bg1"/>
                          </a:solidFill>
                          <a:effectLst/>
                        </a:rPr>
                        <a:t>square_8000_samples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166</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4111</a:t>
                      </a:r>
                      <a:endParaRPr lang="en-IL" sz="1900" b="0" i="0" u="none" strike="noStrike">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3009311429"/>
                  </a:ext>
                </a:extLst>
              </a:tr>
              <a:tr h="380948">
                <a:tc>
                  <a:txBody>
                    <a:bodyPr/>
                    <a:lstStyle/>
                    <a:p>
                      <a:pPr algn="ctr" fontAlgn="t">
                        <a:spcBef>
                          <a:spcPts val="0"/>
                        </a:spcBef>
                        <a:spcAft>
                          <a:spcPts val="0"/>
                        </a:spcAft>
                      </a:pPr>
                      <a:r>
                        <a:rPr lang="en-US" sz="1900" b="0" u="none" strike="noStrike">
                          <a:solidFill>
                            <a:schemeClr val="bg1"/>
                          </a:solidFill>
                          <a:effectLst/>
                        </a:rPr>
                        <a:t>square_9000_samples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182</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4813</a:t>
                      </a:r>
                      <a:endParaRPr lang="en-IL" sz="1900" b="0" i="0" u="none" strike="noStrike">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2928905492"/>
                  </a:ext>
                </a:extLst>
              </a:tr>
              <a:tr h="380948">
                <a:tc>
                  <a:txBody>
                    <a:bodyPr/>
                    <a:lstStyle/>
                    <a:p>
                      <a:pPr algn="ctr" fontAlgn="t">
                        <a:spcBef>
                          <a:spcPts val="0"/>
                        </a:spcBef>
                        <a:spcAft>
                          <a:spcPts val="0"/>
                        </a:spcAft>
                      </a:pPr>
                      <a:r>
                        <a:rPr lang="en-US" sz="1900" b="0" u="none" strike="noStrike">
                          <a:solidFill>
                            <a:schemeClr val="bg1"/>
                          </a:solidFill>
                          <a:effectLst/>
                        </a:rPr>
                        <a:t>square_10000_samples</a:t>
                      </a:r>
                      <a:endParaRPr lang="en-US"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a:solidFill>
                            <a:schemeClr val="bg1"/>
                          </a:solidFill>
                          <a:effectLst/>
                        </a:rPr>
                        <a:t>195</a:t>
                      </a:r>
                      <a:endParaRPr lang="en-IL" sz="1900" b="0" i="0" u="none" strike="noStrike">
                        <a:solidFill>
                          <a:schemeClr val="bg1"/>
                        </a:solidFill>
                        <a:effectLst/>
                        <a:latin typeface="Arial" panose="020B0604020202020204" pitchFamily="34" charset="0"/>
                      </a:endParaRPr>
                    </a:p>
                  </a:txBody>
                  <a:tcPr marL="6538" marR="6538" marT="6538" marB="0"/>
                </a:tc>
                <a:tc>
                  <a:txBody>
                    <a:bodyPr/>
                    <a:lstStyle/>
                    <a:p>
                      <a:pPr algn="ctr" fontAlgn="t">
                        <a:spcBef>
                          <a:spcPts val="0"/>
                        </a:spcBef>
                        <a:spcAft>
                          <a:spcPts val="0"/>
                        </a:spcAft>
                      </a:pPr>
                      <a:r>
                        <a:rPr lang="en-IL" sz="1900" b="0" u="none" strike="noStrike" dirty="0">
                          <a:solidFill>
                            <a:schemeClr val="bg1"/>
                          </a:solidFill>
                          <a:effectLst/>
                        </a:rPr>
                        <a:t>5453</a:t>
                      </a:r>
                      <a:endParaRPr lang="en-IL" sz="1900" b="0" i="0" u="none" strike="noStrike" dirty="0">
                        <a:solidFill>
                          <a:schemeClr val="bg1"/>
                        </a:solidFill>
                        <a:effectLst/>
                        <a:latin typeface="Arial" panose="020B0604020202020204" pitchFamily="34" charset="0"/>
                      </a:endParaRPr>
                    </a:p>
                  </a:txBody>
                  <a:tcPr marL="6538" marR="6538" marT="6538" marB="0"/>
                </a:tc>
                <a:extLst>
                  <a:ext uri="{0D108BD9-81ED-4DB2-BD59-A6C34878D82A}">
                    <a16:rowId xmlns:a16="http://schemas.microsoft.com/office/drawing/2014/main" val="1997625790"/>
                  </a:ext>
                </a:extLst>
              </a:tr>
            </a:tbl>
          </a:graphicData>
        </a:graphic>
      </p:graphicFrame>
    </p:spTree>
    <p:extLst>
      <p:ext uri="{BB962C8B-B14F-4D97-AF65-F5344CB8AC3E}">
        <p14:creationId xmlns:p14="http://schemas.microsoft.com/office/powerpoint/2010/main" val="2875976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b="1">
                <a:solidFill>
                  <a:schemeClr val="bg1"/>
                </a:solidFill>
              </a:rPr>
              <a:t>Results: </a:t>
            </a:r>
          </a:p>
        </p:txBody>
      </p:sp>
      <p:sp>
        <p:nvSpPr>
          <p:cNvPr id="3" name="TextBox 2">
            <a:extLst>
              <a:ext uri="{FF2B5EF4-FFF2-40B4-BE49-F238E27FC236}">
                <a16:creationId xmlns:a16="http://schemas.microsoft.com/office/drawing/2014/main" id="{F60EEB8A-59DA-0DA2-F63D-DE2A105FEB64}"/>
              </a:ext>
            </a:extLst>
          </p:cNvPr>
          <p:cNvSpPr txBox="1"/>
          <p:nvPr/>
        </p:nvSpPr>
        <p:spPr>
          <a:xfrm>
            <a:off x="673754" y="2160590"/>
            <a:ext cx="3973943" cy="3440110"/>
          </a:xfrm>
          <a:prstGeom prst="rect">
            <a:avLst/>
          </a:prstGeom>
        </p:spPr>
        <p:txBody>
          <a:bodyPr vert="horz" lIns="91440" tIns="45720" rIns="91440" bIns="45720" rtlCol="0">
            <a:normAutofit/>
          </a:bodyPr>
          <a:lstStyle/>
          <a:p>
            <a:pPr indent="-228600">
              <a:spcBef>
                <a:spcPts val="1000"/>
              </a:spcBef>
              <a:buClr>
                <a:schemeClr val="accent1"/>
              </a:buClr>
              <a:buSzPct val="80000"/>
              <a:buFont typeface="Wingdings 3" charset="2"/>
              <a:buChar char=""/>
            </a:pPr>
            <a:r>
              <a:rPr lang="en-US" b="1" dirty="0">
                <a:solidFill>
                  <a:schemeClr val="bg1"/>
                </a:solidFill>
              </a:rPr>
              <a:t>The following information contains the number of points increased and the length of the heaviest path possible to achieve.</a:t>
            </a: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4" name="Table 3">
            <a:extLst>
              <a:ext uri="{FF2B5EF4-FFF2-40B4-BE49-F238E27FC236}">
                <a16:creationId xmlns:a16="http://schemas.microsoft.com/office/drawing/2014/main" id="{6152DBB0-BC55-CDEF-05C5-6904F7745D7C}"/>
              </a:ext>
            </a:extLst>
          </p:cNvPr>
          <p:cNvGraphicFramePr>
            <a:graphicFrameLocks noGrp="1"/>
          </p:cNvGraphicFramePr>
          <p:nvPr>
            <p:extLst>
              <p:ext uri="{D42A27DB-BD31-4B8C-83A1-F6EECF244321}">
                <p14:modId xmlns:p14="http://schemas.microsoft.com/office/powerpoint/2010/main" val="928676667"/>
              </p:ext>
            </p:extLst>
          </p:nvPr>
        </p:nvGraphicFramePr>
        <p:xfrm>
          <a:off x="5662838" y="1550575"/>
          <a:ext cx="6080429" cy="4768942"/>
        </p:xfrm>
        <a:graphic>
          <a:graphicData uri="http://schemas.openxmlformats.org/drawingml/2006/table">
            <a:tbl>
              <a:tblPr firstRow="1" bandRow="1">
                <a:tableStyleId>{5C22544A-7EE6-4342-B048-85BDC9FD1C3A}</a:tableStyleId>
              </a:tblPr>
              <a:tblGrid>
                <a:gridCol w="3376787">
                  <a:extLst>
                    <a:ext uri="{9D8B030D-6E8A-4147-A177-3AD203B41FA5}">
                      <a16:colId xmlns:a16="http://schemas.microsoft.com/office/drawing/2014/main" val="3654054351"/>
                    </a:ext>
                  </a:extLst>
                </a:gridCol>
                <a:gridCol w="1201823">
                  <a:extLst>
                    <a:ext uri="{9D8B030D-6E8A-4147-A177-3AD203B41FA5}">
                      <a16:colId xmlns:a16="http://schemas.microsoft.com/office/drawing/2014/main" val="4293411590"/>
                    </a:ext>
                  </a:extLst>
                </a:gridCol>
                <a:gridCol w="1501819">
                  <a:extLst>
                    <a:ext uri="{9D8B030D-6E8A-4147-A177-3AD203B41FA5}">
                      <a16:colId xmlns:a16="http://schemas.microsoft.com/office/drawing/2014/main" val="3800670663"/>
                    </a:ext>
                  </a:extLst>
                </a:gridCol>
              </a:tblGrid>
              <a:tr h="1031522">
                <a:tc>
                  <a:txBody>
                    <a:bodyPr/>
                    <a:lstStyle/>
                    <a:p>
                      <a:pPr marL="0" algn="ctr" defTabSz="914400" rtl="0" eaLnBrk="1" fontAlgn="ctr" latinLnBrk="0" hangingPunct="1">
                        <a:spcBef>
                          <a:spcPts val="0"/>
                        </a:spcBef>
                        <a:spcAft>
                          <a:spcPts val="0"/>
                        </a:spcAft>
                      </a:pPr>
                      <a:r>
                        <a:rPr lang="en-US" sz="1900" b="1" i="0" u="none" strike="noStrike" kern="1200" dirty="0">
                          <a:solidFill>
                            <a:schemeClr val="bg1"/>
                          </a:solidFill>
                          <a:effectLst/>
                          <a:latin typeface="Malgun Gothic Semilight" panose="020B0502040204020203" pitchFamily="34" charset="-128"/>
                          <a:ea typeface="Malgun Gothic Semilight" panose="020B0502040204020203" pitchFamily="34" charset="-128"/>
                          <a:cs typeface="+mn-cs"/>
                        </a:rPr>
                        <a:t>Sheet name</a:t>
                      </a:r>
                    </a:p>
                  </a:txBody>
                  <a:tcPr marL="6278" marR="6278" marT="6278" marB="0" anchor="ctr">
                    <a:solidFill>
                      <a:srgbClr val="0070C0"/>
                    </a:solidFill>
                  </a:tcPr>
                </a:tc>
                <a:tc>
                  <a:txBody>
                    <a:bodyPr/>
                    <a:lstStyle/>
                    <a:p>
                      <a:pPr marL="0" algn="ctr" defTabSz="914400" rtl="0" eaLnBrk="1" fontAlgn="ctr" latinLnBrk="0" hangingPunct="1">
                        <a:spcBef>
                          <a:spcPts val="0"/>
                        </a:spcBef>
                        <a:spcAft>
                          <a:spcPts val="0"/>
                        </a:spcAft>
                      </a:pPr>
                      <a:r>
                        <a:rPr lang="en-US" sz="1900" b="1" i="0" u="none" strike="noStrike" kern="1200">
                          <a:solidFill>
                            <a:schemeClr val="bg1"/>
                          </a:solidFill>
                          <a:effectLst/>
                          <a:latin typeface="Malgun Gothic Semilight" panose="020B0502040204020203" pitchFamily="34" charset="-128"/>
                          <a:ea typeface="Malgun Gothic Semilight" panose="020B0502040204020203" pitchFamily="34" charset="-128"/>
                          <a:cs typeface="+mn-cs"/>
                        </a:rPr>
                        <a:t>Heaviest path</a:t>
                      </a:r>
                    </a:p>
                  </a:txBody>
                  <a:tcPr marL="6278" marR="6278" marT="6278" marB="0" anchor="ctr">
                    <a:solidFill>
                      <a:srgbClr val="0070C0"/>
                    </a:solidFill>
                  </a:tcPr>
                </a:tc>
                <a:tc>
                  <a:txBody>
                    <a:bodyPr/>
                    <a:lstStyle/>
                    <a:p>
                      <a:pPr marL="0" algn="ctr" defTabSz="914400" rtl="0" eaLnBrk="1" fontAlgn="ctr" latinLnBrk="0" hangingPunct="1">
                        <a:spcBef>
                          <a:spcPts val="0"/>
                        </a:spcBef>
                        <a:spcAft>
                          <a:spcPts val="0"/>
                        </a:spcAft>
                      </a:pPr>
                      <a:r>
                        <a:rPr lang="en-US" sz="1900" b="1" i="0" u="none" strike="noStrike" kern="1200">
                          <a:solidFill>
                            <a:schemeClr val="bg1"/>
                          </a:solidFill>
                          <a:effectLst/>
                          <a:latin typeface="Malgun Gothic Semilight" panose="020B0502040204020203" pitchFamily="34" charset="-128"/>
                          <a:ea typeface="Malgun Gothic Semilight" panose="020B0502040204020203" pitchFamily="34" charset="-128"/>
                          <a:cs typeface="+mn-cs"/>
                        </a:rPr>
                        <a:t>Number of points increased</a:t>
                      </a:r>
                    </a:p>
                  </a:txBody>
                  <a:tcPr marL="6278" marR="6278" marT="6278" marB="0" anchor="ctr">
                    <a:solidFill>
                      <a:srgbClr val="0070C0"/>
                    </a:solidFill>
                  </a:tcPr>
                </a:tc>
                <a:extLst>
                  <a:ext uri="{0D108BD9-81ED-4DB2-BD59-A6C34878D82A}">
                    <a16:rowId xmlns:a16="http://schemas.microsoft.com/office/drawing/2014/main" val="2767290809"/>
                  </a:ext>
                </a:extLst>
              </a:tr>
              <a:tr h="373742">
                <a:tc>
                  <a:txBody>
                    <a:bodyPr/>
                    <a:lstStyle/>
                    <a:p>
                      <a:pPr marL="0" algn="ctr" defTabSz="914400" rtl="0" eaLnBrk="1" fontAlgn="ctr" latinLnBrk="0" hangingPunct="1">
                        <a:spcBef>
                          <a:spcPts val="0"/>
                        </a:spcBef>
                        <a:spcAft>
                          <a:spcPts val="0"/>
                        </a:spcAft>
                      </a:pPr>
                      <a:r>
                        <a:rPr lang="en-US" sz="1900" b="0" i="0" u="none" strike="noStrike" kern="1200">
                          <a:solidFill>
                            <a:schemeClr val="bg1"/>
                          </a:solidFill>
                          <a:effectLst/>
                          <a:latin typeface="Arial" panose="020B0604020202020204" pitchFamily="34" charset="0"/>
                          <a:ea typeface="+mn-ea"/>
                          <a:cs typeface="+mn-cs"/>
                        </a:rPr>
                        <a:t>rhombus_1000_samples</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48</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416</a:t>
                      </a:r>
                    </a:p>
                  </a:txBody>
                  <a:tcPr marL="6278" marR="6278" marT="6278" marB="0">
                    <a:solidFill>
                      <a:srgbClr val="0070C0"/>
                    </a:solidFill>
                  </a:tcPr>
                </a:tc>
                <a:extLst>
                  <a:ext uri="{0D108BD9-81ED-4DB2-BD59-A6C34878D82A}">
                    <a16:rowId xmlns:a16="http://schemas.microsoft.com/office/drawing/2014/main" val="3418040192"/>
                  </a:ext>
                </a:extLst>
              </a:tr>
              <a:tr h="373742">
                <a:tc>
                  <a:txBody>
                    <a:bodyPr/>
                    <a:lstStyle/>
                    <a:p>
                      <a:pPr marL="0" algn="ctr" defTabSz="914400" rtl="0" eaLnBrk="1" fontAlgn="ctr" latinLnBrk="0" hangingPunct="1">
                        <a:spcBef>
                          <a:spcPts val="0"/>
                        </a:spcBef>
                        <a:spcAft>
                          <a:spcPts val="0"/>
                        </a:spcAft>
                      </a:pPr>
                      <a:r>
                        <a:rPr lang="en-US" sz="1900" b="0" i="0" u="none" strike="noStrike" kern="1200">
                          <a:solidFill>
                            <a:schemeClr val="bg1"/>
                          </a:solidFill>
                          <a:effectLst/>
                          <a:latin typeface="Arial" panose="020B0604020202020204" pitchFamily="34" charset="0"/>
                          <a:ea typeface="+mn-ea"/>
                          <a:cs typeface="+mn-cs"/>
                        </a:rPr>
                        <a:t>rhombus_2000_samples</a:t>
                      </a:r>
                    </a:p>
                  </a:txBody>
                  <a:tcPr marL="6278" marR="6278" marT="6278" marB="0" anchor="ctr">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62</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668</a:t>
                      </a:r>
                    </a:p>
                  </a:txBody>
                  <a:tcPr marL="6278" marR="6278" marT="6278" marB="0">
                    <a:solidFill>
                      <a:srgbClr val="0070C0"/>
                    </a:solidFill>
                  </a:tcPr>
                </a:tc>
                <a:extLst>
                  <a:ext uri="{0D108BD9-81ED-4DB2-BD59-A6C34878D82A}">
                    <a16:rowId xmlns:a16="http://schemas.microsoft.com/office/drawing/2014/main" val="2049818303"/>
                  </a:ext>
                </a:extLst>
              </a:tr>
              <a:tr h="373742">
                <a:tc>
                  <a:txBody>
                    <a:bodyPr/>
                    <a:lstStyle/>
                    <a:p>
                      <a:pPr marL="0" algn="ctr" defTabSz="914400" rtl="0" eaLnBrk="1" fontAlgn="ctr" latinLnBrk="0" hangingPunct="1">
                        <a:spcBef>
                          <a:spcPts val="0"/>
                        </a:spcBef>
                        <a:spcAft>
                          <a:spcPts val="0"/>
                        </a:spcAft>
                      </a:pPr>
                      <a:r>
                        <a:rPr lang="en-US" sz="1900" b="0" i="0" u="none" strike="noStrike" kern="1200">
                          <a:solidFill>
                            <a:schemeClr val="bg1"/>
                          </a:solidFill>
                          <a:effectLst/>
                          <a:latin typeface="Arial" panose="020B0604020202020204" pitchFamily="34" charset="0"/>
                          <a:ea typeface="+mn-ea"/>
                          <a:cs typeface="+mn-cs"/>
                        </a:rPr>
                        <a:t>rhombus_3000_samples</a:t>
                      </a:r>
                    </a:p>
                  </a:txBody>
                  <a:tcPr marL="6278" marR="6278" marT="6278" marB="0" anchor="ctr">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85</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1239</a:t>
                      </a:r>
                    </a:p>
                  </a:txBody>
                  <a:tcPr marL="6278" marR="6278" marT="6278" marB="0">
                    <a:solidFill>
                      <a:srgbClr val="0070C0"/>
                    </a:solidFill>
                  </a:tcPr>
                </a:tc>
                <a:extLst>
                  <a:ext uri="{0D108BD9-81ED-4DB2-BD59-A6C34878D82A}">
                    <a16:rowId xmlns:a16="http://schemas.microsoft.com/office/drawing/2014/main" val="64546878"/>
                  </a:ext>
                </a:extLst>
              </a:tr>
              <a:tr h="373742">
                <a:tc>
                  <a:txBody>
                    <a:bodyPr/>
                    <a:lstStyle/>
                    <a:p>
                      <a:pPr marL="0" algn="ctr" defTabSz="914400" rtl="0" eaLnBrk="1" fontAlgn="ctr" latinLnBrk="0" hangingPunct="1">
                        <a:spcBef>
                          <a:spcPts val="0"/>
                        </a:spcBef>
                        <a:spcAft>
                          <a:spcPts val="0"/>
                        </a:spcAft>
                      </a:pPr>
                      <a:r>
                        <a:rPr lang="en-US" sz="1900" b="0" i="0" u="none" strike="noStrike" kern="1200">
                          <a:solidFill>
                            <a:schemeClr val="bg1"/>
                          </a:solidFill>
                          <a:effectLst/>
                          <a:latin typeface="Arial" panose="020B0604020202020204" pitchFamily="34" charset="0"/>
                          <a:ea typeface="+mn-ea"/>
                          <a:cs typeface="+mn-cs"/>
                        </a:rPr>
                        <a:t>rhombus_4000_samples</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89</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1313</a:t>
                      </a:r>
                    </a:p>
                  </a:txBody>
                  <a:tcPr marL="6278" marR="6278" marT="6278" marB="0">
                    <a:solidFill>
                      <a:srgbClr val="0070C0"/>
                    </a:solidFill>
                  </a:tcPr>
                </a:tc>
                <a:extLst>
                  <a:ext uri="{0D108BD9-81ED-4DB2-BD59-A6C34878D82A}">
                    <a16:rowId xmlns:a16="http://schemas.microsoft.com/office/drawing/2014/main" val="2795679416"/>
                  </a:ext>
                </a:extLst>
              </a:tr>
              <a:tr h="373742">
                <a:tc>
                  <a:txBody>
                    <a:bodyPr/>
                    <a:lstStyle/>
                    <a:p>
                      <a:pPr marL="0" algn="ctr" defTabSz="914400" rtl="0" eaLnBrk="1" fontAlgn="ctr" latinLnBrk="0" hangingPunct="1">
                        <a:spcBef>
                          <a:spcPts val="0"/>
                        </a:spcBef>
                        <a:spcAft>
                          <a:spcPts val="0"/>
                        </a:spcAft>
                      </a:pPr>
                      <a:r>
                        <a:rPr lang="en-US" sz="1900" b="0" i="0" u="none" strike="noStrike" kern="1200">
                          <a:solidFill>
                            <a:schemeClr val="bg1"/>
                          </a:solidFill>
                          <a:effectLst/>
                          <a:latin typeface="Arial" panose="020B0604020202020204" pitchFamily="34" charset="0"/>
                          <a:ea typeface="+mn-ea"/>
                          <a:cs typeface="+mn-cs"/>
                        </a:rPr>
                        <a:t>rhombus_5000_samples</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104</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1834</a:t>
                      </a:r>
                    </a:p>
                  </a:txBody>
                  <a:tcPr marL="6278" marR="6278" marT="6278" marB="0">
                    <a:solidFill>
                      <a:srgbClr val="0070C0"/>
                    </a:solidFill>
                  </a:tcPr>
                </a:tc>
                <a:extLst>
                  <a:ext uri="{0D108BD9-81ED-4DB2-BD59-A6C34878D82A}">
                    <a16:rowId xmlns:a16="http://schemas.microsoft.com/office/drawing/2014/main" val="2255811238"/>
                  </a:ext>
                </a:extLst>
              </a:tr>
              <a:tr h="373742">
                <a:tc>
                  <a:txBody>
                    <a:bodyPr/>
                    <a:lstStyle/>
                    <a:p>
                      <a:pPr marL="0" algn="ctr" defTabSz="914400" rtl="0" eaLnBrk="1" fontAlgn="ctr" latinLnBrk="0" hangingPunct="1">
                        <a:spcBef>
                          <a:spcPts val="0"/>
                        </a:spcBef>
                        <a:spcAft>
                          <a:spcPts val="0"/>
                        </a:spcAft>
                      </a:pPr>
                      <a:r>
                        <a:rPr lang="en-US" sz="1900" b="0" i="0" u="none" strike="noStrike" kern="1200">
                          <a:solidFill>
                            <a:schemeClr val="bg1"/>
                          </a:solidFill>
                          <a:effectLst/>
                          <a:latin typeface="Arial" panose="020B0604020202020204" pitchFamily="34" charset="0"/>
                          <a:ea typeface="+mn-ea"/>
                          <a:cs typeface="+mn-cs"/>
                        </a:rPr>
                        <a:t>rhombus_6000_samples</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113</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2149</a:t>
                      </a:r>
                    </a:p>
                  </a:txBody>
                  <a:tcPr marL="6278" marR="6278" marT="6278" marB="0">
                    <a:solidFill>
                      <a:srgbClr val="0070C0"/>
                    </a:solidFill>
                  </a:tcPr>
                </a:tc>
                <a:extLst>
                  <a:ext uri="{0D108BD9-81ED-4DB2-BD59-A6C34878D82A}">
                    <a16:rowId xmlns:a16="http://schemas.microsoft.com/office/drawing/2014/main" val="3620995894"/>
                  </a:ext>
                </a:extLst>
              </a:tr>
              <a:tr h="373742">
                <a:tc>
                  <a:txBody>
                    <a:bodyPr/>
                    <a:lstStyle/>
                    <a:p>
                      <a:pPr marL="0" algn="ctr" defTabSz="914400" rtl="0" eaLnBrk="1" fontAlgn="ctr" latinLnBrk="0" hangingPunct="1">
                        <a:spcBef>
                          <a:spcPts val="0"/>
                        </a:spcBef>
                        <a:spcAft>
                          <a:spcPts val="0"/>
                        </a:spcAft>
                      </a:pPr>
                      <a:r>
                        <a:rPr lang="en-US" sz="1900" b="0" i="0" u="none" strike="noStrike" kern="1200">
                          <a:solidFill>
                            <a:schemeClr val="bg1"/>
                          </a:solidFill>
                          <a:effectLst/>
                          <a:latin typeface="Arial" panose="020B0604020202020204" pitchFamily="34" charset="0"/>
                          <a:ea typeface="+mn-ea"/>
                          <a:cs typeface="+mn-cs"/>
                        </a:rPr>
                        <a:t>rhombus_7000_samples</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118</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2282</a:t>
                      </a:r>
                    </a:p>
                  </a:txBody>
                  <a:tcPr marL="6278" marR="6278" marT="6278" marB="0">
                    <a:solidFill>
                      <a:srgbClr val="0070C0"/>
                    </a:solidFill>
                  </a:tcPr>
                </a:tc>
                <a:extLst>
                  <a:ext uri="{0D108BD9-81ED-4DB2-BD59-A6C34878D82A}">
                    <a16:rowId xmlns:a16="http://schemas.microsoft.com/office/drawing/2014/main" val="1801170874"/>
                  </a:ext>
                </a:extLst>
              </a:tr>
              <a:tr h="373742">
                <a:tc>
                  <a:txBody>
                    <a:bodyPr/>
                    <a:lstStyle/>
                    <a:p>
                      <a:pPr marL="0" algn="ctr" defTabSz="914400" rtl="0" eaLnBrk="1" fontAlgn="ctr" latinLnBrk="0" hangingPunct="1">
                        <a:spcBef>
                          <a:spcPts val="0"/>
                        </a:spcBef>
                        <a:spcAft>
                          <a:spcPts val="0"/>
                        </a:spcAft>
                      </a:pPr>
                      <a:r>
                        <a:rPr lang="en-US" sz="1900" b="0" i="0" u="none" strike="noStrike" kern="1200">
                          <a:solidFill>
                            <a:schemeClr val="bg1"/>
                          </a:solidFill>
                          <a:effectLst/>
                          <a:latin typeface="Arial" panose="020B0604020202020204" pitchFamily="34" charset="0"/>
                          <a:ea typeface="+mn-ea"/>
                          <a:cs typeface="+mn-cs"/>
                        </a:rPr>
                        <a:t>rhombus_8000_samples</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125</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2505</a:t>
                      </a:r>
                    </a:p>
                  </a:txBody>
                  <a:tcPr marL="6278" marR="6278" marT="6278" marB="0">
                    <a:solidFill>
                      <a:srgbClr val="0070C0"/>
                    </a:solidFill>
                  </a:tcPr>
                </a:tc>
                <a:extLst>
                  <a:ext uri="{0D108BD9-81ED-4DB2-BD59-A6C34878D82A}">
                    <a16:rowId xmlns:a16="http://schemas.microsoft.com/office/drawing/2014/main" val="880884642"/>
                  </a:ext>
                </a:extLst>
              </a:tr>
              <a:tr h="373742">
                <a:tc>
                  <a:txBody>
                    <a:bodyPr/>
                    <a:lstStyle/>
                    <a:p>
                      <a:pPr marL="0" algn="ctr" defTabSz="914400" rtl="0" eaLnBrk="1" fontAlgn="ctr" latinLnBrk="0" hangingPunct="1">
                        <a:spcBef>
                          <a:spcPts val="0"/>
                        </a:spcBef>
                        <a:spcAft>
                          <a:spcPts val="0"/>
                        </a:spcAft>
                      </a:pPr>
                      <a:r>
                        <a:rPr lang="en-US" sz="1900" b="0" i="0" u="none" strike="noStrike" kern="1200">
                          <a:solidFill>
                            <a:schemeClr val="bg1"/>
                          </a:solidFill>
                          <a:effectLst/>
                          <a:latin typeface="Arial" panose="020B0604020202020204" pitchFamily="34" charset="0"/>
                          <a:ea typeface="+mn-ea"/>
                          <a:cs typeface="+mn-cs"/>
                        </a:rPr>
                        <a:t>rhombus_9000_samples</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134</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2889</a:t>
                      </a:r>
                    </a:p>
                  </a:txBody>
                  <a:tcPr marL="6278" marR="6278" marT="6278" marB="0">
                    <a:solidFill>
                      <a:srgbClr val="0070C0"/>
                    </a:solidFill>
                  </a:tcPr>
                </a:tc>
                <a:extLst>
                  <a:ext uri="{0D108BD9-81ED-4DB2-BD59-A6C34878D82A}">
                    <a16:rowId xmlns:a16="http://schemas.microsoft.com/office/drawing/2014/main" val="2122337820"/>
                  </a:ext>
                </a:extLst>
              </a:tr>
              <a:tr h="373742">
                <a:tc>
                  <a:txBody>
                    <a:bodyPr/>
                    <a:lstStyle/>
                    <a:p>
                      <a:pPr marL="0" algn="ctr" defTabSz="914400" rtl="0" eaLnBrk="1" fontAlgn="ctr" latinLnBrk="0" hangingPunct="1">
                        <a:spcBef>
                          <a:spcPts val="0"/>
                        </a:spcBef>
                        <a:spcAft>
                          <a:spcPts val="0"/>
                        </a:spcAft>
                      </a:pPr>
                      <a:r>
                        <a:rPr lang="en-US" sz="1900" b="0" i="0" u="none" strike="noStrike" kern="1200" dirty="0">
                          <a:solidFill>
                            <a:schemeClr val="bg1"/>
                          </a:solidFill>
                          <a:effectLst/>
                          <a:latin typeface="Arial" panose="020B0604020202020204" pitchFamily="34" charset="0"/>
                          <a:ea typeface="+mn-ea"/>
                          <a:cs typeface="+mn-cs"/>
                        </a:rPr>
                        <a:t>rhombus_10000_samples</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a:solidFill>
                            <a:schemeClr val="bg1"/>
                          </a:solidFill>
                          <a:effectLst/>
                          <a:latin typeface="Arial" panose="020B0604020202020204" pitchFamily="34" charset="0"/>
                          <a:ea typeface="+mn-ea"/>
                          <a:cs typeface="+mn-cs"/>
                        </a:rPr>
                        <a:t>144</a:t>
                      </a:r>
                    </a:p>
                  </a:txBody>
                  <a:tcPr marL="6278" marR="6278" marT="6278" marB="0">
                    <a:solidFill>
                      <a:srgbClr val="0070C0"/>
                    </a:solidFill>
                  </a:tcPr>
                </a:tc>
                <a:tc>
                  <a:txBody>
                    <a:bodyPr/>
                    <a:lstStyle/>
                    <a:p>
                      <a:pPr marL="0" algn="ctr" defTabSz="914400" rtl="0" eaLnBrk="1" fontAlgn="ctr" latinLnBrk="0" hangingPunct="1">
                        <a:spcBef>
                          <a:spcPts val="0"/>
                        </a:spcBef>
                        <a:spcAft>
                          <a:spcPts val="0"/>
                        </a:spcAft>
                      </a:pPr>
                      <a:r>
                        <a:rPr lang="en-IL" sz="1900" b="0" i="0" u="none" strike="noStrike" kern="1200" dirty="0">
                          <a:solidFill>
                            <a:schemeClr val="bg1"/>
                          </a:solidFill>
                          <a:effectLst/>
                          <a:latin typeface="Arial" panose="020B0604020202020204" pitchFamily="34" charset="0"/>
                          <a:ea typeface="+mn-ea"/>
                          <a:cs typeface="+mn-cs"/>
                        </a:rPr>
                        <a:t>3525</a:t>
                      </a:r>
                    </a:p>
                  </a:txBody>
                  <a:tcPr marL="6278" marR="6278" marT="6278" marB="0">
                    <a:solidFill>
                      <a:srgbClr val="0070C0"/>
                    </a:solidFill>
                  </a:tcPr>
                </a:tc>
                <a:extLst>
                  <a:ext uri="{0D108BD9-81ED-4DB2-BD59-A6C34878D82A}">
                    <a16:rowId xmlns:a16="http://schemas.microsoft.com/office/drawing/2014/main" val="755204150"/>
                  </a:ext>
                </a:extLst>
              </a:tr>
            </a:tbl>
          </a:graphicData>
        </a:graphic>
      </p:graphicFrame>
    </p:spTree>
    <p:extLst>
      <p:ext uri="{BB962C8B-B14F-4D97-AF65-F5344CB8AC3E}">
        <p14:creationId xmlns:p14="http://schemas.microsoft.com/office/powerpoint/2010/main" val="265863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557253" y="-508000"/>
            <a:ext cx="4368602" cy="1956841"/>
          </a:xfrm>
        </p:spPr>
        <p:txBody>
          <a:bodyPr vert="horz" lIns="91440" tIns="45720" rIns="91440" bIns="45720" rtlCol="0" anchor="b">
            <a:normAutofit/>
          </a:bodyPr>
          <a:lstStyle/>
          <a:p>
            <a:pPr>
              <a:lnSpc>
                <a:spcPct val="90000"/>
              </a:lnSpc>
            </a:pPr>
            <a:r>
              <a:rPr lang="en-US" sz="5600" b="1" dirty="0">
                <a:solidFill>
                  <a:srgbClr val="002060"/>
                </a:solidFill>
              </a:rPr>
              <a:t>Introduction</a:t>
            </a:r>
          </a:p>
        </p:txBody>
      </p:sp>
      <p:sp>
        <p:nvSpPr>
          <p:cNvPr id="5" name="TextBox 4">
            <a:extLst>
              <a:ext uri="{FF2B5EF4-FFF2-40B4-BE49-F238E27FC236}">
                <a16:creationId xmlns:a16="http://schemas.microsoft.com/office/drawing/2014/main" id="{DD281547-92EA-DF8E-153A-A9E3D5A07FC8}"/>
              </a:ext>
            </a:extLst>
          </p:cNvPr>
          <p:cNvSpPr txBox="1"/>
          <p:nvPr/>
        </p:nvSpPr>
        <p:spPr>
          <a:xfrm>
            <a:off x="457199" y="1656906"/>
            <a:ext cx="4243589" cy="3320668"/>
          </a:xfrm>
          <a:prstGeom prst="rect">
            <a:avLst/>
          </a:prstGeom>
        </p:spPr>
        <p:txBody>
          <a:bodyPr vert="horz" lIns="91440" tIns="45720" rIns="91440" bIns="45720" rtlCol="0">
            <a:noAutofit/>
          </a:bodyPr>
          <a:lstStyle/>
          <a:p>
            <a:pPr marL="285750" indent="-285750">
              <a:spcAft>
                <a:spcPts val="600"/>
              </a:spcAft>
              <a:buFont typeface="Arial" panose="020B0604020202020204" pitchFamily="34" charset="0"/>
              <a:buChar char="•"/>
            </a:pPr>
            <a:r>
              <a:rPr lang="en-US" sz="1500" dirty="0">
                <a:latin typeface="+mj-lt"/>
                <a:cs typeface="David" panose="020E0502060401010101" pitchFamily="34" charset="-79"/>
              </a:rPr>
              <a:t>This mini project focuses on a specific aspect of boarding passengers on an airplane, by considering the positioning of passengers in a line based on their assigned seats and exploring the potential for increasing the </a:t>
            </a:r>
            <a:r>
              <a:rPr lang="he-IL" sz="1500" dirty="0">
                <a:latin typeface="+mj-lt"/>
                <a:cs typeface="David" panose="020E0502060401010101" pitchFamily="34" charset="-79"/>
              </a:rPr>
              <a:t>"</a:t>
            </a:r>
            <a:r>
              <a:rPr lang="en-US" sz="1500" dirty="0">
                <a:latin typeface="+mj-lt"/>
                <a:cs typeface="David" panose="020E0502060401010101" pitchFamily="34" charset="-79"/>
              </a:rPr>
              <a:t>time it takes to sit” of certain passengers without exceeding the length or the total time of the slowest increasing line to sit.</a:t>
            </a:r>
          </a:p>
          <a:p>
            <a:pPr marL="285750" indent="-285750">
              <a:spcAft>
                <a:spcPts val="600"/>
              </a:spcAft>
              <a:buFont typeface="Arial" panose="020B0604020202020204" pitchFamily="34" charset="0"/>
              <a:buChar char="•"/>
            </a:pPr>
            <a:endParaRPr lang="en-US" sz="1500" dirty="0">
              <a:latin typeface="+mj-lt"/>
              <a:cs typeface="David" panose="020E0502060401010101" pitchFamily="34" charset="-79"/>
            </a:endParaRPr>
          </a:p>
          <a:p>
            <a:pPr marL="285750" indent="-285750">
              <a:spcAft>
                <a:spcPts val="600"/>
              </a:spcAft>
              <a:buFont typeface="Arial" panose="020B0604020202020204" pitchFamily="34" charset="0"/>
              <a:buChar char="•"/>
            </a:pPr>
            <a:r>
              <a:rPr lang="en-US" sz="1500" dirty="0">
                <a:latin typeface="+mj-lt"/>
                <a:cs typeface="David" panose="020E0502060401010101" pitchFamily="34" charset="-79"/>
              </a:rPr>
              <a:t>The problem at hand involves a group of passengers, each characterized by their location in the line (represented by the x-coordinate) and their assigned seat (represented by the y-coordinate). Additionally, each passenger is associated with a weight, which serves as an indicator of their time to sit during the boarding process. Initially, all passengers start with a weight value of 1.</a:t>
            </a:r>
          </a:p>
        </p:txBody>
      </p:sp>
      <p:pic>
        <p:nvPicPr>
          <p:cNvPr id="7" name="Picture 6" descr="Yellow paper aeroplane flying the opposite way as many grey paper aeroplanes">
            <a:extLst>
              <a:ext uri="{FF2B5EF4-FFF2-40B4-BE49-F238E27FC236}">
                <a16:creationId xmlns:a16="http://schemas.microsoft.com/office/drawing/2014/main" id="{3D982456-5F44-3E98-41E1-43BB8255CE7B}"/>
              </a:ext>
            </a:extLst>
          </p:cNvPr>
          <p:cNvPicPr>
            <a:picLocks noChangeAspect="1"/>
          </p:cNvPicPr>
          <p:nvPr/>
        </p:nvPicPr>
        <p:blipFill rotWithShape="1">
          <a:blip r:embed="rId2"/>
          <a:srcRect l="5565" r="2748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3535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5023442" y="-436880"/>
            <a:ext cx="6251110" cy="1783080"/>
          </a:xfrm>
        </p:spPr>
        <p:txBody>
          <a:bodyPr vert="horz" lIns="91440" tIns="45720" rIns="91440" bIns="45720" rtlCol="0" anchor="b">
            <a:normAutofit/>
          </a:bodyPr>
          <a:lstStyle/>
          <a:p>
            <a:pPr>
              <a:lnSpc>
                <a:spcPct val="100000"/>
              </a:lnSpc>
            </a:pPr>
            <a:r>
              <a:rPr lang="en-US" sz="7200" b="1" dirty="0">
                <a:solidFill>
                  <a:srgbClr val="002060"/>
                </a:solidFill>
              </a:rPr>
              <a:t>Introduction</a:t>
            </a:r>
          </a:p>
        </p:txBody>
      </p:sp>
      <p:sp>
        <p:nvSpPr>
          <p:cNvPr id="5" name="TextBox 4">
            <a:extLst>
              <a:ext uri="{FF2B5EF4-FFF2-40B4-BE49-F238E27FC236}">
                <a16:creationId xmlns:a16="http://schemas.microsoft.com/office/drawing/2014/main" id="{DD281547-92EA-DF8E-153A-A9E3D5A07FC8}"/>
              </a:ext>
            </a:extLst>
          </p:cNvPr>
          <p:cNvSpPr txBox="1"/>
          <p:nvPr/>
        </p:nvSpPr>
        <p:spPr>
          <a:xfrm>
            <a:off x="4827354" y="1560576"/>
            <a:ext cx="6447198" cy="3736848"/>
          </a:xfrm>
          <a:prstGeom prst="rect">
            <a:avLst/>
          </a:prstGeom>
        </p:spPr>
        <p:txBody>
          <a:bodyPr vert="horz" lIns="91440" tIns="45720" rIns="91440" bIns="45720" rtlCol="0">
            <a:noAutofit/>
          </a:bodyPr>
          <a:lstStyle/>
          <a:p>
            <a:pPr marL="171450" indent="-171450">
              <a:spcAft>
                <a:spcPts val="600"/>
              </a:spcAft>
              <a:buFont typeface="Arial" panose="020B0604020202020204" pitchFamily="34" charset="0"/>
              <a:buChar char="•"/>
            </a:pPr>
            <a:r>
              <a:rPr lang="en-US" sz="1500" dirty="0">
                <a:latin typeface="+mj-lt"/>
                <a:cs typeface="David" panose="020E0502060401010101" pitchFamily="34" charset="-79"/>
              </a:rPr>
              <a:t>The objective of this project is to investigate the feasibility of increasing the weight of selected passengers to a value of 2 while ensuring that the slowest line does not surpass the length of the slowest line that existed prior to the introduction of the additional weights. By achieving this goal, the project aims to optimize the boarding process by strategically adjusting the weights of certain passengers, thereby potentially improving efficiency and minimizing boarding time. </a:t>
            </a:r>
          </a:p>
          <a:p>
            <a:pPr marL="171450" indent="-171450">
              <a:spcAft>
                <a:spcPts val="600"/>
              </a:spcAft>
              <a:buFont typeface="Arial" panose="020B0604020202020204" pitchFamily="34" charset="0"/>
              <a:buChar char="•"/>
            </a:pPr>
            <a:endParaRPr lang="en-US" sz="1500" dirty="0">
              <a:latin typeface="+mj-lt"/>
              <a:cs typeface="David" panose="020E0502060401010101" pitchFamily="34" charset="-79"/>
            </a:endParaRPr>
          </a:p>
          <a:p>
            <a:pPr marL="171450" indent="-171450">
              <a:spcAft>
                <a:spcPts val="600"/>
              </a:spcAft>
              <a:buFont typeface="Arial" panose="020B0604020202020204" pitchFamily="34" charset="0"/>
              <a:buChar char="•"/>
            </a:pPr>
            <a:r>
              <a:rPr lang="en-US" sz="1500" dirty="0">
                <a:latin typeface="+mj-lt"/>
                <a:cs typeface="David" panose="020E0502060401010101" pitchFamily="34" charset="-79"/>
              </a:rPr>
              <a:t>through the application of stochastic optimization techniques, this project seeks to find a solution that maximizes the number of passengers whose weights can be increased to 2 while respecting the constraint of the slowest line length. By carefully analyzing the relationships between passenger positions, seat assignments, and weights, the project aims to provide insights into potential strategies for enhancing the boarding process. In the following sections, we will delve into the specific methods and algorithms employed to tackle this problem, along with the experimental setup and the obtained results. Through this investigation, we hope to contribute to the field of stochastic optimization and shed light on the optimization challenges encountered in the context of passenger boarding on planes.</a:t>
            </a:r>
          </a:p>
        </p:txBody>
      </p:sp>
      <p:pic>
        <p:nvPicPr>
          <p:cNvPr id="7" name="Picture 6" descr="Graph">
            <a:extLst>
              <a:ext uri="{FF2B5EF4-FFF2-40B4-BE49-F238E27FC236}">
                <a16:creationId xmlns:a16="http://schemas.microsoft.com/office/drawing/2014/main" id="{0FAEA23F-AC10-C71E-890F-01FB06470402}"/>
              </a:ext>
            </a:extLst>
          </p:cNvPr>
          <p:cNvPicPr>
            <a:picLocks noChangeAspect="1"/>
          </p:cNvPicPr>
          <p:nvPr/>
        </p:nvPicPr>
        <p:blipFill rotWithShape="1">
          <a:blip r:embed="rId2"/>
          <a:srcRect l="23145" r="3441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79372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4654296" y="329184"/>
            <a:ext cx="6894576" cy="1783080"/>
          </a:xfrm>
        </p:spPr>
        <p:txBody>
          <a:bodyPr vert="horz" lIns="91440" tIns="45720" rIns="91440" bIns="45720" rtlCol="0" anchor="b">
            <a:normAutofit/>
          </a:bodyPr>
          <a:lstStyle/>
          <a:p>
            <a:pPr>
              <a:lnSpc>
                <a:spcPct val="90000"/>
              </a:lnSpc>
            </a:pPr>
            <a:r>
              <a:rPr lang="en-US" sz="6100" b="1" dirty="0">
                <a:solidFill>
                  <a:srgbClr val="002060"/>
                </a:solidFill>
              </a:rPr>
              <a:t>The idea behind the algorithm: </a:t>
            </a:r>
          </a:p>
        </p:txBody>
      </p:sp>
      <p:pic>
        <p:nvPicPr>
          <p:cNvPr id="5" name="Picture 4" descr="White puzzle with one red piece">
            <a:extLst>
              <a:ext uri="{FF2B5EF4-FFF2-40B4-BE49-F238E27FC236}">
                <a16:creationId xmlns:a16="http://schemas.microsoft.com/office/drawing/2014/main" id="{836506AC-8A75-3BE5-4291-15718A6F2372}"/>
              </a:ext>
            </a:extLst>
          </p:cNvPr>
          <p:cNvPicPr>
            <a:picLocks noChangeAspect="1"/>
          </p:cNvPicPr>
          <p:nvPr/>
        </p:nvPicPr>
        <p:blipFill rotWithShape="1">
          <a:blip r:embed="rId2"/>
          <a:srcRect l="34182" r="32578"/>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 name="TextBox 2">
            <a:extLst>
              <a:ext uri="{FF2B5EF4-FFF2-40B4-BE49-F238E27FC236}">
                <a16:creationId xmlns:a16="http://schemas.microsoft.com/office/drawing/2014/main" id="{D46AEA46-EA37-B5BA-C17A-58D0403E7A41}"/>
              </a:ext>
            </a:extLst>
          </p:cNvPr>
          <p:cNvSpPr txBox="1"/>
          <p:nvPr/>
        </p:nvSpPr>
        <p:spPr>
          <a:xfrm>
            <a:off x="4542536" y="2706624"/>
            <a:ext cx="6894576" cy="3483864"/>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r>
              <a:rPr lang="en-US" sz="1500" dirty="0">
                <a:latin typeface="+mj-lt"/>
                <a:cs typeface="David" panose="020E0502060401010101" pitchFamily="34" charset="-79"/>
              </a:rPr>
              <a:t>We chose to prioritize adding weight to points that are connected to the least paths.</a:t>
            </a:r>
            <a:br>
              <a:rPr lang="en-US" sz="1500" dirty="0">
                <a:latin typeface="+mj-lt"/>
                <a:cs typeface="David" panose="020E0502060401010101" pitchFamily="34" charset="-79"/>
              </a:rPr>
            </a:br>
            <a:br>
              <a:rPr lang="en-US" sz="1500" dirty="0">
                <a:latin typeface="+mj-lt"/>
                <a:cs typeface="David" panose="020E0502060401010101" pitchFamily="34" charset="-79"/>
              </a:rPr>
            </a:br>
            <a:r>
              <a:rPr lang="en-US" sz="1500" dirty="0">
                <a:latin typeface="+mj-lt"/>
                <a:cs typeface="David" panose="020E0502060401010101" pitchFamily="34" charset="-79"/>
              </a:rPr>
              <a:t>Let’s say we add a weight to point X, All the paths that have X in them, will have their weight increased by 1. Let’s say X is connected to the least paths possible, then X will increase the weight of the least possible connected paths, which in turn will give us more paths that contain points that can be increased in the future. If X is connected to a larger number of connected paths, then all the paths will have their weight increased, which in turn will decrease the number of points that may be increased in the future. As we want to increase the number of points with increased weight, we prefer to choose a “greedy algorithm” that each time chooses the most optimal point.</a:t>
            </a:r>
          </a:p>
          <a:p>
            <a:pPr indent="-228600">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176406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4654296" y="329184"/>
            <a:ext cx="6894576" cy="1783080"/>
          </a:xfrm>
        </p:spPr>
        <p:txBody>
          <a:bodyPr vert="horz" lIns="91440" tIns="45720" rIns="91440" bIns="45720" rtlCol="0" anchor="b">
            <a:normAutofit/>
          </a:bodyPr>
          <a:lstStyle/>
          <a:p>
            <a:pPr>
              <a:lnSpc>
                <a:spcPct val="90000"/>
              </a:lnSpc>
            </a:pPr>
            <a:r>
              <a:rPr lang="en-US" sz="6100" b="1" dirty="0">
                <a:solidFill>
                  <a:srgbClr val="002060"/>
                </a:solidFill>
              </a:rPr>
              <a:t>The Algorithm – Top View: </a:t>
            </a:r>
          </a:p>
        </p:txBody>
      </p:sp>
      <p:pic>
        <p:nvPicPr>
          <p:cNvPr id="14" name="Picture 4" descr="Multi-coloured push pins connected by a black wire">
            <a:extLst>
              <a:ext uri="{FF2B5EF4-FFF2-40B4-BE49-F238E27FC236}">
                <a16:creationId xmlns:a16="http://schemas.microsoft.com/office/drawing/2014/main" id="{45D3BB68-4F04-AE01-E29A-C1F8EFC5A1F3}"/>
              </a:ext>
            </a:extLst>
          </p:cNvPr>
          <p:cNvPicPr>
            <a:picLocks noChangeAspect="1"/>
          </p:cNvPicPr>
          <p:nvPr/>
        </p:nvPicPr>
        <p:blipFill rotWithShape="1">
          <a:blip r:embed="rId2"/>
          <a:srcRect l="9182" r="5137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 name="TextBox 2">
            <a:extLst>
              <a:ext uri="{FF2B5EF4-FFF2-40B4-BE49-F238E27FC236}">
                <a16:creationId xmlns:a16="http://schemas.microsoft.com/office/drawing/2014/main" id="{D46AEA46-EA37-B5BA-C17A-58D0403E7A41}"/>
              </a:ext>
            </a:extLst>
          </p:cNvPr>
          <p:cNvSpPr txBox="1"/>
          <p:nvPr/>
        </p:nvSpPr>
        <p:spPr>
          <a:xfrm>
            <a:off x="4562856" y="2229104"/>
            <a:ext cx="6894576" cy="3483864"/>
          </a:xfrm>
          <a:prstGeom prst="rect">
            <a:avLst/>
          </a:prstGeom>
        </p:spPr>
        <p:txBody>
          <a:bodyPr vert="horz" lIns="91440" tIns="45720" rIns="91440" bIns="45720" rtlCol="0">
            <a:noAutofit/>
          </a:bodyPr>
          <a:lstStyle/>
          <a:p>
            <a:pPr>
              <a:spcAft>
                <a:spcPts val="600"/>
              </a:spcAft>
            </a:pPr>
            <a:r>
              <a:rPr lang="en-US" sz="1500" dirty="0"/>
              <a:t>The main problem we wanted to solve in our project was:</a:t>
            </a:r>
            <a:br>
              <a:rPr lang="en-US" sz="1500" dirty="0"/>
            </a:br>
            <a:r>
              <a:rPr lang="en-US" sz="1500" dirty="0"/>
              <a:t>Finding all the points that can have their weight increased by 1 without changing the heaviest path.</a:t>
            </a:r>
          </a:p>
          <a:p>
            <a:pPr>
              <a:spcAft>
                <a:spcPts val="600"/>
              </a:spcAft>
            </a:pPr>
            <a:r>
              <a:rPr lang="en-US" sz="1500" dirty="0"/>
              <a:t>Our algorithm works in the following order:</a:t>
            </a:r>
            <a:br>
              <a:rPr lang="en-US" sz="1500" dirty="0"/>
            </a:br>
            <a:endParaRPr lang="en-US" sz="1500" dirty="0"/>
          </a:p>
          <a:p>
            <a:pPr marL="342900" indent="-228600">
              <a:spcAft>
                <a:spcPts val="600"/>
              </a:spcAft>
              <a:buFont typeface="Arial" panose="020B0604020202020204" pitchFamily="34" charset="0"/>
              <a:buChar char="•"/>
            </a:pPr>
            <a:r>
              <a:rPr lang="en-US" sz="1500" dirty="0"/>
              <a:t>We create structure of points, and use the input excel to establish all the points.</a:t>
            </a:r>
          </a:p>
          <a:p>
            <a:pPr marL="342900" indent="-228600">
              <a:spcAft>
                <a:spcPts val="600"/>
              </a:spcAft>
              <a:buFont typeface="Arial" panose="020B0604020202020204" pitchFamily="34" charset="0"/>
              <a:buChar char="•"/>
            </a:pPr>
            <a:r>
              <a:rPr lang="en-US" sz="1500" dirty="0"/>
              <a:t>The algorithm them connects all the points to each other. This process involves each point saving the points that are bigger and smaller than it is, calculating the heaviest paths that start from the point and calculate the ones the end in the point, and pointers to the points that correspond to the next item in the heaviest paths.</a:t>
            </a:r>
          </a:p>
          <a:p>
            <a:pPr marL="342900" indent="-228600">
              <a:spcAft>
                <a:spcPts val="600"/>
              </a:spcAft>
              <a:buFont typeface="Arial" panose="020B0604020202020204" pitchFamily="34" charset="0"/>
              <a:buChar char="•"/>
            </a:pPr>
            <a:r>
              <a:rPr lang="en-US" sz="1500" dirty="0"/>
              <a:t>Then the algorithm decides which point will have its weight increased based on the point that has a weight of 1 and is part of the least number of paths.</a:t>
            </a:r>
          </a:p>
          <a:p>
            <a:pPr marL="342900" indent="-228600">
              <a:spcAft>
                <a:spcPts val="600"/>
              </a:spcAft>
              <a:buFont typeface="Arial" panose="020B0604020202020204" pitchFamily="34" charset="0"/>
              <a:buChar char="•"/>
            </a:pPr>
            <a:r>
              <a:rPr lang="en-US" sz="1500" dirty="0"/>
              <a:t>We repeat this process until there are no more points that can be increased.</a:t>
            </a:r>
          </a:p>
        </p:txBody>
      </p:sp>
    </p:spTree>
    <p:extLst>
      <p:ext uri="{BB962C8B-B14F-4D97-AF65-F5344CB8AC3E}">
        <p14:creationId xmlns:p14="http://schemas.microsoft.com/office/powerpoint/2010/main" val="327715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nSpc>
                <a:spcPct val="90000"/>
              </a:lnSpc>
            </a:pPr>
            <a:r>
              <a:rPr lang="en-US" sz="6600" b="1" dirty="0">
                <a:solidFill>
                  <a:srgbClr val="002060"/>
                </a:solidFill>
              </a:rPr>
              <a:t>Technical Details: </a:t>
            </a:r>
          </a:p>
        </p:txBody>
      </p:sp>
      <p:sp>
        <p:nvSpPr>
          <p:cNvPr id="3" name="TextBox 2">
            <a:extLst>
              <a:ext uri="{FF2B5EF4-FFF2-40B4-BE49-F238E27FC236}">
                <a16:creationId xmlns:a16="http://schemas.microsoft.com/office/drawing/2014/main" id="{31A7212F-64A7-78B3-A5BD-29ABA98778F9}"/>
              </a:ext>
            </a:extLst>
          </p:cNvPr>
          <p:cNvSpPr txBox="1"/>
          <p:nvPr/>
        </p:nvSpPr>
        <p:spPr>
          <a:xfrm>
            <a:off x="640080" y="2801779"/>
            <a:ext cx="4243589" cy="3320668"/>
          </a:xfrm>
          <a:prstGeom prst="rect">
            <a:avLst/>
          </a:prstGeom>
        </p:spPr>
        <p:txBody>
          <a:bodyPr vert="horz" lIns="91440" tIns="45720" rIns="91440" bIns="45720" rtlCol="0">
            <a:normAutofit fontScale="92500"/>
          </a:bodyPr>
          <a:lstStyle/>
          <a:p>
            <a:pPr indent="-228600">
              <a:spcAft>
                <a:spcPts val="600"/>
              </a:spcAft>
              <a:buFont typeface="Arial" panose="020B0604020202020204" pitchFamily="34" charset="0"/>
              <a:buChar char="•"/>
            </a:pPr>
            <a:r>
              <a:rPr lang="en-US" sz="1600" dirty="0">
                <a:latin typeface="+mj-lt"/>
                <a:cs typeface="David" panose="020E0502060401010101" pitchFamily="34" charset="-79"/>
              </a:rPr>
              <a:t>Our implementation was created using C++ and Python.</a:t>
            </a:r>
            <a:br>
              <a:rPr lang="en-US" sz="1600" dirty="0">
                <a:latin typeface="+mj-lt"/>
                <a:cs typeface="David" panose="020E0502060401010101" pitchFamily="34" charset="-79"/>
              </a:rPr>
            </a:br>
            <a:r>
              <a:rPr lang="en-US" sz="1600" dirty="0">
                <a:latin typeface="+mj-lt"/>
                <a:cs typeface="David" panose="020E0502060401010101" pitchFamily="34" charset="-79"/>
              </a:rPr>
              <a:t>We used Python for parsing the excel sheets and outputting back to csv.</a:t>
            </a:r>
            <a:br>
              <a:rPr lang="en-US" sz="1600" dirty="0">
                <a:latin typeface="+mj-lt"/>
                <a:cs typeface="David" panose="020E0502060401010101" pitchFamily="34" charset="-79"/>
              </a:rPr>
            </a:br>
            <a:endParaRPr lang="en-US" sz="1600" dirty="0">
              <a:latin typeface="+mj-lt"/>
              <a:cs typeface="David" panose="020E0502060401010101" pitchFamily="34" charset="-79"/>
            </a:endParaRPr>
          </a:p>
          <a:p>
            <a:pPr indent="-228600">
              <a:spcAft>
                <a:spcPts val="600"/>
              </a:spcAft>
              <a:buFont typeface="Arial" panose="020B0604020202020204" pitchFamily="34" charset="0"/>
              <a:buChar char="•"/>
            </a:pPr>
            <a:r>
              <a:rPr lang="en-US" sz="1600" dirty="0">
                <a:latin typeface="+mj-lt"/>
                <a:cs typeface="David" panose="020E0502060401010101" pitchFamily="34" charset="-79"/>
              </a:rPr>
              <a:t>The main program is programmed using C++.</a:t>
            </a:r>
            <a:br>
              <a:rPr lang="en-US" sz="1600" dirty="0">
                <a:latin typeface="+mj-lt"/>
                <a:cs typeface="David" panose="020E0502060401010101" pitchFamily="34" charset="-79"/>
              </a:rPr>
            </a:br>
            <a:r>
              <a:rPr lang="en-US" sz="1600" dirty="0">
                <a:latin typeface="+mj-lt"/>
                <a:cs typeface="David" panose="020E0502060401010101" pitchFamily="34" charset="-79"/>
              </a:rPr>
              <a:t>We chose C++ because it is a reliable and fast programming language.</a:t>
            </a:r>
            <a:br>
              <a:rPr lang="en-US" sz="1600" dirty="0">
                <a:latin typeface="+mj-lt"/>
                <a:cs typeface="David" panose="020E0502060401010101" pitchFamily="34" charset="-79"/>
              </a:rPr>
            </a:br>
            <a:endParaRPr lang="en-US" sz="1600" dirty="0">
              <a:latin typeface="+mj-lt"/>
              <a:cs typeface="David" panose="020E0502060401010101" pitchFamily="34" charset="-79"/>
            </a:endParaRPr>
          </a:p>
          <a:p>
            <a:pPr>
              <a:spcAft>
                <a:spcPts val="600"/>
              </a:spcAft>
            </a:pPr>
            <a:r>
              <a:rPr lang="en-US" sz="1600" dirty="0">
                <a:latin typeface="+mj-lt"/>
                <a:cs typeface="David" panose="020E0502060401010101" pitchFamily="34" charset="-79"/>
              </a:rPr>
              <a:t>The 2 key components of the algorithm are:</a:t>
            </a:r>
          </a:p>
          <a:p>
            <a:pPr marL="342900" indent="-228600">
              <a:spcAft>
                <a:spcPts val="600"/>
              </a:spcAft>
              <a:buFont typeface="Arial" panose="020B0604020202020204" pitchFamily="34" charset="0"/>
              <a:buChar char="•"/>
            </a:pPr>
            <a:r>
              <a:rPr lang="en-US" sz="1600" dirty="0">
                <a:latin typeface="+mj-lt"/>
                <a:cs typeface="David" panose="020E0502060401010101" pitchFamily="34" charset="-79"/>
              </a:rPr>
              <a:t>Detect the heaviest path</a:t>
            </a:r>
          </a:p>
          <a:p>
            <a:pPr marL="342900" indent="-228600">
              <a:spcAft>
                <a:spcPts val="600"/>
              </a:spcAft>
              <a:buFont typeface="Arial" panose="020B0604020202020204" pitchFamily="34" charset="0"/>
              <a:buChar char="•"/>
            </a:pPr>
            <a:r>
              <a:rPr lang="en-US" sz="1600" dirty="0">
                <a:latin typeface="+mj-lt"/>
                <a:cs typeface="David" panose="020E0502060401010101" pitchFamily="34" charset="-79"/>
              </a:rPr>
              <a:t>Detect which point can be increased nex</a:t>
            </a:r>
            <a:r>
              <a:rPr lang="en-US" sz="1600" dirty="0">
                <a:latin typeface="David" panose="020E0502060401010101" pitchFamily="34" charset="-79"/>
                <a:cs typeface="David" panose="020E0502060401010101" pitchFamily="34" charset="-79"/>
              </a:rPr>
              <a:t>t</a:t>
            </a:r>
            <a:r>
              <a:rPr lang="en-US" sz="1400" dirty="0"/>
              <a:t>.</a:t>
            </a:r>
          </a:p>
        </p:txBody>
      </p:sp>
      <p:pic>
        <p:nvPicPr>
          <p:cNvPr id="5" name="Picture 4" descr="Computer script on a screen">
            <a:extLst>
              <a:ext uri="{FF2B5EF4-FFF2-40B4-BE49-F238E27FC236}">
                <a16:creationId xmlns:a16="http://schemas.microsoft.com/office/drawing/2014/main" id="{01293737-2E62-86EA-5BB7-E33535F85BB3}"/>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8545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460808" y="598558"/>
            <a:ext cx="9343591" cy="1320800"/>
          </a:xfrm>
        </p:spPr>
        <p:txBody>
          <a:bodyPr>
            <a:normAutofit/>
          </a:bodyPr>
          <a:lstStyle/>
          <a:p>
            <a:r>
              <a:rPr lang="en-US" sz="3200" b="1" dirty="0">
                <a:solidFill>
                  <a:srgbClr val="002060"/>
                </a:solidFill>
              </a:rPr>
              <a:t>Technical Details – </a:t>
            </a:r>
            <a:br>
              <a:rPr lang="en-US" sz="3200" b="1" dirty="0">
                <a:solidFill>
                  <a:srgbClr val="002060"/>
                </a:solidFill>
              </a:rPr>
            </a:br>
            <a:r>
              <a:rPr lang="en-US" sz="3200" b="1" dirty="0">
                <a:solidFill>
                  <a:srgbClr val="002060"/>
                </a:solidFill>
              </a:rPr>
              <a:t>1. Detect the heaviest path: </a:t>
            </a:r>
            <a:endParaRPr lang="en-IL" sz="3200" b="1" dirty="0">
              <a:solidFill>
                <a:srgbClr val="002060"/>
              </a:solidFill>
            </a:endParaRPr>
          </a:p>
        </p:txBody>
      </p:sp>
      <p:sp>
        <p:nvSpPr>
          <p:cNvPr id="3" name="TextBox 2">
            <a:extLst>
              <a:ext uri="{FF2B5EF4-FFF2-40B4-BE49-F238E27FC236}">
                <a16:creationId xmlns:a16="http://schemas.microsoft.com/office/drawing/2014/main" id="{31A7212F-64A7-78B3-A5BD-29ABA98778F9}"/>
              </a:ext>
            </a:extLst>
          </p:cNvPr>
          <p:cNvSpPr txBox="1"/>
          <p:nvPr/>
        </p:nvSpPr>
        <p:spPr>
          <a:xfrm>
            <a:off x="735129" y="2431536"/>
            <a:ext cx="10721742" cy="4062651"/>
          </a:xfrm>
          <a:prstGeom prst="rect">
            <a:avLst/>
          </a:prstGeom>
          <a:noFill/>
        </p:spPr>
        <p:txBody>
          <a:bodyPr wrap="square" rtlCol="0">
            <a:spAutoFit/>
          </a:bodyPr>
          <a:lstStyle/>
          <a:p>
            <a:r>
              <a:rPr lang="en-US" dirty="0">
                <a:latin typeface="+mj-lt"/>
              </a:rPr>
              <a:t>First, connect the points – We use a dynamic algorithm that works as follows:</a:t>
            </a:r>
            <a:br>
              <a:rPr lang="en-US" dirty="0">
                <a:latin typeface="+mj-lt"/>
              </a:rPr>
            </a:br>
            <a:endParaRPr lang="en-US" dirty="0">
              <a:latin typeface="+mj-lt"/>
            </a:endParaRPr>
          </a:p>
          <a:p>
            <a:pPr marL="342900" indent="-342900">
              <a:buAutoNum type="arabicPeriod"/>
            </a:pPr>
            <a:r>
              <a:rPr lang="en-US" dirty="0">
                <a:latin typeface="+mj-lt"/>
              </a:rPr>
              <a:t>Sort the points according to the x values.</a:t>
            </a:r>
          </a:p>
          <a:p>
            <a:pPr marL="342900" indent="-342900">
              <a:buAutoNum type="arabicPeriod"/>
            </a:pPr>
            <a:endParaRPr lang="en-US" dirty="0">
              <a:latin typeface="+mj-lt"/>
            </a:endParaRPr>
          </a:p>
          <a:p>
            <a:pPr marL="342900" indent="-342900">
              <a:buAutoNum type="arabicPeriod"/>
            </a:pPr>
            <a:r>
              <a:rPr lang="en-US" dirty="0">
                <a:latin typeface="+mj-lt"/>
              </a:rPr>
              <a:t>For each point – which is a C struct, we find all the points that are smaller than it – both by x values and y values and add it to a list the point holds. We do it dynamically because the points are orders. We also make sure there is a direct connection between the dots and there is no intermediate dot that connects them.</a:t>
            </a:r>
          </a:p>
          <a:p>
            <a:pPr marL="342900" indent="-342900">
              <a:buAutoNum type="arabicPeriod"/>
            </a:pPr>
            <a:endParaRPr lang="en-US" dirty="0">
              <a:latin typeface="+mj-lt"/>
            </a:endParaRPr>
          </a:p>
          <a:p>
            <a:pPr marL="342900" indent="-342900">
              <a:buAutoNum type="arabicPeriod"/>
            </a:pPr>
            <a:r>
              <a:rPr lang="en-US" dirty="0">
                <a:latin typeface="+mj-lt"/>
              </a:rPr>
              <a:t>We then start running backwards and add for each point the direct points that are bigger than it, again using dynamic calculating as the points are sorted.</a:t>
            </a:r>
            <a:br>
              <a:rPr lang="en-US" dirty="0"/>
            </a:br>
            <a:br>
              <a:rPr lang="en-US" dirty="0"/>
            </a:br>
            <a:r>
              <a:rPr lang="en-US" sz="2400" b="1" dirty="0"/>
              <a:t>This process takes O(n^2) in worst case</a:t>
            </a:r>
            <a:br>
              <a:rPr lang="en-US" sz="2400" b="1" dirty="0"/>
            </a:br>
            <a:endParaRPr lang="en-IL" b="1" dirty="0"/>
          </a:p>
        </p:txBody>
      </p:sp>
      <p:sp>
        <p:nvSpPr>
          <p:cNvPr id="4" name="TextBox 3">
            <a:extLst>
              <a:ext uri="{FF2B5EF4-FFF2-40B4-BE49-F238E27FC236}">
                <a16:creationId xmlns:a16="http://schemas.microsoft.com/office/drawing/2014/main" id="{391CA90E-B9F7-7DF4-0A51-A5B5F3C27F6C}"/>
              </a:ext>
            </a:extLst>
          </p:cNvPr>
          <p:cNvSpPr txBox="1"/>
          <p:nvPr/>
        </p:nvSpPr>
        <p:spPr>
          <a:xfrm>
            <a:off x="735129" y="1830468"/>
            <a:ext cx="4990469" cy="523220"/>
          </a:xfrm>
          <a:prstGeom prst="rect">
            <a:avLst/>
          </a:prstGeom>
          <a:noFill/>
        </p:spPr>
        <p:txBody>
          <a:bodyPr wrap="none" rtlCol="0">
            <a:spAutoFit/>
          </a:bodyPr>
          <a:lstStyle/>
          <a:p>
            <a:r>
              <a:rPr lang="en-US" sz="2800" b="1" dirty="0"/>
              <a:t>Step 1 – Connecting the points</a:t>
            </a:r>
            <a:endParaRPr lang="en-IL" sz="2800" b="1" dirty="0"/>
          </a:p>
        </p:txBody>
      </p:sp>
    </p:spTree>
    <p:extLst>
      <p:ext uri="{BB962C8B-B14F-4D97-AF65-F5344CB8AC3E}">
        <p14:creationId xmlns:p14="http://schemas.microsoft.com/office/powerpoint/2010/main" val="301968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a:xfrm>
            <a:off x="7549896" y="769189"/>
            <a:ext cx="3432048" cy="1714065"/>
          </a:xfrm>
        </p:spPr>
        <p:txBody>
          <a:bodyPr vert="horz" lIns="91440" tIns="45720" rIns="91440" bIns="45720" rtlCol="0" anchor="b">
            <a:normAutofit/>
          </a:bodyPr>
          <a:lstStyle/>
          <a:p>
            <a:pPr>
              <a:lnSpc>
                <a:spcPct val="90000"/>
              </a:lnSpc>
            </a:pPr>
            <a:r>
              <a:rPr lang="en-US" sz="3000" b="1" dirty="0">
                <a:solidFill>
                  <a:srgbClr val="002060"/>
                </a:solidFill>
              </a:rPr>
              <a:t>Technical Details - Detect the heaviest path: </a:t>
            </a:r>
          </a:p>
        </p:txBody>
      </p:sp>
      <p:sp>
        <p:nvSpPr>
          <p:cNvPr id="4" name="TextBox 3">
            <a:extLst>
              <a:ext uri="{FF2B5EF4-FFF2-40B4-BE49-F238E27FC236}">
                <a16:creationId xmlns:a16="http://schemas.microsoft.com/office/drawing/2014/main" id="{391CA90E-B9F7-7DF4-0A51-A5B5F3C27F6C}"/>
              </a:ext>
            </a:extLst>
          </p:cNvPr>
          <p:cNvSpPr txBox="1"/>
          <p:nvPr/>
        </p:nvSpPr>
        <p:spPr>
          <a:xfrm>
            <a:off x="7549896" y="2777254"/>
            <a:ext cx="3432048" cy="3414450"/>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400" b="1" dirty="0">
                <a:latin typeface="David" panose="020E0502060401010101" pitchFamily="34" charset="-79"/>
                <a:cs typeface="David" panose="020E0502060401010101" pitchFamily="34" charset="-79"/>
              </a:rPr>
              <a:t>Step 1 – Connecting the points – code snippet</a:t>
            </a:r>
          </a:p>
        </p:txBody>
      </p:sp>
      <p:pic>
        <p:nvPicPr>
          <p:cNvPr id="8" name="Picture 7" descr="A computer screen shot of a program&#10;&#10;Description automatically generated">
            <a:extLst>
              <a:ext uri="{FF2B5EF4-FFF2-40B4-BE49-F238E27FC236}">
                <a16:creationId xmlns:a16="http://schemas.microsoft.com/office/drawing/2014/main" id="{D7A22288-C29D-F973-BDF9-508B13D59994}"/>
              </a:ext>
            </a:extLst>
          </p:cNvPr>
          <p:cNvPicPr>
            <a:picLocks noChangeAspect="1"/>
          </p:cNvPicPr>
          <p:nvPr/>
        </p:nvPicPr>
        <p:blipFill rotWithShape="1">
          <a:blip r:embed="rId2"/>
          <a:srcRect l="18250" t="18074" r="6875" b="17614"/>
          <a:stretch/>
        </p:blipFill>
        <p:spPr>
          <a:xfrm>
            <a:off x="143255" y="769189"/>
            <a:ext cx="7238207" cy="5422515"/>
          </a:xfrm>
          <a:prstGeom prst="rect">
            <a:avLst/>
          </a:prstGeom>
        </p:spPr>
      </p:pic>
      <p:sp>
        <p:nvSpPr>
          <p:cNvPr id="3" name="TextBox 2">
            <a:extLst>
              <a:ext uri="{FF2B5EF4-FFF2-40B4-BE49-F238E27FC236}">
                <a16:creationId xmlns:a16="http://schemas.microsoft.com/office/drawing/2014/main" id="{31A7212F-64A7-78B3-A5BD-29ABA98778F9}"/>
              </a:ext>
            </a:extLst>
          </p:cNvPr>
          <p:cNvSpPr txBox="1"/>
          <p:nvPr/>
        </p:nvSpPr>
        <p:spPr>
          <a:xfrm>
            <a:off x="630936" y="2431535"/>
            <a:ext cx="10721742" cy="738664"/>
          </a:xfrm>
          <a:prstGeom prst="rect">
            <a:avLst/>
          </a:prstGeom>
          <a:noFill/>
        </p:spPr>
        <p:txBody>
          <a:bodyPr wrap="square" rtlCol="0">
            <a:spAutoFit/>
          </a:bodyPr>
          <a:lstStyle/>
          <a:p>
            <a:pPr>
              <a:spcAft>
                <a:spcPts val="600"/>
              </a:spcAft>
            </a:pPr>
            <a:br>
              <a:rPr lang="en-US" sz="2400" b="1" dirty="0"/>
            </a:br>
            <a:endParaRPr lang="en-IL" b="1" dirty="0"/>
          </a:p>
        </p:txBody>
      </p:sp>
    </p:spTree>
    <p:extLst>
      <p:ext uri="{BB962C8B-B14F-4D97-AF65-F5344CB8AC3E}">
        <p14:creationId xmlns:p14="http://schemas.microsoft.com/office/powerpoint/2010/main" val="284123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2D11-0B3C-DFC9-93A0-90BBAC40ED3D}"/>
              </a:ext>
            </a:extLst>
          </p:cNvPr>
          <p:cNvSpPr>
            <a:spLocks noGrp="1"/>
          </p:cNvSpPr>
          <p:nvPr>
            <p:ph type="title"/>
          </p:nvPr>
        </p:nvSpPr>
        <p:spPr/>
        <p:txBody>
          <a:bodyPr/>
          <a:lstStyle/>
          <a:p>
            <a:r>
              <a:rPr lang="en-US" sz="2800" b="1" dirty="0">
                <a:solidFill>
                  <a:srgbClr val="002060"/>
                </a:solidFill>
              </a:rPr>
              <a:t>Technical Details – </a:t>
            </a:r>
            <a:br>
              <a:rPr lang="en-US" sz="2800" b="1" dirty="0">
                <a:solidFill>
                  <a:srgbClr val="002060"/>
                </a:solidFill>
              </a:rPr>
            </a:br>
            <a:r>
              <a:rPr lang="en-US" sz="2800" b="1" dirty="0">
                <a:solidFill>
                  <a:srgbClr val="002060"/>
                </a:solidFill>
              </a:rPr>
              <a:t>1. Detect the heaviest path: </a:t>
            </a:r>
            <a:endParaRPr lang="en-IL" sz="13800" b="1" dirty="0"/>
          </a:p>
        </p:txBody>
      </p:sp>
      <p:sp>
        <p:nvSpPr>
          <p:cNvPr id="3" name="TextBox 2">
            <a:extLst>
              <a:ext uri="{FF2B5EF4-FFF2-40B4-BE49-F238E27FC236}">
                <a16:creationId xmlns:a16="http://schemas.microsoft.com/office/drawing/2014/main" id="{31A7212F-64A7-78B3-A5BD-29ABA98778F9}"/>
              </a:ext>
            </a:extLst>
          </p:cNvPr>
          <p:cNvSpPr txBox="1"/>
          <p:nvPr/>
        </p:nvSpPr>
        <p:spPr>
          <a:xfrm>
            <a:off x="735129" y="2431536"/>
            <a:ext cx="10721742" cy="3785652"/>
          </a:xfrm>
          <a:prstGeom prst="rect">
            <a:avLst/>
          </a:prstGeom>
          <a:noFill/>
        </p:spPr>
        <p:txBody>
          <a:bodyPr wrap="square" rtlCol="0">
            <a:spAutoFit/>
          </a:bodyPr>
          <a:lstStyle/>
          <a:p>
            <a:r>
              <a:rPr lang="en-US" dirty="0"/>
              <a:t>First, we detect the longest path – which in turn it is the heaviest path as each point has a starting weight of 1:</a:t>
            </a:r>
          </a:p>
          <a:p>
            <a:pPr marL="342900" indent="-342900">
              <a:buAutoNum type="arabicPeriod"/>
            </a:pPr>
            <a:r>
              <a:rPr lang="en-US" dirty="0"/>
              <a:t>For each point, we calculate the heaviest path that ends with itself using dynamic calculation as each point holds a list of smaller points.</a:t>
            </a:r>
          </a:p>
          <a:p>
            <a:pPr marL="342900" indent="-342900">
              <a:buAutoNum type="arabicPeriod"/>
            </a:pPr>
            <a:endParaRPr lang="en-US" dirty="0"/>
          </a:p>
          <a:p>
            <a:pPr marL="342900" indent="-342900">
              <a:buAutoNum type="arabicPeriod"/>
            </a:pPr>
            <a:r>
              <a:rPr lang="en-US" dirty="0"/>
              <a:t>Then we loop in reverse and calculate the heaviest path that starts with each point including itself.</a:t>
            </a:r>
          </a:p>
          <a:p>
            <a:pPr marL="342900" indent="-342900">
              <a:buAutoNum type="arabicPeriod"/>
            </a:pPr>
            <a:endParaRPr lang="en-US" dirty="0"/>
          </a:p>
          <a:p>
            <a:pPr marL="342900" indent="-342900">
              <a:buAutoNum type="arabicPeriod"/>
            </a:pPr>
            <a:r>
              <a:rPr lang="en-US" dirty="0"/>
              <a:t>For each points. The heaviest path will be the sum of the starting heaviest weight and the ending heaviest weight (minus the point weight itself as it was added twice).</a:t>
            </a:r>
          </a:p>
          <a:p>
            <a:endParaRPr lang="en-US" dirty="0"/>
          </a:p>
          <a:p>
            <a:endParaRPr lang="en-US" sz="1800" b="1" dirty="0"/>
          </a:p>
          <a:p>
            <a:r>
              <a:rPr lang="en-US" sz="2400" b="1" dirty="0"/>
              <a:t>This process takes O(n^2) in worst case</a:t>
            </a:r>
          </a:p>
        </p:txBody>
      </p:sp>
      <p:sp>
        <p:nvSpPr>
          <p:cNvPr id="4" name="TextBox 3">
            <a:extLst>
              <a:ext uri="{FF2B5EF4-FFF2-40B4-BE49-F238E27FC236}">
                <a16:creationId xmlns:a16="http://schemas.microsoft.com/office/drawing/2014/main" id="{391CA90E-B9F7-7DF4-0A51-A5B5F3C27F6C}"/>
              </a:ext>
            </a:extLst>
          </p:cNvPr>
          <p:cNvSpPr txBox="1"/>
          <p:nvPr/>
        </p:nvSpPr>
        <p:spPr>
          <a:xfrm>
            <a:off x="735129" y="1837196"/>
            <a:ext cx="6742631" cy="523220"/>
          </a:xfrm>
          <a:prstGeom prst="rect">
            <a:avLst/>
          </a:prstGeom>
          <a:noFill/>
        </p:spPr>
        <p:txBody>
          <a:bodyPr wrap="square" rtlCol="0">
            <a:spAutoFit/>
          </a:bodyPr>
          <a:lstStyle/>
          <a:p>
            <a:r>
              <a:rPr lang="en-US" sz="2800" b="1" dirty="0"/>
              <a:t>Step 2 – </a:t>
            </a:r>
            <a:r>
              <a:rPr lang="en-US" sz="2600" b="1" dirty="0"/>
              <a:t>Calculate</a:t>
            </a:r>
            <a:r>
              <a:rPr lang="en-US" sz="2800" b="1" dirty="0"/>
              <a:t> heaviest path</a:t>
            </a:r>
            <a:endParaRPr lang="en-IL" sz="2800" b="1" dirty="0"/>
          </a:p>
        </p:txBody>
      </p:sp>
    </p:spTree>
    <p:extLst>
      <p:ext uri="{BB962C8B-B14F-4D97-AF65-F5344CB8AC3E}">
        <p14:creationId xmlns:p14="http://schemas.microsoft.com/office/powerpoint/2010/main" val="39337234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1698</Words>
  <Application>Microsoft Office PowerPoint</Application>
  <PresentationFormat>Widescreen</PresentationFormat>
  <Paragraphs>165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Malgun Gothic Semilight</vt:lpstr>
      <vt:lpstr>Arial</vt:lpstr>
      <vt:lpstr>Calibri</vt:lpstr>
      <vt:lpstr>David</vt:lpstr>
      <vt:lpstr>Trebuchet MS</vt:lpstr>
      <vt:lpstr>Wingdings 3</vt:lpstr>
      <vt:lpstr>Facet</vt:lpstr>
      <vt:lpstr>Stochastic Optimization </vt:lpstr>
      <vt:lpstr>Introduction</vt:lpstr>
      <vt:lpstr>Introduction</vt:lpstr>
      <vt:lpstr>The idea behind the algorithm: </vt:lpstr>
      <vt:lpstr>The Algorithm – Top View: </vt:lpstr>
      <vt:lpstr>Technical Details: </vt:lpstr>
      <vt:lpstr>Technical Details –  1. Detect the heaviest path: </vt:lpstr>
      <vt:lpstr>Technical Details - Detect the heaviest path: </vt:lpstr>
      <vt:lpstr>Technical Details –  1. Detect the heaviest path: </vt:lpstr>
      <vt:lpstr>Technical Details - Detect the heaviest path: </vt:lpstr>
      <vt:lpstr>Technical Details –  2. Detect points to increase: </vt:lpstr>
      <vt:lpstr>Technical Details - Detect the heaviest path: </vt:lpstr>
      <vt:lpstr>Technical Details –  2. Detect points to increase: </vt:lpstr>
      <vt:lpstr>Technical Details - Detect the heaviest path: </vt:lpstr>
      <vt:lpstr>Technical Details – Final step – looping until there are no more points to increase: </vt:lpstr>
      <vt:lpstr>Technical Details - Detect the heaviest path: </vt:lpstr>
      <vt:lpstr>Results: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Optimization</dc:title>
  <dc:creator>Faivel Dragatsky</dc:creator>
  <cp:lastModifiedBy>Mor</cp:lastModifiedBy>
  <cp:revision>218</cp:revision>
  <dcterms:created xsi:type="dcterms:W3CDTF">2023-07-15T09:25:21Z</dcterms:created>
  <dcterms:modified xsi:type="dcterms:W3CDTF">2023-07-15T16:19:35Z</dcterms:modified>
</cp:coreProperties>
</file>