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91" r:id="rId2"/>
    <p:sldId id="257" r:id="rId3"/>
    <p:sldId id="298" r:id="rId4"/>
    <p:sldId id="299" r:id="rId5"/>
    <p:sldId id="259" r:id="rId6"/>
    <p:sldId id="301" r:id="rId7"/>
    <p:sldId id="302" r:id="rId8"/>
    <p:sldId id="303" r:id="rId9"/>
    <p:sldId id="322" r:id="rId10"/>
    <p:sldId id="304" r:id="rId11"/>
    <p:sldId id="325" r:id="rId12"/>
    <p:sldId id="308" r:id="rId13"/>
    <p:sldId id="328" r:id="rId14"/>
    <p:sldId id="309" r:id="rId15"/>
    <p:sldId id="312" r:id="rId16"/>
    <p:sldId id="330" r:id="rId17"/>
    <p:sldId id="314" r:id="rId18"/>
    <p:sldId id="331" r:id="rId19"/>
    <p:sldId id="31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94643"/>
  </p:normalViewPr>
  <p:slideViewPr>
    <p:cSldViewPr>
      <p:cViewPr varScale="1">
        <p:scale>
          <a:sx n="69" d="100"/>
          <a:sy n="69" d="100"/>
        </p:scale>
        <p:origin x="192"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D25C4-53AE-4787-9369-C61060A58DFC}" type="datetimeFigureOut">
              <a:rPr lang="en-US" smtClean="0"/>
              <a:pPr/>
              <a:t>10/12/21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87BE4-6D1B-4C82-B868-1416F503DC93}" type="slidenum">
              <a:rPr lang="en-US" smtClean="0"/>
              <a:pPr/>
              <a:t>‹#›</a:t>
            </a:fld>
            <a:endParaRPr lang="en-US"/>
          </a:p>
        </p:txBody>
      </p:sp>
    </p:spTree>
    <p:extLst>
      <p:ext uri="{BB962C8B-B14F-4D97-AF65-F5344CB8AC3E}">
        <p14:creationId xmlns:p14="http://schemas.microsoft.com/office/powerpoint/2010/main" val="389576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87BE4-6D1B-4C82-B868-1416F503DC93}" type="slidenum">
              <a:rPr lang="en-US" smtClean="0"/>
              <a:pPr/>
              <a:t>2</a:t>
            </a:fld>
            <a:endParaRPr lang="en-US"/>
          </a:p>
        </p:txBody>
      </p:sp>
    </p:spTree>
    <p:extLst>
      <p:ext uri="{BB962C8B-B14F-4D97-AF65-F5344CB8AC3E}">
        <p14:creationId xmlns:p14="http://schemas.microsoft.com/office/powerpoint/2010/main" val="29422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01E615-1C00-4D98-866C-F95D03110309}" type="datetime1">
              <a:rPr lang="en-US" smtClean="0"/>
              <a:t>10/12/21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BF9CC9-0EFF-4AA7-9BEC-1E96E53C95DF}" type="datetime1">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543C2F-424A-41C1-9AAB-5A107FEEAD8F}" type="datetime1">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112B2F-F558-4744-9BD4-C9B368B2851D}" type="datetime1">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07B4D1C-57D1-4528-83DC-9BE8ABF30FA0}" type="datetime1">
              <a:rPr lang="en-US" smtClean="0"/>
              <a:t>10/12/21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3A22A03-B3D4-4096-ACF1-A5BA61D6217D}" type="datetime1">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271DC62-5F2C-47BC-816B-3D97C34D77D9}" type="datetime1">
              <a:rPr lang="en-US" smtClean="0"/>
              <a:t>10/12/21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5CD97B6-18D5-4B95-9BE3-B3524C35A3B4}" type="datetime1">
              <a:rPr lang="en-US" smtClean="0"/>
              <a:t>10/12/21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5E9EF-666A-40A4-870F-7587B39EAC9E}" type="datetime1">
              <a:rPr lang="en-US" smtClean="0"/>
              <a:t>10/12/21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AA4FEA-6245-4B28-B957-B66078F8BF20}" type="datetime1">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748101C-1B29-4C6B-A92A-EFEB949ADB42}" type="datetime1">
              <a:rPr lang="en-US" smtClean="0"/>
              <a:t>10/12/21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D605419-5ACD-4199-A0E0-11C8B8D62194}" type="datetime1">
              <a:rPr lang="en-US" smtClean="0"/>
              <a:t>10/12/21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47800"/>
            <a:ext cx="8763000" cy="2743200"/>
          </a:xfrm>
        </p:spPr>
        <p:txBody>
          <a:bodyPr>
            <a:normAutofit fontScale="90000"/>
          </a:bodyPr>
          <a:lstStyle/>
          <a:p>
            <a:pPr algn="ctr"/>
            <a:r>
              <a:rPr lang="en-US" dirty="0">
                <a:solidFill>
                  <a:schemeClr val="tx1">
                    <a:lumMod val="85000"/>
                  </a:schemeClr>
                </a:solidFill>
              </a:rPr>
              <a:t>CSE225: Data Structure and Algorithms</a:t>
            </a:r>
            <a:br>
              <a:rPr lang="en-US" dirty="0">
                <a:solidFill>
                  <a:schemeClr val="tx1">
                    <a:lumMod val="85000"/>
                  </a:schemeClr>
                </a:solidFill>
              </a:rPr>
            </a:br>
            <a:br>
              <a:rPr lang="en-US" dirty="0">
                <a:solidFill>
                  <a:schemeClr val="tx1">
                    <a:lumMod val="85000"/>
                  </a:schemeClr>
                </a:solidFill>
              </a:rPr>
            </a:br>
            <a:r>
              <a:rPr lang="en-US" dirty="0">
                <a:solidFill>
                  <a:schemeClr val="tx1">
                    <a:lumMod val="85000"/>
                  </a:schemeClr>
                </a:solidFill>
              </a:rPr>
              <a:t>Types of Algorithms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5514" y="308150"/>
            <a:ext cx="7669886" cy="782907"/>
          </a:xfrm>
          <a:prstGeom prst="rect">
            <a:avLst/>
          </a:prstGeom>
        </p:spPr>
        <p:txBody>
          <a:bodyPr vert="horz" wrap="square" lIns="0" tIns="13335" rIns="0" bIns="0" rtlCol="0">
            <a:spAutoFit/>
          </a:bodyPr>
          <a:lstStyle/>
          <a:p>
            <a:pPr marL="12700">
              <a:lnSpc>
                <a:spcPct val="100000"/>
              </a:lnSpc>
              <a:spcBef>
                <a:spcPts val="105"/>
              </a:spcBef>
            </a:pPr>
            <a:r>
              <a:rPr dirty="0"/>
              <a:t>Simple recursive algorithms</a:t>
            </a:r>
            <a:r>
              <a:rPr spc="-120" dirty="0"/>
              <a:t> </a:t>
            </a:r>
            <a:r>
              <a:rPr dirty="0"/>
              <a:t>I</a:t>
            </a:r>
          </a:p>
        </p:txBody>
      </p:sp>
      <p:sp>
        <p:nvSpPr>
          <p:cNvPr id="3" name="object 3"/>
          <p:cNvSpPr txBox="1"/>
          <p:nvPr/>
        </p:nvSpPr>
        <p:spPr>
          <a:xfrm>
            <a:off x="764540" y="1380730"/>
            <a:ext cx="7284720" cy="3527425"/>
          </a:xfrm>
          <a:prstGeom prst="rect">
            <a:avLst/>
          </a:prstGeom>
        </p:spPr>
        <p:txBody>
          <a:bodyPr vert="horz" wrap="square" lIns="0" tIns="100330" rIns="0" bIns="0" rtlCol="0">
            <a:spAutoFit/>
          </a:bodyPr>
          <a:lstStyle/>
          <a:p>
            <a:pPr marL="355600" indent="-343535">
              <a:lnSpc>
                <a:spcPct val="100000"/>
              </a:lnSpc>
              <a:spcBef>
                <a:spcPts val="790"/>
              </a:spcBef>
              <a:buChar char="•"/>
              <a:tabLst>
                <a:tab pos="355600" algn="l"/>
                <a:tab pos="356235" algn="l"/>
              </a:tabLst>
            </a:pPr>
            <a:r>
              <a:rPr sz="2800" spc="-5" dirty="0">
                <a:latin typeface="Times New Roman"/>
                <a:cs typeface="Times New Roman"/>
              </a:rPr>
              <a:t>A simple recursive</a:t>
            </a:r>
            <a:r>
              <a:rPr sz="2800" spc="-15" dirty="0">
                <a:latin typeface="Times New Roman"/>
                <a:cs typeface="Times New Roman"/>
              </a:rPr>
              <a:t> </a:t>
            </a:r>
            <a:r>
              <a:rPr sz="2800" dirty="0">
                <a:latin typeface="Times New Roman"/>
                <a:cs typeface="Times New Roman"/>
              </a:rPr>
              <a:t>algorithm:</a:t>
            </a:r>
          </a:p>
          <a:p>
            <a:pPr marL="756285" lvl="1" indent="-287020">
              <a:lnSpc>
                <a:spcPct val="100000"/>
              </a:lnSpc>
              <a:spcBef>
                <a:spcPts val="595"/>
              </a:spcBef>
              <a:buChar char="–"/>
              <a:tabLst>
                <a:tab pos="756285" algn="l"/>
                <a:tab pos="756920" algn="l"/>
              </a:tabLst>
            </a:pPr>
            <a:r>
              <a:rPr sz="2400" spc="-5" dirty="0">
                <a:latin typeface="Times New Roman"/>
                <a:cs typeface="Times New Roman"/>
              </a:rPr>
              <a:t>Solves </a:t>
            </a:r>
            <a:r>
              <a:rPr sz="2400" dirty="0">
                <a:latin typeface="Times New Roman"/>
                <a:cs typeface="Times New Roman"/>
              </a:rPr>
              <a:t>the base cases</a:t>
            </a:r>
            <a:r>
              <a:rPr sz="2400" spc="-35" dirty="0">
                <a:latin typeface="Times New Roman"/>
                <a:cs typeface="Times New Roman"/>
              </a:rPr>
              <a:t> </a:t>
            </a:r>
            <a:r>
              <a:rPr sz="2400" dirty="0">
                <a:latin typeface="Times New Roman"/>
                <a:cs typeface="Times New Roman"/>
              </a:rPr>
              <a:t>directly</a:t>
            </a:r>
          </a:p>
          <a:p>
            <a:pPr marL="756285" lvl="1" indent="-287020">
              <a:lnSpc>
                <a:spcPct val="100000"/>
              </a:lnSpc>
              <a:spcBef>
                <a:spcPts val="575"/>
              </a:spcBef>
              <a:buChar char="–"/>
              <a:tabLst>
                <a:tab pos="756285" algn="l"/>
                <a:tab pos="756920" algn="l"/>
              </a:tabLst>
            </a:pPr>
            <a:r>
              <a:rPr sz="2400" dirty="0">
                <a:latin typeface="Times New Roman"/>
                <a:cs typeface="Times New Roman"/>
              </a:rPr>
              <a:t>Recurs </a:t>
            </a:r>
            <a:r>
              <a:rPr sz="2400" spc="-5" dirty="0">
                <a:latin typeface="Times New Roman"/>
                <a:cs typeface="Times New Roman"/>
              </a:rPr>
              <a:t>with </a:t>
            </a:r>
            <a:r>
              <a:rPr sz="2400" dirty="0">
                <a:latin typeface="Times New Roman"/>
                <a:cs typeface="Times New Roman"/>
              </a:rPr>
              <a:t>a </a:t>
            </a:r>
            <a:r>
              <a:rPr sz="2400" spc="-5" dirty="0">
                <a:latin typeface="Times New Roman"/>
                <a:cs typeface="Times New Roman"/>
              </a:rPr>
              <a:t>simpler</a:t>
            </a:r>
            <a:r>
              <a:rPr sz="2400" spc="-25" dirty="0">
                <a:latin typeface="Times New Roman"/>
                <a:cs typeface="Times New Roman"/>
              </a:rPr>
              <a:t> </a:t>
            </a:r>
            <a:r>
              <a:rPr sz="2400" dirty="0">
                <a:latin typeface="Times New Roman"/>
                <a:cs typeface="Times New Roman"/>
              </a:rPr>
              <a:t>subproblem</a:t>
            </a:r>
          </a:p>
          <a:p>
            <a:pPr marL="756285" marR="219075" lvl="1" indent="-287020">
              <a:lnSpc>
                <a:spcPct val="100000"/>
              </a:lnSpc>
              <a:spcBef>
                <a:spcPts val="575"/>
              </a:spcBef>
              <a:buChar char="–"/>
              <a:tabLst>
                <a:tab pos="756285" algn="l"/>
                <a:tab pos="756920" algn="l"/>
              </a:tabLst>
            </a:pPr>
            <a:r>
              <a:rPr sz="2400" spc="-5" dirty="0">
                <a:latin typeface="Times New Roman"/>
                <a:cs typeface="Times New Roman"/>
              </a:rPr>
              <a:t>Does some </a:t>
            </a:r>
            <a:r>
              <a:rPr sz="2400" dirty="0">
                <a:latin typeface="Times New Roman"/>
                <a:cs typeface="Times New Roman"/>
              </a:rPr>
              <a:t>extra work to convert the solution to</a:t>
            </a:r>
            <a:r>
              <a:rPr sz="2400" spc="-135" dirty="0">
                <a:latin typeface="Times New Roman"/>
                <a:cs typeface="Times New Roman"/>
              </a:rPr>
              <a:t> </a:t>
            </a:r>
            <a:r>
              <a:rPr sz="2400" dirty="0">
                <a:latin typeface="Times New Roman"/>
                <a:cs typeface="Times New Roman"/>
              </a:rPr>
              <a:t>the  </a:t>
            </a:r>
            <a:r>
              <a:rPr sz="2400" spc="-5" dirty="0">
                <a:latin typeface="Times New Roman"/>
                <a:cs typeface="Times New Roman"/>
              </a:rPr>
              <a:t>simpler </a:t>
            </a:r>
            <a:r>
              <a:rPr sz="2400" dirty="0">
                <a:latin typeface="Times New Roman"/>
                <a:cs typeface="Times New Roman"/>
              </a:rPr>
              <a:t>subproblem into a solution to the given  problem</a:t>
            </a:r>
          </a:p>
          <a:p>
            <a:pPr marL="355600" marR="5080" indent="-343535">
              <a:lnSpc>
                <a:spcPct val="100000"/>
              </a:lnSpc>
              <a:spcBef>
                <a:spcPts val="660"/>
              </a:spcBef>
              <a:buChar char="•"/>
              <a:tabLst>
                <a:tab pos="355600" algn="l"/>
                <a:tab pos="356235" algn="l"/>
              </a:tabLst>
            </a:pPr>
            <a:r>
              <a:rPr sz="2800" spc="-5" dirty="0">
                <a:latin typeface="Times New Roman"/>
                <a:cs typeface="Times New Roman"/>
              </a:rPr>
              <a:t>“simple” because </a:t>
            </a:r>
            <a:r>
              <a:rPr sz="2800" spc="-10" dirty="0">
                <a:latin typeface="Times New Roman"/>
                <a:cs typeface="Times New Roman"/>
              </a:rPr>
              <a:t>several </a:t>
            </a:r>
            <a:r>
              <a:rPr sz="2800" spc="-5" dirty="0">
                <a:latin typeface="Times New Roman"/>
                <a:cs typeface="Times New Roman"/>
              </a:rPr>
              <a:t>of the other  algorithm types are inherently</a:t>
            </a:r>
            <a:r>
              <a:rPr sz="2800" spc="-40" dirty="0">
                <a:latin typeface="Times New Roman"/>
                <a:cs typeface="Times New Roman"/>
              </a:rPr>
              <a:t> </a:t>
            </a:r>
            <a:r>
              <a:rPr sz="2800" spc="-5" dirty="0">
                <a:latin typeface="Times New Roman"/>
                <a:cs typeface="Times New Roman"/>
              </a:rPr>
              <a:t>recursive</a:t>
            </a:r>
            <a:endParaRPr sz="28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1689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109537" y="-209549"/>
            <a:ext cx="8721725" cy="858837"/>
          </a:xfrm>
        </p:spPr>
        <p:txBody>
          <a:bodyPr/>
          <a:lstStyle/>
          <a:p>
            <a:r>
              <a:rPr lang="en-US" dirty="0"/>
              <a:t>Finding the factorial of 3</a:t>
            </a:r>
          </a:p>
        </p:txBody>
      </p:sp>
      <p:sp>
        <p:nvSpPr>
          <p:cNvPr id="280579" name="Line 3"/>
          <p:cNvSpPr>
            <a:spLocks noChangeShapeType="1"/>
          </p:cNvSpPr>
          <p:nvPr/>
        </p:nvSpPr>
        <p:spPr bwMode="auto">
          <a:xfrm>
            <a:off x="549275" y="11176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80" name="Line 4"/>
          <p:cNvSpPr>
            <a:spLocks noChangeShapeType="1"/>
          </p:cNvSpPr>
          <p:nvPr/>
        </p:nvSpPr>
        <p:spPr bwMode="auto">
          <a:xfrm>
            <a:off x="549275" y="317500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581" name="Line 5"/>
          <p:cNvSpPr>
            <a:spLocks noChangeShapeType="1"/>
          </p:cNvSpPr>
          <p:nvPr/>
        </p:nvSpPr>
        <p:spPr bwMode="auto">
          <a:xfrm flipV="1">
            <a:off x="1476375" y="11176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82" name="Text Box 6"/>
          <p:cNvSpPr txBox="1">
            <a:spLocks noChangeArrowheads="1"/>
          </p:cNvSpPr>
          <p:nvPr/>
        </p:nvSpPr>
        <p:spPr bwMode="auto">
          <a:xfrm>
            <a:off x="533400" y="3338513"/>
            <a:ext cx="1473200" cy="623887"/>
          </a:xfrm>
          <a:prstGeom prst="rect">
            <a:avLst/>
          </a:prstGeom>
          <a:noFill/>
          <a:ln w="9525">
            <a:noFill/>
            <a:miter lim="800000"/>
            <a:headEnd/>
            <a:tailEnd/>
          </a:ln>
          <a:effectLst/>
        </p:spPr>
        <p:txBody>
          <a:bodyPr>
            <a:spAutoFit/>
          </a:bodyPr>
          <a:lstStyle/>
          <a:p>
            <a:r>
              <a:rPr lang="en-US" sz="1400" b="1"/>
              <a:t>Time 2:</a:t>
            </a:r>
          </a:p>
          <a:p>
            <a:r>
              <a:rPr lang="en-US" sz="1400" b="1"/>
              <a:t>Push:  fact(3)</a:t>
            </a:r>
          </a:p>
        </p:txBody>
      </p:sp>
      <p:sp>
        <p:nvSpPr>
          <p:cNvPr id="280583" name="Rectangle 7"/>
          <p:cNvSpPr>
            <a:spLocks noChangeArrowheads="1"/>
          </p:cNvSpPr>
          <p:nvPr/>
        </p:nvSpPr>
        <p:spPr bwMode="auto">
          <a:xfrm>
            <a:off x="561975" y="286067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584" name="Rectangle 8"/>
          <p:cNvSpPr>
            <a:spLocks noChangeArrowheads="1"/>
          </p:cNvSpPr>
          <p:nvPr/>
        </p:nvSpPr>
        <p:spPr bwMode="auto">
          <a:xfrm>
            <a:off x="561975" y="2562225"/>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585" name="Text Box 9"/>
          <p:cNvSpPr txBox="1">
            <a:spLocks noChangeArrowheads="1"/>
          </p:cNvSpPr>
          <p:nvPr/>
        </p:nvSpPr>
        <p:spPr bwMode="auto">
          <a:xfrm>
            <a:off x="2001838" y="3327400"/>
            <a:ext cx="1257300" cy="623888"/>
          </a:xfrm>
          <a:prstGeom prst="rect">
            <a:avLst/>
          </a:prstGeom>
          <a:noFill/>
          <a:ln w="9525">
            <a:noFill/>
            <a:miter lim="800000"/>
            <a:headEnd/>
            <a:tailEnd/>
          </a:ln>
          <a:effectLst/>
        </p:spPr>
        <p:txBody>
          <a:bodyPr wrap="none">
            <a:spAutoFit/>
          </a:bodyPr>
          <a:lstStyle/>
          <a:p>
            <a:r>
              <a:rPr lang="en-US" sz="1400" b="1"/>
              <a:t>Time 3:</a:t>
            </a:r>
          </a:p>
          <a:p>
            <a:r>
              <a:rPr lang="en-US" sz="1400" b="1"/>
              <a:t>Push: fact(2)</a:t>
            </a:r>
          </a:p>
        </p:txBody>
      </p:sp>
      <p:sp>
        <p:nvSpPr>
          <p:cNvPr id="280586" name="Text Box 10"/>
          <p:cNvSpPr txBox="1">
            <a:spLocks noChangeArrowheads="1"/>
          </p:cNvSpPr>
          <p:nvPr/>
        </p:nvSpPr>
        <p:spPr bwMode="auto">
          <a:xfrm>
            <a:off x="76200" y="4419600"/>
            <a:ext cx="2590800" cy="1125538"/>
          </a:xfrm>
          <a:prstGeom prst="rect">
            <a:avLst/>
          </a:prstGeom>
          <a:noFill/>
          <a:ln w="9525">
            <a:noFill/>
            <a:miter lim="800000"/>
            <a:headEnd/>
            <a:tailEnd/>
          </a:ln>
          <a:effectLst/>
        </p:spPr>
        <p:txBody>
          <a:bodyPr>
            <a:spAutoFit/>
          </a:bodyPr>
          <a:lstStyle/>
          <a:p>
            <a:pPr eaLnBrk="1" hangingPunct="1">
              <a:spcBef>
                <a:spcPct val="20000"/>
              </a:spcBef>
            </a:pPr>
            <a:r>
              <a:rPr lang="en-US" sz="1400" b="1">
                <a:solidFill>
                  <a:schemeClr val="tx1"/>
                </a:solidFill>
              </a:rPr>
              <a:t>Inside findFactorial(3):</a:t>
            </a:r>
          </a:p>
          <a:p>
            <a:r>
              <a:rPr lang="en-US" sz="1400"/>
              <a:t>if (number &lt;= 1) return 1;</a:t>
            </a:r>
          </a:p>
          <a:p>
            <a:r>
              <a:rPr lang="en-US" sz="1400" b="1">
                <a:solidFill>
                  <a:srgbClr val="336600"/>
                </a:solidFill>
              </a:rPr>
              <a:t>else return (3 * factorial (2));</a:t>
            </a:r>
            <a:r>
              <a:rPr lang="en-US">
                <a:solidFill>
                  <a:schemeClr val="tx1"/>
                </a:solidFill>
              </a:rPr>
              <a:t>	</a:t>
            </a:r>
          </a:p>
        </p:txBody>
      </p:sp>
      <p:sp>
        <p:nvSpPr>
          <p:cNvPr id="280587" name="Line 11"/>
          <p:cNvSpPr>
            <a:spLocks noChangeShapeType="1"/>
          </p:cNvSpPr>
          <p:nvPr/>
        </p:nvSpPr>
        <p:spPr bwMode="auto">
          <a:xfrm flipH="1" flipV="1">
            <a:off x="1143000" y="3954463"/>
            <a:ext cx="0" cy="457200"/>
          </a:xfrm>
          <a:prstGeom prst="line">
            <a:avLst/>
          </a:prstGeom>
          <a:noFill/>
          <a:ln w="38100">
            <a:solidFill>
              <a:schemeClr val="tx1"/>
            </a:solidFill>
            <a:round/>
            <a:headEnd/>
            <a:tailEnd type="triangle" w="med" len="med"/>
          </a:ln>
          <a:effectLst/>
        </p:spPr>
        <p:txBody>
          <a:bodyPr anchor="ctr">
            <a:spAutoFit/>
          </a:bodyPr>
          <a:lstStyle/>
          <a:p>
            <a:endParaRPr lang="en-US"/>
          </a:p>
        </p:txBody>
      </p:sp>
      <p:sp>
        <p:nvSpPr>
          <p:cNvPr id="280588" name="Line 12"/>
          <p:cNvSpPr>
            <a:spLocks noChangeShapeType="1"/>
          </p:cNvSpPr>
          <p:nvPr/>
        </p:nvSpPr>
        <p:spPr bwMode="auto">
          <a:xfrm>
            <a:off x="19129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89" name="Line 13"/>
          <p:cNvSpPr>
            <a:spLocks noChangeShapeType="1"/>
          </p:cNvSpPr>
          <p:nvPr/>
        </p:nvSpPr>
        <p:spPr bwMode="auto">
          <a:xfrm>
            <a:off x="1912938" y="312420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590" name="Line 14"/>
          <p:cNvSpPr>
            <a:spLocks noChangeShapeType="1"/>
          </p:cNvSpPr>
          <p:nvPr/>
        </p:nvSpPr>
        <p:spPr bwMode="auto">
          <a:xfrm flipV="1">
            <a:off x="28400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91" name="Rectangle 15"/>
          <p:cNvSpPr>
            <a:spLocks noChangeArrowheads="1"/>
          </p:cNvSpPr>
          <p:nvPr/>
        </p:nvSpPr>
        <p:spPr bwMode="auto">
          <a:xfrm>
            <a:off x="1925638" y="280987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592" name="Rectangle 16"/>
          <p:cNvSpPr>
            <a:spLocks noChangeArrowheads="1"/>
          </p:cNvSpPr>
          <p:nvPr/>
        </p:nvSpPr>
        <p:spPr bwMode="auto">
          <a:xfrm>
            <a:off x="1925638" y="2511425"/>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593" name="Rectangle 17"/>
          <p:cNvSpPr>
            <a:spLocks noChangeArrowheads="1"/>
          </p:cNvSpPr>
          <p:nvPr/>
        </p:nvSpPr>
        <p:spPr bwMode="auto">
          <a:xfrm>
            <a:off x="1925638" y="2214563"/>
            <a:ext cx="914400" cy="300037"/>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fact(2)</a:t>
            </a:r>
          </a:p>
        </p:txBody>
      </p:sp>
      <p:sp>
        <p:nvSpPr>
          <p:cNvPr id="280594" name="Text Box 18"/>
          <p:cNvSpPr txBox="1">
            <a:spLocks noChangeArrowheads="1"/>
          </p:cNvSpPr>
          <p:nvPr/>
        </p:nvSpPr>
        <p:spPr bwMode="auto">
          <a:xfrm>
            <a:off x="3386138" y="3327400"/>
            <a:ext cx="1257300" cy="623888"/>
          </a:xfrm>
          <a:prstGeom prst="rect">
            <a:avLst/>
          </a:prstGeom>
          <a:noFill/>
          <a:ln w="9525">
            <a:noFill/>
            <a:miter lim="800000"/>
            <a:headEnd/>
            <a:tailEnd/>
          </a:ln>
          <a:effectLst/>
        </p:spPr>
        <p:txBody>
          <a:bodyPr wrap="none">
            <a:spAutoFit/>
          </a:bodyPr>
          <a:lstStyle/>
          <a:p>
            <a:r>
              <a:rPr lang="en-US" sz="1400" b="1"/>
              <a:t>Time 4:</a:t>
            </a:r>
          </a:p>
          <a:p>
            <a:r>
              <a:rPr lang="en-US" sz="1400" b="1"/>
              <a:t>Push: fact(1)</a:t>
            </a:r>
          </a:p>
        </p:txBody>
      </p:sp>
      <p:sp>
        <p:nvSpPr>
          <p:cNvPr id="280595" name="Line 19"/>
          <p:cNvSpPr>
            <a:spLocks noChangeShapeType="1"/>
          </p:cNvSpPr>
          <p:nvPr/>
        </p:nvSpPr>
        <p:spPr bwMode="auto">
          <a:xfrm>
            <a:off x="32972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96" name="Line 20"/>
          <p:cNvSpPr>
            <a:spLocks noChangeShapeType="1"/>
          </p:cNvSpPr>
          <p:nvPr/>
        </p:nvSpPr>
        <p:spPr bwMode="auto">
          <a:xfrm>
            <a:off x="3297238" y="312420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597" name="Line 21"/>
          <p:cNvSpPr>
            <a:spLocks noChangeShapeType="1"/>
          </p:cNvSpPr>
          <p:nvPr/>
        </p:nvSpPr>
        <p:spPr bwMode="auto">
          <a:xfrm flipV="1">
            <a:off x="42243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598" name="Text Box 22"/>
          <p:cNvSpPr txBox="1">
            <a:spLocks noChangeArrowheads="1"/>
          </p:cNvSpPr>
          <p:nvPr/>
        </p:nvSpPr>
        <p:spPr bwMode="auto">
          <a:xfrm>
            <a:off x="2590800" y="4419600"/>
            <a:ext cx="2590800" cy="1125538"/>
          </a:xfrm>
          <a:prstGeom prst="rect">
            <a:avLst/>
          </a:prstGeom>
          <a:noFill/>
          <a:ln w="9525">
            <a:noFill/>
            <a:miter lim="800000"/>
            <a:headEnd/>
            <a:tailEnd/>
          </a:ln>
          <a:effectLst/>
        </p:spPr>
        <p:txBody>
          <a:bodyPr>
            <a:spAutoFit/>
          </a:bodyPr>
          <a:lstStyle/>
          <a:p>
            <a:pPr eaLnBrk="1" hangingPunct="1">
              <a:spcBef>
                <a:spcPct val="20000"/>
              </a:spcBef>
            </a:pPr>
            <a:r>
              <a:rPr lang="en-US" sz="1400" b="1" dirty="0">
                <a:solidFill>
                  <a:schemeClr val="tx1"/>
                </a:solidFill>
              </a:rPr>
              <a:t>Inside </a:t>
            </a:r>
            <a:r>
              <a:rPr lang="en-US" sz="1400" b="1" dirty="0" err="1">
                <a:solidFill>
                  <a:schemeClr val="tx1"/>
                </a:solidFill>
              </a:rPr>
              <a:t>findFactorial</a:t>
            </a:r>
            <a:r>
              <a:rPr lang="en-US" sz="1400" b="1" dirty="0">
                <a:solidFill>
                  <a:schemeClr val="tx1"/>
                </a:solidFill>
              </a:rPr>
              <a:t>(2):</a:t>
            </a:r>
          </a:p>
          <a:p>
            <a:r>
              <a:rPr lang="en-US" sz="1400" dirty="0"/>
              <a:t>if (number &lt;= 1) return 1;</a:t>
            </a:r>
          </a:p>
          <a:p>
            <a:r>
              <a:rPr lang="en-US" sz="1400" b="1" dirty="0">
                <a:solidFill>
                  <a:srgbClr val="336600"/>
                </a:solidFill>
              </a:rPr>
              <a:t>else return (2 * factorial (1));</a:t>
            </a:r>
            <a:r>
              <a:rPr lang="en-US" dirty="0">
                <a:solidFill>
                  <a:schemeClr val="tx1"/>
                </a:solidFill>
              </a:rPr>
              <a:t>	</a:t>
            </a:r>
          </a:p>
        </p:txBody>
      </p:sp>
      <p:sp>
        <p:nvSpPr>
          <p:cNvPr id="280599" name="Line 23"/>
          <p:cNvSpPr>
            <a:spLocks noChangeShapeType="1"/>
          </p:cNvSpPr>
          <p:nvPr/>
        </p:nvSpPr>
        <p:spPr bwMode="auto">
          <a:xfrm flipH="1" flipV="1">
            <a:off x="2667000" y="3886200"/>
            <a:ext cx="0" cy="457200"/>
          </a:xfrm>
          <a:prstGeom prst="line">
            <a:avLst/>
          </a:prstGeom>
          <a:noFill/>
          <a:ln w="38100">
            <a:solidFill>
              <a:schemeClr val="tx1"/>
            </a:solidFill>
            <a:round/>
            <a:headEnd/>
            <a:tailEnd type="triangle" w="med" len="med"/>
          </a:ln>
          <a:effectLst/>
        </p:spPr>
        <p:txBody>
          <a:bodyPr anchor="ctr">
            <a:spAutoFit/>
          </a:bodyPr>
          <a:lstStyle/>
          <a:p>
            <a:endParaRPr lang="en-US"/>
          </a:p>
        </p:txBody>
      </p:sp>
      <p:sp>
        <p:nvSpPr>
          <p:cNvPr id="280600" name="Rectangle 24"/>
          <p:cNvSpPr>
            <a:spLocks noChangeArrowheads="1"/>
          </p:cNvSpPr>
          <p:nvPr/>
        </p:nvSpPr>
        <p:spPr bwMode="auto">
          <a:xfrm>
            <a:off x="3276600" y="280987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601" name="Rectangle 25"/>
          <p:cNvSpPr>
            <a:spLocks noChangeArrowheads="1"/>
          </p:cNvSpPr>
          <p:nvPr/>
        </p:nvSpPr>
        <p:spPr bwMode="auto">
          <a:xfrm>
            <a:off x="3276600" y="2511425"/>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602" name="Rectangle 26"/>
          <p:cNvSpPr>
            <a:spLocks noChangeArrowheads="1"/>
          </p:cNvSpPr>
          <p:nvPr/>
        </p:nvSpPr>
        <p:spPr bwMode="auto">
          <a:xfrm>
            <a:off x="3276600" y="2214563"/>
            <a:ext cx="914400" cy="300037"/>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fact(2)</a:t>
            </a:r>
          </a:p>
        </p:txBody>
      </p:sp>
      <p:sp>
        <p:nvSpPr>
          <p:cNvPr id="280603" name="Rectangle 27"/>
          <p:cNvSpPr>
            <a:spLocks noChangeArrowheads="1"/>
          </p:cNvSpPr>
          <p:nvPr/>
        </p:nvSpPr>
        <p:spPr bwMode="auto">
          <a:xfrm>
            <a:off x="3276600" y="1905000"/>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fact(1)</a:t>
            </a:r>
          </a:p>
        </p:txBody>
      </p:sp>
      <p:sp>
        <p:nvSpPr>
          <p:cNvPr id="280604" name="Text Box 28"/>
          <p:cNvSpPr txBox="1">
            <a:spLocks noChangeArrowheads="1"/>
          </p:cNvSpPr>
          <p:nvPr/>
        </p:nvSpPr>
        <p:spPr bwMode="auto">
          <a:xfrm>
            <a:off x="5257800" y="4343400"/>
            <a:ext cx="2590800" cy="1125538"/>
          </a:xfrm>
          <a:prstGeom prst="rect">
            <a:avLst/>
          </a:prstGeom>
          <a:noFill/>
          <a:ln w="9525">
            <a:noFill/>
            <a:miter lim="800000"/>
            <a:headEnd/>
            <a:tailEnd/>
          </a:ln>
          <a:effectLst/>
        </p:spPr>
        <p:txBody>
          <a:bodyPr>
            <a:spAutoFit/>
          </a:bodyPr>
          <a:lstStyle/>
          <a:p>
            <a:pPr eaLnBrk="1" hangingPunct="1">
              <a:spcBef>
                <a:spcPct val="20000"/>
              </a:spcBef>
            </a:pPr>
            <a:r>
              <a:rPr lang="en-US" sz="1400" b="1">
                <a:solidFill>
                  <a:schemeClr val="tx1"/>
                </a:solidFill>
              </a:rPr>
              <a:t>Inside findFactorial(1):</a:t>
            </a:r>
          </a:p>
          <a:p>
            <a:r>
              <a:rPr lang="en-US" sz="1400" b="1">
                <a:solidFill>
                  <a:srgbClr val="336600"/>
                </a:solidFill>
              </a:rPr>
              <a:t>if (number &lt;= 1) return 1;</a:t>
            </a:r>
          </a:p>
          <a:p>
            <a:r>
              <a:rPr lang="en-US" sz="1400">
                <a:solidFill>
                  <a:schemeClr val="tx1"/>
                </a:solidFill>
              </a:rPr>
              <a:t>else return (1 * factorial (0));</a:t>
            </a:r>
            <a:r>
              <a:rPr lang="en-US">
                <a:solidFill>
                  <a:schemeClr val="tx1"/>
                </a:solidFill>
              </a:rPr>
              <a:t>	</a:t>
            </a:r>
          </a:p>
        </p:txBody>
      </p:sp>
      <p:sp>
        <p:nvSpPr>
          <p:cNvPr id="280605" name="Line 29"/>
          <p:cNvSpPr>
            <a:spLocks noChangeShapeType="1"/>
          </p:cNvSpPr>
          <p:nvPr/>
        </p:nvSpPr>
        <p:spPr bwMode="auto">
          <a:xfrm flipH="1" flipV="1">
            <a:off x="4343400" y="4114800"/>
            <a:ext cx="838200" cy="381000"/>
          </a:xfrm>
          <a:prstGeom prst="line">
            <a:avLst/>
          </a:prstGeom>
          <a:noFill/>
          <a:ln w="38100">
            <a:solidFill>
              <a:schemeClr val="tx1"/>
            </a:solidFill>
            <a:round/>
            <a:headEnd/>
            <a:tailEnd type="triangle" w="med" len="med"/>
          </a:ln>
          <a:effectLst/>
        </p:spPr>
        <p:txBody>
          <a:bodyPr anchor="ctr">
            <a:spAutoFit/>
          </a:bodyPr>
          <a:lstStyle/>
          <a:p>
            <a:endParaRPr lang="en-US"/>
          </a:p>
        </p:txBody>
      </p:sp>
      <p:sp>
        <p:nvSpPr>
          <p:cNvPr id="280606" name="Text Box 30"/>
          <p:cNvSpPr txBox="1">
            <a:spLocks noChangeArrowheads="1"/>
          </p:cNvSpPr>
          <p:nvPr/>
        </p:nvSpPr>
        <p:spPr bwMode="auto">
          <a:xfrm>
            <a:off x="4800600" y="3352800"/>
            <a:ext cx="1158875" cy="942975"/>
          </a:xfrm>
          <a:prstGeom prst="rect">
            <a:avLst/>
          </a:prstGeom>
          <a:noFill/>
          <a:ln w="9525">
            <a:noFill/>
            <a:miter lim="800000"/>
            <a:headEnd/>
            <a:tailEnd/>
          </a:ln>
          <a:effectLst/>
        </p:spPr>
        <p:txBody>
          <a:bodyPr wrap="none">
            <a:spAutoFit/>
          </a:bodyPr>
          <a:lstStyle/>
          <a:p>
            <a:r>
              <a:rPr lang="en-US" sz="1400" b="1"/>
              <a:t>Time 5:</a:t>
            </a:r>
          </a:p>
          <a:p>
            <a:r>
              <a:rPr lang="en-US" sz="1400" b="1"/>
              <a:t>Pop: fact(1)</a:t>
            </a:r>
          </a:p>
          <a:p>
            <a:r>
              <a:rPr lang="en-US" sz="1400" b="1"/>
              <a:t>returns 1.</a:t>
            </a:r>
          </a:p>
        </p:txBody>
      </p:sp>
      <p:sp>
        <p:nvSpPr>
          <p:cNvPr id="280607" name="Line 31"/>
          <p:cNvSpPr>
            <a:spLocks noChangeShapeType="1"/>
          </p:cNvSpPr>
          <p:nvPr/>
        </p:nvSpPr>
        <p:spPr bwMode="auto">
          <a:xfrm>
            <a:off x="4673600" y="1076325"/>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08" name="Line 32"/>
          <p:cNvSpPr>
            <a:spLocks noChangeShapeType="1"/>
          </p:cNvSpPr>
          <p:nvPr/>
        </p:nvSpPr>
        <p:spPr bwMode="auto">
          <a:xfrm>
            <a:off x="4673600" y="3133725"/>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609" name="Line 33"/>
          <p:cNvSpPr>
            <a:spLocks noChangeShapeType="1"/>
          </p:cNvSpPr>
          <p:nvPr/>
        </p:nvSpPr>
        <p:spPr bwMode="auto">
          <a:xfrm flipV="1">
            <a:off x="5600700" y="1076325"/>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10" name="Rectangle 34"/>
          <p:cNvSpPr>
            <a:spLocks noChangeArrowheads="1"/>
          </p:cNvSpPr>
          <p:nvPr/>
        </p:nvSpPr>
        <p:spPr bwMode="auto">
          <a:xfrm>
            <a:off x="4652963" y="2819400"/>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611" name="Rectangle 35"/>
          <p:cNvSpPr>
            <a:spLocks noChangeArrowheads="1"/>
          </p:cNvSpPr>
          <p:nvPr/>
        </p:nvSpPr>
        <p:spPr bwMode="auto">
          <a:xfrm>
            <a:off x="4652963" y="2520950"/>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612" name="Rectangle 36"/>
          <p:cNvSpPr>
            <a:spLocks noChangeArrowheads="1"/>
          </p:cNvSpPr>
          <p:nvPr/>
        </p:nvSpPr>
        <p:spPr bwMode="auto">
          <a:xfrm>
            <a:off x="4652963" y="2224088"/>
            <a:ext cx="914400" cy="300037"/>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fact(2)</a:t>
            </a:r>
          </a:p>
        </p:txBody>
      </p:sp>
      <p:sp>
        <p:nvSpPr>
          <p:cNvPr id="280613" name="Line 37"/>
          <p:cNvSpPr>
            <a:spLocks noChangeShapeType="1"/>
          </p:cNvSpPr>
          <p:nvPr/>
        </p:nvSpPr>
        <p:spPr bwMode="auto">
          <a:xfrm>
            <a:off x="5638800" y="1981200"/>
            <a:ext cx="381000" cy="0"/>
          </a:xfrm>
          <a:prstGeom prst="line">
            <a:avLst/>
          </a:prstGeom>
          <a:noFill/>
          <a:ln w="25400">
            <a:solidFill>
              <a:schemeClr val="tx1"/>
            </a:solidFill>
            <a:round/>
            <a:headEnd/>
            <a:tailEnd/>
          </a:ln>
          <a:effectLst/>
        </p:spPr>
        <p:txBody>
          <a:bodyPr anchor="ctr">
            <a:spAutoFit/>
          </a:bodyPr>
          <a:lstStyle/>
          <a:p>
            <a:endParaRPr lang="en-US"/>
          </a:p>
        </p:txBody>
      </p:sp>
      <p:sp>
        <p:nvSpPr>
          <p:cNvPr id="280614" name="Line 38"/>
          <p:cNvSpPr>
            <a:spLocks noChangeShapeType="1"/>
          </p:cNvSpPr>
          <p:nvPr/>
        </p:nvSpPr>
        <p:spPr bwMode="auto">
          <a:xfrm>
            <a:off x="6019800" y="1981200"/>
            <a:ext cx="0" cy="381000"/>
          </a:xfrm>
          <a:prstGeom prst="line">
            <a:avLst/>
          </a:prstGeom>
          <a:noFill/>
          <a:ln w="25400">
            <a:solidFill>
              <a:schemeClr val="tx1"/>
            </a:solidFill>
            <a:round/>
            <a:headEnd/>
            <a:tailEnd/>
          </a:ln>
          <a:effectLst/>
        </p:spPr>
        <p:txBody>
          <a:bodyPr anchor="ctr">
            <a:spAutoFit/>
          </a:bodyPr>
          <a:lstStyle/>
          <a:p>
            <a:endParaRPr lang="en-US"/>
          </a:p>
        </p:txBody>
      </p:sp>
      <p:sp>
        <p:nvSpPr>
          <p:cNvPr id="280615" name="Line 39"/>
          <p:cNvSpPr>
            <a:spLocks noChangeShapeType="1"/>
          </p:cNvSpPr>
          <p:nvPr/>
        </p:nvSpPr>
        <p:spPr bwMode="auto">
          <a:xfrm flipH="1">
            <a:off x="5638800" y="2362200"/>
            <a:ext cx="381000" cy="0"/>
          </a:xfrm>
          <a:prstGeom prst="line">
            <a:avLst/>
          </a:prstGeom>
          <a:noFill/>
          <a:ln w="25400">
            <a:solidFill>
              <a:schemeClr val="tx1"/>
            </a:solidFill>
            <a:round/>
            <a:headEnd/>
            <a:tailEnd type="triangle" w="med" len="med"/>
          </a:ln>
          <a:effectLst/>
        </p:spPr>
        <p:txBody>
          <a:bodyPr anchor="ctr">
            <a:spAutoFit/>
          </a:bodyPr>
          <a:lstStyle/>
          <a:p>
            <a:endParaRPr lang="en-US"/>
          </a:p>
        </p:txBody>
      </p:sp>
      <p:sp>
        <p:nvSpPr>
          <p:cNvPr id="280616" name="Text Box 40"/>
          <p:cNvSpPr txBox="1">
            <a:spLocks noChangeArrowheads="1"/>
          </p:cNvSpPr>
          <p:nvPr/>
        </p:nvSpPr>
        <p:spPr bwMode="auto">
          <a:xfrm>
            <a:off x="5638800" y="2006600"/>
            <a:ext cx="296863" cy="336550"/>
          </a:xfrm>
          <a:prstGeom prst="rect">
            <a:avLst/>
          </a:prstGeom>
          <a:noFill/>
          <a:ln w="9525">
            <a:noFill/>
            <a:miter lim="800000"/>
            <a:headEnd/>
            <a:tailEnd/>
          </a:ln>
          <a:effectLst/>
        </p:spPr>
        <p:txBody>
          <a:bodyPr wrap="none">
            <a:spAutoFit/>
          </a:bodyPr>
          <a:lstStyle/>
          <a:p>
            <a:r>
              <a:rPr lang="en-US" sz="1600" b="1"/>
              <a:t>1</a:t>
            </a:r>
          </a:p>
        </p:txBody>
      </p:sp>
      <p:sp>
        <p:nvSpPr>
          <p:cNvPr id="280617" name="Text Box 41"/>
          <p:cNvSpPr txBox="1">
            <a:spLocks noChangeArrowheads="1"/>
          </p:cNvSpPr>
          <p:nvPr/>
        </p:nvSpPr>
        <p:spPr bwMode="auto">
          <a:xfrm>
            <a:off x="6243638" y="3343275"/>
            <a:ext cx="1158875" cy="942975"/>
          </a:xfrm>
          <a:prstGeom prst="rect">
            <a:avLst/>
          </a:prstGeom>
          <a:noFill/>
          <a:ln w="9525">
            <a:noFill/>
            <a:miter lim="800000"/>
            <a:headEnd/>
            <a:tailEnd/>
          </a:ln>
          <a:effectLst/>
        </p:spPr>
        <p:txBody>
          <a:bodyPr wrap="none">
            <a:spAutoFit/>
          </a:bodyPr>
          <a:lstStyle/>
          <a:p>
            <a:r>
              <a:rPr lang="en-US" sz="1400" b="1"/>
              <a:t>Time 6:</a:t>
            </a:r>
          </a:p>
          <a:p>
            <a:r>
              <a:rPr lang="en-US" sz="1400" b="1"/>
              <a:t>Pop: fact(2)</a:t>
            </a:r>
          </a:p>
          <a:p>
            <a:r>
              <a:rPr lang="en-US" sz="1400" b="1"/>
              <a:t>returns 2.</a:t>
            </a:r>
          </a:p>
        </p:txBody>
      </p:sp>
      <p:sp>
        <p:nvSpPr>
          <p:cNvPr id="280618" name="Line 42"/>
          <p:cNvSpPr>
            <a:spLocks noChangeShapeType="1"/>
          </p:cNvSpPr>
          <p:nvPr/>
        </p:nvSpPr>
        <p:spPr bwMode="auto">
          <a:xfrm>
            <a:off x="61166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19" name="Line 43"/>
          <p:cNvSpPr>
            <a:spLocks noChangeShapeType="1"/>
          </p:cNvSpPr>
          <p:nvPr/>
        </p:nvSpPr>
        <p:spPr bwMode="auto">
          <a:xfrm>
            <a:off x="6116638" y="312420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620" name="Line 44"/>
          <p:cNvSpPr>
            <a:spLocks noChangeShapeType="1"/>
          </p:cNvSpPr>
          <p:nvPr/>
        </p:nvSpPr>
        <p:spPr bwMode="auto">
          <a:xfrm flipV="1">
            <a:off x="7043738" y="106680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21" name="Rectangle 45"/>
          <p:cNvSpPr>
            <a:spLocks noChangeArrowheads="1"/>
          </p:cNvSpPr>
          <p:nvPr/>
        </p:nvSpPr>
        <p:spPr bwMode="auto">
          <a:xfrm>
            <a:off x="6096000" y="280987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622" name="Rectangle 46"/>
          <p:cNvSpPr>
            <a:spLocks noChangeArrowheads="1"/>
          </p:cNvSpPr>
          <p:nvPr/>
        </p:nvSpPr>
        <p:spPr bwMode="auto">
          <a:xfrm>
            <a:off x="6096000" y="2511425"/>
            <a:ext cx="914400" cy="300038"/>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300" b="1"/>
              <a:t>fact(3)</a:t>
            </a:r>
          </a:p>
        </p:txBody>
      </p:sp>
      <p:sp>
        <p:nvSpPr>
          <p:cNvPr id="280623" name="Line 47"/>
          <p:cNvSpPr>
            <a:spLocks noChangeShapeType="1"/>
          </p:cNvSpPr>
          <p:nvPr/>
        </p:nvSpPr>
        <p:spPr bwMode="auto">
          <a:xfrm>
            <a:off x="7081838" y="2286000"/>
            <a:ext cx="381000" cy="0"/>
          </a:xfrm>
          <a:prstGeom prst="line">
            <a:avLst/>
          </a:prstGeom>
          <a:noFill/>
          <a:ln w="25400">
            <a:solidFill>
              <a:schemeClr val="tx1"/>
            </a:solidFill>
            <a:round/>
            <a:headEnd/>
            <a:tailEnd/>
          </a:ln>
          <a:effectLst/>
        </p:spPr>
        <p:txBody>
          <a:bodyPr anchor="ctr">
            <a:spAutoFit/>
          </a:bodyPr>
          <a:lstStyle/>
          <a:p>
            <a:endParaRPr lang="en-US"/>
          </a:p>
        </p:txBody>
      </p:sp>
      <p:sp>
        <p:nvSpPr>
          <p:cNvPr id="280624" name="Line 48"/>
          <p:cNvSpPr>
            <a:spLocks noChangeShapeType="1"/>
          </p:cNvSpPr>
          <p:nvPr/>
        </p:nvSpPr>
        <p:spPr bwMode="auto">
          <a:xfrm>
            <a:off x="7462838" y="2286000"/>
            <a:ext cx="0" cy="381000"/>
          </a:xfrm>
          <a:prstGeom prst="line">
            <a:avLst/>
          </a:prstGeom>
          <a:noFill/>
          <a:ln w="25400">
            <a:solidFill>
              <a:schemeClr val="tx1"/>
            </a:solidFill>
            <a:round/>
            <a:headEnd/>
            <a:tailEnd/>
          </a:ln>
          <a:effectLst/>
        </p:spPr>
        <p:txBody>
          <a:bodyPr anchor="ctr">
            <a:spAutoFit/>
          </a:bodyPr>
          <a:lstStyle/>
          <a:p>
            <a:endParaRPr lang="en-US"/>
          </a:p>
        </p:txBody>
      </p:sp>
      <p:sp>
        <p:nvSpPr>
          <p:cNvPr id="280625" name="Line 49"/>
          <p:cNvSpPr>
            <a:spLocks noChangeShapeType="1"/>
          </p:cNvSpPr>
          <p:nvPr/>
        </p:nvSpPr>
        <p:spPr bwMode="auto">
          <a:xfrm flipH="1">
            <a:off x="7081838" y="2667000"/>
            <a:ext cx="381000" cy="0"/>
          </a:xfrm>
          <a:prstGeom prst="line">
            <a:avLst/>
          </a:prstGeom>
          <a:noFill/>
          <a:ln w="25400">
            <a:solidFill>
              <a:schemeClr val="tx1"/>
            </a:solidFill>
            <a:round/>
            <a:headEnd/>
            <a:tailEnd type="triangle" w="med" len="med"/>
          </a:ln>
          <a:effectLst/>
        </p:spPr>
        <p:txBody>
          <a:bodyPr anchor="ctr">
            <a:spAutoFit/>
          </a:bodyPr>
          <a:lstStyle/>
          <a:p>
            <a:endParaRPr lang="en-US"/>
          </a:p>
        </p:txBody>
      </p:sp>
      <p:sp>
        <p:nvSpPr>
          <p:cNvPr id="280626" name="Text Box 50"/>
          <p:cNvSpPr txBox="1">
            <a:spLocks noChangeArrowheads="1"/>
          </p:cNvSpPr>
          <p:nvPr/>
        </p:nvSpPr>
        <p:spPr bwMode="auto">
          <a:xfrm>
            <a:off x="7081838" y="2311400"/>
            <a:ext cx="296862" cy="336550"/>
          </a:xfrm>
          <a:prstGeom prst="rect">
            <a:avLst/>
          </a:prstGeom>
          <a:noFill/>
          <a:ln w="9525">
            <a:noFill/>
            <a:miter lim="800000"/>
            <a:headEnd/>
            <a:tailEnd/>
          </a:ln>
          <a:effectLst/>
        </p:spPr>
        <p:txBody>
          <a:bodyPr wrap="none">
            <a:spAutoFit/>
          </a:bodyPr>
          <a:lstStyle/>
          <a:p>
            <a:r>
              <a:rPr lang="en-US" sz="1600" b="1"/>
              <a:t>2</a:t>
            </a:r>
          </a:p>
        </p:txBody>
      </p:sp>
      <p:sp>
        <p:nvSpPr>
          <p:cNvPr id="280627" name="Text Box 51"/>
          <p:cNvSpPr txBox="1">
            <a:spLocks noChangeArrowheads="1"/>
          </p:cNvSpPr>
          <p:nvPr/>
        </p:nvSpPr>
        <p:spPr bwMode="auto">
          <a:xfrm>
            <a:off x="7696200" y="3324225"/>
            <a:ext cx="1158875" cy="942975"/>
          </a:xfrm>
          <a:prstGeom prst="rect">
            <a:avLst/>
          </a:prstGeom>
          <a:noFill/>
          <a:ln w="9525">
            <a:noFill/>
            <a:miter lim="800000"/>
            <a:headEnd/>
            <a:tailEnd/>
          </a:ln>
          <a:effectLst/>
        </p:spPr>
        <p:txBody>
          <a:bodyPr wrap="none">
            <a:spAutoFit/>
          </a:bodyPr>
          <a:lstStyle/>
          <a:p>
            <a:r>
              <a:rPr lang="en-US" sz="1400" b="1"/>
              <a:t>Time 7:</a:t>
            </a:r>
          </a:p>
          <a:p>
            <a:r>
              <a:rPr lang="en-US" sz="1400" b="1"/>
              <a:t>Pop: fact(3)</a:t>
            </a:r>
          </a:p>
          <a:p>
            <a:r>
              <a:rPr lang="en-US" sz="1400" b="1"/>
              <a:t>returns 6.</a:t>
            </a:r>
          </a:p>
        </p:txBody>
      </p:sp>
      <p:sp>
        <p:nvSpPr>
          <p:cNvPr id="280628" name="Line 52"/>
          <p:cNvSpPr>
            <a:spLocks noChangeShapeType="1"/>
          </p:cNvSpPr>
          <p:nvPr/>
        </p:nvSpPr>
        <p:spPr bwMode="auto">
          <a:xfrm>
            <a:off x="7569200" y="104775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29" name="Line 53"/>
          <p:cNvSpPr>
            <a:spLocks noChangeShapeType="1"/>
          </p:cNvSpPr>
          <p:nvPr/>
        </p:nvSpPr>
        <p:spPr bwMode="auto">
          <a:xfrm>
            <a:off x="7569200" y="3105150"/>
            <a:ext cx="927100" cy="0"/>
          </a:xfrm>
          <a:prstGeom prst="line">
            <a:avLst/>
          </a:prstGeom>
          <a:noFill/>
          <a:ln w="38100">
            <a:solidFill>
              <a:schemeClr val="tx1"/>
            </a:solidFill>
            <a:round/>
            <a:headEnd/>
            <a:tailEnd/>
          </a:ln>
          <a:effectLst/>
        </p:spPr>
        <p:txBody>
          <a:bodyPr anchor="ctr">
            <a:spAutoFit/>
          </a:bodyPr>
          <a:lstStyle/>
          <a:p>
            <a:endParaRPr lang="en-US"/>
          </a:p>
        </p:txBody>
      </p:sp>
      <p:sp>
        <p:nvSpPr>
          <p:cNvPr id="280630" name="Line 54"/>
          <p:cNvSpPr>
            <a:spLocks noChangeShapeType="1"/>
          </p:cNvSpPr>
          <p:nvPr/>
        </p:nvSpPr>
        <p:spPr bwMode="auto">
          <a:xfrm flipV="1">
            <a:off x="8496300" y="1047750"/>
            <a:ext cx="0" cy="2057400"/>
          </a:xfrm>
          <a:prstGeom prst="line">
            <a:avLst/>
          </a:prstGeom>
          <a:noFill/>
          <a:ln w="38100">
            <a:solidFill>
              <a:schemeClr val="tx1"/>
            </a:solidFill>
            <a:round/>
            <a:headEnd/>
            <a:tailEnd/>
          </a:ln>
          <a:effectLst/>
        </p:spPr>
        <p:txBody>
          <a:bodyPr anchor="ctr">
            <a:spAutoFit/>
          </a:bodyPr>
          <a:lstStyle/>
          <a:p>
            <a:endParaRPr lang="en-US"/>
          </a:p>
        </p:txBody>
      </p:sp>
      <p:sp>
        <p:nvSpPr>
          <p:cNvPr id="280631" name="Rectangle 55"/>
          <p:cNvSpPr>
            <a:spLocks noChangeArrowheads="1"/>
          </p:cNvSpPr>
          <p:nvPr/>
        </p:nvSpPr>
        <p:spPr bwMode="auto">
          <a:xfrm>
            <a:off x="7548563" y="2790825"/>
            <a:ext cx="914400" cy="314325"/>
          </a:xfrm>
          <a:prstGeom prst="rect">
            <a:avLst/>
          </a:prstGeom>
          <a:solidFill>
            <a:schemeClr val="accent1"/>
          </a:solidFill>
          <a:ln w="9525">
            <a:solidFill>
              <a:schemeClr val="tx1"/>
            </a:solidFill>
            <a:miter lim="800000"/>
            <a:headEnd/>
            <a:tailEnd/>
          </a:ln>
          <a:effectLst/>
        </p:spPr>
        <p:txBody>
          <a:bodyPr anchor="ctr">
            <a:spAutoFit/>
          </a:bodyPr>
          <a:lstStyle/>
          <a:p>
            <a:pPr algn="ctr"/>
            <a:r>
              <a:rPr lang="en-US" sz="1400" b="1"/>
              <a:t>main()</a:t>
            </a:r>
          </a:p>
        </p:txBody>
      </p:sp>
      <p:sp>
        <p:nvSpPr>
          <p:cNvPr id="280632" name="Line 56"/>
          <p:cNvSpPr>
            <a:spLocks noChangeShapeType="1"/>
          </p:cNvSpPr>
          <p:nvPr/>
        </p:nvSpPr>
        <p:spPr bwMode="auto">
          <a:xfrm>
            <a:off x="8534400" y="2590800"/>
            <a:ext cx="381000" cy="0"/>
          </a:xfrm>
          <a:prstGeom prst="line">
            <a:avLst/>
          </a:prstGeom>
          <a:noFill/>
          <a:ln w="25400">
            <a:solidFill>
              <a:schemeClr val="tx1"/>
            </a:solidFill>
            <a:round/>
            <a:headEnd/>
            <a:tailEnd/>
          </a:ln>
          <a:effectLst/>
        </p:spPr>
        <p:txBody>
          <a:bodyPr anchor="ctr">
            <a:spAutoFit/>
          </a:bodyPr>
          <a:lstStyle/>
          <a:p>
            <a:endParaRPr lang="en-US"/>
          </a:p>
        </p:txBody>
      </p:sp>
      <p:sp>
        <p:nvSpPr>
          <p:cNvPr id="280633" name="Line 57"/>
          <p:cNvSpPr>
            <a:spLocks noChangeShapeType="1"/>
          </p:cNvSpPr>
          <p:nvPr/>
        </p:nvSpPr>
        <p:spPr bwMode="auto">
          <a:xfrm>
            <a:off x="8915400" y="2590800"/>
            <a:ext cx="0" cy="381000"/>
          </a:xfrm>
          <a:prstGeom prst="line">
            <a:avLst/>
          </a:prstGeom>
          <a:noFill/>
          <a:ln w="25400">
            <a:solidFill>
              <a:schemeClr val="tx1"/>
            </a:solidFill>
            <a:round/>
            <a:headEnd/>
            <a:tailEnd/>
          </a:ln>
          <a:effectLst/>
        </p:spPr>
        <p:txBody>
          <a:bodyPr anchor="ctr">
            <a:spAutoFit/>
          </a:bodyPr>
          <a:lstStyle/>
          <a:p>
            <a:endParaRPr lang="en-US"/>
          </a:p>
        </p:txBody>
      </p:sp>
      <p:sp>
        <p:nvSpPr>
          <p:cNvPr id="280634" name="Line 58"/>
          <p:cNvSpPr>
            <a:spLocks noChangeShapeType="1"/>
          </p:cNvSpPr>
          <p:nvPr/>
        </p:nvSpPr>
        <p:spPr bwMode="auto">
          <a:xfrm flipH="1">
            <a:off x="8534400" y="2971800"/>
            <a:ext cx="381000" cy="0"/>
          </a:xfrm>
          <a:prstGeom prst="line">
            <a:avLst/>
          </a:prstGeom>
          <a:noFill/>
          <a:ln w="25400">
            <a:solidFill>
              <a:schemeClr val="tx1"/>
            </a:solidFill>
            <a:round/>
            <a:headEnd/>
            <a:tailEnd type="triangle" w="med" len="med"/>
          </a:ln>
          <a:effectLst/>
        </p:spPr>
        <p:txBody>
          <a:bodyPr anchor="ctr">
            <a:spAutoFit/>
          </a:bodyPr>
          <a:lstStyle/>
          <a:p>
            <a:endParaRPr lang="en-US"/>
          </a:p>
        </p:txBody>
      </p:sp>
      <p:sp>
        <p:nvSpPr>
          <p:cNvPr id="280635" name="Text Box 59"/>
          <p:cNvSpPr txBox="1">
            <a:spLocks noChangeArrowheads="1"/>
          </p:cNvSpPr>
          <p:nvPr/>
        </p:nvSpPr>
        <p:spPr bwMode="auto">
          <a:xfrm>
            <a:off x="8534400" y="2616200"/>
            <a:ext cx="296863" cy="336550"/>
          </a:xfrm>
          <a:prstGeom prst="rect">
            <a:avLst/>
          </a:prstGeom>
          <a:noFill/>
          <a:ln w="9525">
            <a:noFill/>
            <a:miter lim="800000"/>
            <a:headEnd/>
            <a:tailEnd/>
          </a:ln>
          <a:effectLst/>
        </p:spPr>
        <p:txBody>
          <a:bodyPr wrap="none">
            <a:spAutoFit/>
          </a:bodyPr>
          <a:lstStyle/>
          <a:p>
            <a:r>
              <a:rPr lang="en-US" sz="1600" b="1"/>
              <a:t>6</a:t>
            </a:r>
          </a:p>
        </p:txBody>
      </p:sp>
    </p:spTree>
    <p:extLst>
      <p:ext uri="{BB962C8B-B14F-4D97-AF65-F5344CB8AC3E}">
        <p14:creationId xmlns:p14="http://schemas.microsoft.com/office/powerpoint/2010/main" val="188798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1842" y="308150"/>
            <a:ext cx="6242558" cy="782907"/>
          </a:xfrm>
          <a:prstGeom prst="rect">
            <a:avLst/>
          </a:prstGeom>
        </p:spPr>
        <p:txBody>
          <a:bodyPr vert="horz" wrap="square" lIns="0" tIns="13335" rIns="0" bIns="0" rtlCol="0">
            <a:spAutoFit/>
          </a:bodyPr>
          <a:lstStyle/>
          <a:p>
            <a:pPr marL="12700">
              <a:lnSpc>
                <a:spcPct val="100000"/>
              </a:lnSpc>
              <a:spcBef>
                <a:spcPts val="105"/>
              </a:spcBef>
            </a:pPr>
            <a:r>
              <a:rPr dirty="0"/>
              <a:t>Divide and</a:t>
            </a:r>
            <a:r>
              <a:rPr spc="-95" dirty="0"/>
              <a:t> </a:t>
            </a:r>
            <a:r>
              <a:rPr dirty="0"/>
              <a:t>Conquer</a:t>
            </a:r>
          </a:p>
        </p:txBody>
      </p:sp>
      <p:sp>
        <p:nvSpPr>
          <p:cNvPr id="3" name="object 3"/>
          <p:cNvSpPr txBox="1"/>
          <p:nvPr/>
        </p:nvSpPr>
        <p:spPr>
          <a:xfrm>
            <a:off x="763625" y="1467738"/>
            <a:ext cx="7385684" cy="3853815"/>
          </a:xfrm>
          <a:prstGeom prst="rect">
            <a:avLst/>
          </a:prstGeom>
        </p:spPr>
        <p:txBody>
          <a:bodyPr vert="horz" wrap="square" lIns="0" tIns="12065" rIns="0" bIns="0" rtlCol="0">
            <a:spAutoFit/>
          </a:bodyPr>
          <a:lstStyle/>
          <a:p>
            <a:pPr marL="546100" marR="72390" indent="-534035">
              <a:lnSpc>
                <a:spcPct val="100000"/>
              </a:lnSpc>
              <a:spcBef>
                <a:spcPts val="95"/>
              </a:spcBef>
              <a:buChar char="•"/>
              <a:tabLst>
                <a:tab pos="546100" algn="l"/>
                <a:tab pos="546735" algn="l"/>
              </a:tabLst>
            </a:pPr>
            <a:r>
              <a:rPr sz="2800" spc="-5" dirty="0">
                <a:latin typeface="Times New Roman"/>
                <a:cs typeface="Times New Roman"/>
              </a:rPr>
              <a:t>A </a:t>
            </a:r>
            <a:r>
              <a:rPr sz="2800" dirty="0">
                <a:latin typeface="Times New Roman"/>
                <a:cs typeface="Times New Roman"/>
              </a:rPr>
              <a:t>divide </a:t>
            </a:r>
            <a:r>
              <a:rPr sz="2800" spc="-5" dirty="0">
                <a:latin typeface="Times New Roman"/>
                <a:cs typeface="Times New Roman"/>
              </a:rPr>
              <a:t>and conquer algorithm consists of two  parts:</a:t>
            </a:r>
            <a:endParaRPr sz="2800" dirty="0">
              <a:latin typeface="Times New Roman"/>
              <a:cs typeface="Times New Roman"/>
            </a:endParaRPr>
          </a:p>
          <a:p>
            <a:pPr marL="927100" marR="146685" lvl="1" indent="-266700">
              <a:lnSpc>
                <a:spcPct val="100000"/>
              </a:lnSpc>
              <a:spcBef>
                <a:spcPts val="595"/>
              </a:spcBef>
              <a:buChar char="–"/>
              <a:tabLst>
                <a:tab pos="927735" algn="l"/>
              </a:tabLst>
            </a:pPr>
            <a:r>
              <a:rPr sz="2400" dirty="0">
                <a:latin typeface="Times New Roman"/>
                <a:cs typeface="Times New Roman"/>
              </a:rPr>
              <a:t>Divide the problem into </a:t>
            </a:r>
            <a:r>
              <a:rPr sz="2400" spc="-5" dirty="0">
                <a:latin typeface="Times New Roman"/>
                <a:cs typeface="Times New Roman"/>
              </a:rPr>
              <a:t>smaller subproblems </a:t>
            </a:r>
            <a:r>
              <a:rPr sz="2400" dirty="0">
                <a:latin typeface="Times New Roman"/>
                <a:cs typeface="Times New Roman"/>
              </a:rPr>
              <a:t>of</a:t>
            </a:r>
            <a:r>
              <a:rPr sz="2400" spc="-110" dirty="0">
                <a:latin typeface="Times New Roman"/>
                <a:cs typeface="Times New Roman"/>
              </a:rPr>
              <a:t> </a:t>
            </a:r>
            <a:r>
              <a:rPr sz="2400" dirty="0">
                <a:latin typeface="Times New Roman"/>
                <a:cs typeface="Times New Roman"/>
              </a:rPr>
              <a:t>the  </a:t>
            </a:r>
            <a:r>
              <a:rPr sz="2400" spc="-5" dirty="0">
                <a:latin typeface="Times New Roman"/>
                <a:cs typeface="Times New Roman"/>
              </a:rPr>
              <a:t>same </a:t>
            </a:r>
            <a:r>
              <a:rPr sz="2400" dirty="0">
                <a:latin typeface="Times New Roman"/>
                <a:cs typeface="Times New Roman"/>
              </a:rPr>
              <a:t>type, and solve these </a:t>
            </a:r>
            <a:r>
              <a:rPr sz="2400" spc="-5" dirty="0">
                <a:latin typeface="Times New Roman"/>
                <a:cs typeface="Times New Roman"/>
              </a:rPr>
              <a:t>subproblems</a:t>
            </a:r>
            <a:r>
              <a:rPr sz="2400" spc="-80" dirty="0">
                <a:latin typeface="Times New Roman"/>
                <a:cs typeface="Times New Roman"/>
              </a:rPr>
              <a:t> </a:t>
            </a:r>
            <a:r>
              <a:rPr sz="2400" dirty="0">
                <a:latin typeface="Times New Roman"/>
                <a:cs typeface="Times New Roman"/>
              </a:rPr>
              <a:t>recursively</a:t>
            </a:r>
          </a:p>
          <a:p>
            <a:pPr marL="927100" marR="556895" lvl="1" indent="-266700">
              <a:lnSpc>
                <a:spcPct val="100000"/>
              </a:lnSpc>
              <a:spcBef>
                <a:spcPts val="575"/>
              </a:spcBef>
              <a:buChar char="–"/>
              <a:tabLst>
                <a:tab pos="927735" algn="l"/>
              </a:tabLst>
            </a:pPr>
            <a:r>
              <a:rPr sz="2400" spc="-5" dirty="0">
                <a:latin typeface="Times New Roman"/>
                <a:cs typeface="Times New Roman"/>
              </a:rPr>
              <a:t>Combine </a:t>
            </a:r>
            <a:r>
              <a:rPr sz="2400" dirty="0">
                <a:latin typeface="Times New Roman"/>
                <a:cs typeface="Times New Roman"/>
              </a:rPr>
              <a:t>the solutions to the </a:t>
            </a:r>
            <a:r>
              <a:rPr sz="2400" spc="-5" dirty="0">
                <a:latin typeface="Times New Roman"/>
                <a:cs typeface="Times New Roman"/>
              </a:rPr>
              <a:t>subproblems </a:t>
            </a:r>
            <a:r>
              <a:rPr sz="2400" dirty="0">
                <a:latin typeface="Times New Roman"/>
                <a:cs typeface="Times New Roman"/>
              </a:rPr>
              <a:t>into</a:t>
            </a:r>
            <a:r>
              <a:rPr sz="2400" spc="-90" dirty="0">
                <a:latin typeface="Times New Roman"/>
                <a:cs typeface="Times New Roman"/>
              </a:rPr>
              <a:t> </a:t>
            </a:r>
            <a:r>
              <a:rPr sz="2400" dirty="0">
                <a:latin typeface="Times New Roman"/>
                <a:cs typeface="Times New Roman"/>
              </a:rPr>
              <a:t>a  solution to the original</a:t>
            </a:r>
            <a:r>
              <a:rPr sz="2400" spc="-90" dirty="0">
                <a:latin typeface="Times New Roman"/>
                <a:cs typeface="Times New Roman"/>
              </a:rPr>
              <a:t> </a:t>
            </a:r>
            <a:r>
              <a:rPr sz="2400" dirty="0">
                <a:latin typeface="Times New Roman"/>
                <a:cs typeface="Times New Roman"/>
              </a:rPr>
              <a:t>problem</a:t>
            </a:r>
          </a:p>
          <a:p>
            <a:pPr marL="546100" marR="5080" indent="-534035" algn="just">
              <a:lnSpc>
                <a:spcPct val="100000"/>
              </a:lnSpc>
              <a:spcBef>
                <a:spcPts val="660"/>
              </a:spcBef>
              <a:buChar char="•"/>
              <a:tabLst>
                <a:tab pos="546735" algn="l"/>
              </a:tabLst>
            </a:pPr>
            <a:r>
              <a:rPr sz="2800" spc="-5" dirty="0">
                <a:latin typeface="Times New Roman"/>
                <a:cs typeface="Times New Roman"/>
              </a:rPr>
              <a:t>Traditionally, an algorithm is </a:t>
            </a:r>
            <a:r>
              <a:rPr sz="2800" dirty="0">
                <a:latin typeface="Times New Roman"/>
                <a:cs typeface="Times New Roman"/>
              </a:rPr>
              <a:t>only </a:t>
            </a:r>
            <a:r>
              <a:rPr sz="2800" spc="-5" dirty="0">
                <a:latin typeface="Times New Roman"/>
                <a:cs typeface="Times New Roman"/>
              </a:rPr>
              <a:t>called </a:t>
            </a:r>
            <a:r>
              <a:rPr sz="2800" dirty="0">
                <a:latin typeface="Times New Roman"/>
                <a:cs typeface="Times New Roman"/>
              </a:rPr>
              <a:t>divide  </a:t>
            </a:r>
            <a:r>
              <a:rPr sz="2800" spc="-5" dirty="0">
                <a:latin typeface="Times New Roman"/>
                <a:cs typeface="Times New Roman"/>
              </a:rPr>
              <a:t>and conquer if it contains two </a:t>
            </a:r>
            <a:r>
              <a:rPr sz="2800" dirty="0">
                <a:latin typeface="Times New Roman"/>
                <a:cs typeface="Times New Roman"/>
              </a:rPr>
              <a:t>or </a:t>
            </a:r>
            <a:r>
              <a:rPr sz="2800" spc="-5" dirty="0">
                <a:latin typeface="Times New Roman"/>
                <a:cs typeface="Times New Roman"/>
              </a:rPr>
              <a:t>more recursive  calls</a:t>
            </a:r>
            <a:endParaRPr sz="28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10229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Divide and conquer algorithm</a:t>
            </a:r>
          </a:p>
        </p:txBody>
      </p:sp>
      <p:sp>
        <p:nvSpPr>
          <p:cNvPr id="3" name="Content Placeholder 2"/>
          <p:cNvSpPr>
            <a:spLocks noGrp="1"/>
          </p:cNvSpPr>
          <p:nvPr>
            <p:ph idx="1"/>
          </p:nvPr>
        </p:nvSpPr>
        <p:spPr/>
        <p:txBody>
          <a:bodyPr>
            <a:normAutofit fontScale="92500" lnSpcReduction="10000"/>
          </a:bodyPr>
          <a:lstStyle/>
          <a:p>
            <a:pPr algn="just"/>
            <a:r>
              <a:rPr lang="en-US" dirty="0"/>
              <a:t>Divide and conquer is an algorithm design paradigm. </a:t>
            </a:r>
          </a:p>
          <a:p>
            <a:pPr lvl="1" algn="just"/>
            <a:r>
              <a:rPr lang="en-US" dirty="0"/>
              <a:t>A divide-and-conquer algorithm recursively breaks down a problem into two or more sub-problems of the same or related type, until these become simple enough to be solved directly. </a:t>
            </a:r>
          </a:p>
          <a:p>
            <a:pPr lvl="1" algn="just"/>
            <a:r>
              <a:rPr lang="en-US" dirty="0"/>
              <a:t>The solutions to the sub-problems are then combined to give a solution to the original problem.</a:t>
            </a:r>
          </a:p>
          <a:p>
            <a:endParaRPr lang="en-US" dirty="0"/>
          </a:p>
          <a:p>
            <a:pPr algn="just"/>
            <a:r>
              <a:rPr lang="en-US" dirty="0"/>
              <a:t>The divide-and-conquer technique is the basis of efficient algorithms for many problems, such as sorting (e.g., quicksort, merge sort), multiplying large numbers (e.g., the Karatsuba algorithm).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2278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6178" y="308150"/>
            <a:ext cx="4468622" cy="782907"/>
          </a:xfrm>
          <a:prstGeom prst="rect">
            <a:avLst/>
          </a:prstGeom>
        </p:spPr>
        <p:txBody>
          <a:bodyPr vert="horz" wrap="square" lIns="0" tIns="13335" rIns="0" bIns="0" rtlCol="0">
            <a:spAutoFit/>
          </a:bodyPr>
          <a:lstStyle/>
          <a:p>
            <a:pPr marL="12700">
              <a:lnSpc>
                <a:spcPct val="100000"/>
              </a:lnSpc>
              <a:spcBef>
                <a:spcPts val="105"/>
              </a:spcBef>
            </a:pPr>
            <a:r>
              <a:rPr dirty="0"/>
              <a:t>Examples</a:t>
            </a:r>
          </a:p>
        </p:txBody>
      </p:sp>
      <p:sp>
        <p:nvSpPr>
          <p:cNvPr id="3" name="object 3"/>
          <p:cNvSpPr txBox="1"/>
          <p:nvPr/>
        </p:nvSpPr>
        <p:spPr>
          <a:xfrm>
            <a:off x="763625" y="1365808"/>
            <a:ext cx="7324725" cy="4055745"/>
          </a:xfrm>
          <a:prstGeom prst="rect">
            <a:avLst/>
          </a:prstGeom>
        </p:spPr>
        <p:txBody>
          <a:bodyPr vert="horz" wrap="square" lIns="0" tIns="113665" rIns="0" bIns="0" rtlCol="0">
            <a:spAutoFit/>
          </a:bodyPr>
          <a:lstStyle/>
          <a:p>
            <a:pPr marL="546100" indent="-534035">
              <a:lnSpc>
                <a:spcPct val="100000"/>
              </a:lnSpc>
              <a:spcBef>
                <a:spcPts val="895"/>
              </a:spcBef>
              <a:buChar char="•"/>
              <a:tabLst>
                <a:tab pos="546100" algn="l"/>
                <a:tab pos="546735" algn="l"/>
              </a:tabLst>
            </a:pPr>
            <a:r>
              <a:rPr sz="3200" dirty="0">
                <a:latin typeface="Times New Roman"/>
                <a:cs typeface="Times New Roman"/>
              </a:rPr>
              <a:t>Quicksort:</a:t>
            </a:r>
          </a:p>
          <a:p>
            <a:pPr marL="927100" lvl="1" indent="-267335">
              <a:lnSpc>
                <a:spcPct val="100000"/>
              </a:lnSpc>
              <a:spcBef>
                <a:spcPts val="595"/>
              </a:spcBef>
              <a:buChar char="–"/>
              <a:tabLst>
                <a:tab pos="927735" algn="l"/>
              </a:tabLst>
            </a:pPr>
            <a:r>
              <a:rPr sz="2400" dirty="0">
                <a:latin typeface="Times New Roman"/>
                <a:cs typeface="Times New Roman"/>
              </a:rPr>
              <a:t>Partition the array into two parts, and quicksort</a:t>
            </a:r>
            <a:r>
              <a:rPr sz="2400" spc="-185" dirty="0">
                <a:latin typeface="Times New Roman"/>
                <a:cs typeface="Times New Roman"/>
              </a:rPr>
              <a:t> </a:t>
            </a:r>
            <a:r>
              <a:rPr sz="2400" dirty="0">
                <a:latin typeface="Times New Roman"/>
                <a:cs typeface="Times New Roman"/>
              </a:rPr>
              <a:t>each</a:t>
            </a:r>
          </a:p>
          <a:p>
            <a:pPr marL="927100">
              <a:lnSpc>
                <a:spcPct val="100000"/>
              </a:lnSpc>
            </a:pPr>
            <a:r>
              <a:rPr sz="2400" dirty="0">
                <a:latin typeface="Times New Roman"/>
                <a:cs typeface="Times New Roman"/>
              </a:rPr>
              <a:t>of the</a:t>
            </a:r>
            <a:r>
              <a:rPr sz="2400" spc="-30" dirty="0">
                <a:latin typeface="Times New Roman"/>
                <a:cs typeface="Times New Roman"/>
              </a:rPr>
              <a:t> </a:t>
            </a:r>
            <a:r>
              <a:rPr sz="2400" spc="-5" dirty="0">
                <a:latin typeface="Times New Roman"/>
                <a:cs typeface="Times New Roman"/>
              </a:rPr>
              <a:t>parts</a:t>
            </a:r>
            <a:endParaRPr sz="2400" dirty="0">
              <a:latin typeface="Times New Roman"/>
              <a:cs typeface="Times New Roman"/>
            </a:endParaRPr>
          </a:p>
          <a:p>
            <a:pPr marL="927100" marR="233679" lvl="1" indent="-266700">
              <a:lnSpc>
                <a:spcPct val="100000"/>
              </a:lnSpc>
              <a:spcBef>
                <a:spcPts val="575"/>
              </a:spcBef>
              <a:buChar char="–"/>
              <a:tabLst>
                <a:tab pos="927735" algn="l"/>
              </a:tabLst>
            </a:pPr>
            <a:r>
              <a:rPr sz="2400" spc="-5" dirty="0">
                <a:latin typeface="Times New Roman"/>
                <a:cs typeface="Times New Roman"/>
              </a:rPr>
              <a:t>No </a:t>
            </a:r>
            <a:r>
              <a:rPr sz="2400" dirty="0">
                <a:latin typeface="Times New Roman"/>
                <a:cs typeface="Times New Roman"/>
              </a:rPr>
              <a:t>additional work </a:t>
            </a:r>
            <a:r>
              <a:rPr sz="2400" spc="-5" dirty="0">
                <a:latin typeface="Times New Roman"/>
                <a:cs typeface="Times New Roman"/>
              </a:rPr>
              <a:t>is </a:t>
            </a:r>
            <a:r>
              <a:rPr sz="2400" dirty="0">
                <a:latin typeface="Times New Roman"/>
                <a:cs typeface="Times New Roman"/>
              </a:rPr>
              <a:t>required to </a:t>
            </a:r>
            <a:r>
              <a:rPr sz="2400" spc="-5" dirty="0">
                <a:latin typeface="Times New Roman"/>
                <a:cs typeface="Times New Roman"/>
              </a:rPr>
              <a:t>combine </a:t>
            </a:r>
            <a:r>
              <a:rPr sz="2400" dirty="0">
                <a:latin typeface="Times New Roman"/>
                <a:cs typeface="Times New Roman"/>
              </a:rPr>
              <a:t>the</a:t>
            </a:r>
            <a:r>
              <a:rPr sz="2400" spc="-114" dirty="0">
                <a:latin typeface="Times New Roman"/>
                <a:cs typeface="Times New Roman"/>
              </a:rPr>
              <a:t> </a:t>
            </a:r>
            <a:r>
              <a:rPr sz="2400" spc="-5" dirty="0">
                <a:latin typeface="Times New Roman"/>
                <a:cs typeface="Times New Roman"/>
              </a:rPr>
              <a:t>two  sorted parts</a:t>
            </a:r>
            <a:endParaRPr sz="2400" dirty="0">
              <a:latin typeface="Times New Roman"/>
              <a:cs typeface="Times New Roman"/>
            </a:endParaRPr>
          </a:p>
          <a:p>
            <a:pPr marL="546100" indent="-534035">
              <a:lnSpc>
                <a:spcPct val="100000"/>
              </a:lnSpc>
              <a:spcBef>
                <a:spcPts val="750"/>
              </a:spcBef>
              <a:buChar char="•"/>
              <a:tabLst>
                <a:tab pos="546100" algn="l"/>
                <a:tab pos="546735" algn="l"/>
              </a:tabLst>
            </a:pPr>
            <a:r>
              <a:rPr sz="3200" dirty="0">
                <a:latin typeface="Times New Roman"/>
                <a:cs typeface="Times New Roman"/>
              </a:rPr>
              <a:t>Mergesort:</a:t>
            </a:r>
          </a:p>
          <a:p>
            <a:pPr marL="927100" lvl="1" indent="-267335">
              <a:lnSpc>
                <a:spcPct val="100000"/>
              </a:lnSpc>
              <a:spcBef>
                <a:spcPts val="600"/>
              </a:spcBef>
              <a:buChar char="–"/>
              <a:tabLst>
                <a:tab pos="927735" algn="l"/>
              </a:tabLst>
            </a:pPr>
            <a:r>
              <a:rPr sz="2400" dirty="0">
                <a:latin typeface="Times New Roman"/>
                <a:cs typeface="Times New Roman"/>
              </a:rPr>
              <a:t>Cut the array in half, and </a:t>
            </a:r>
            <a:r>
              <a:rPr sz="2400" spc="-5" dirty="0">
                <a:latin typeface="Times New Roman"/>
                <a:cs typeface="Times New Roman"/>
              </a:rPr>
              <a:t>mergesort </a:t>
            </a:r>
            <a:r>
              <a:rPr sz="2400" dirty="0">
                <a:latin typeface="Times New Roman"/>
                <a:cs typeface="Times New Roman"/>
              </a:rPr>
              <a:t>each</a:t>
            </a:r>
            <a:r>
              <a:rPr sz="2400" spc="-105" dirty="0">
                <a:latin typeface="Times New Roman"/>
                <a:cs typeface="Times New Roman"/>
              </a:rPr>
              <a:t> </a:t>
            </a:r>
            <a:r>
              <a:rPr sz="2400" dirty="0">
                <a:latin typeface="Times New Roman"/>
                <a:cs typeface="Times New Roman"/>
              </a:rPr>
              <a:t>half</a:t>
            </a:r>
          </a:p>
          <a:p>
            <a:pPr marL="927100" marR="267335" lvl="1" indent="-266700">
              <a:lnSpc>
                <a:spcPct val="100000"/>
              </a:lnSpc>
              <a:spcBef>
                <a:spcPts val="575"/>
              </a:spcBef>
              <a:buChar char="–"/>
              <a:tabLst>
                <a:tab pos="927735" algn="l"/>
              </a:tabLst>
            </a:pPr>
            <a:r>
              <a:rPr sz="2400" spc="-5" dirty="0">
                <a:latin typeface="Times New Roman"/>
                <a:cs typeface="Times New Roman"/>
              </a:rPr>
              <a:t>Combine </a:t>
            </a:r>
            <a:r>
              <a:rPr sz="2400" dirty="0">
                <a:latin typeface="Times New Roman"/>
                <a:cs typeface="Times New Roman"/>
              </a:rPr>
              <a:t>the </a:t>
            </a:r>
            <a:r>
              <a:rPr sz="2400" spc="-5" dirty="0">
                <a:latin typeface="Times New Roman"/>
                <a:cs typeface="Times New Roman"/>
              </a:rPr>
              <a:t>two sorted </a:t>
            </a:r>
            <a:r>
              <a:rPr sz="2400" dirty="0">
                <a:latin typeface="Times New Roman"/>
                <a:cs typeface="Times New Roman"/>
              </a:rPr>
              <a:t>arrays into a single</a:t>
            </a:r>
            <a:r>
              <a:rPr sz="2400" spc="-70" dirty="0">
                <a:latin typeface="Times New Roman"/>
                <a:cs typeface="Times New Roman"/>
              </a:rPr>
              <a:t> </a:t>
            </a:r>
            <a:r>
              <a:rPr sz="2400" spc="-5" dirty="0">
                <a:latin typeface="Times New Roman"/>
                <a:cs typeface="Times New Roman"/>
              </a:rPr>
              <a:t>sorted  </a:t>
            </a:r>
            <a:r>
              <a:rPr sz="2400" dirty="0">
                <a:latin typeface="Times New Roman"/>
                <a:cs typeface="Times New Roman"/>
              </a:rPr>
              <a:t>array by </a:t>
            </a:r>
            <a:r>
              <a:rPr sz="2400" spc="-5" dirty="0">
                <a:latin typeface="Times New Roman"/>
                <a:cs typeface="Times New Roman"/>
              </a:rPr>
              <a:t>merging</a:t>
            </a:r>
            <a:r>
              <a:rPr sz="2400" spc="-30" dirty="0">
                <a:latin typeface="Times New Roman"/>
                <a:cs typeface="Times New Roman"/>
              </a:rPr>
              <a:t> </a:t>
            </a:r>
            <a:r>
              <a:rPr sz="2400" dirty="0">
                <a:latin typeface="Times New Roman"/>
                <a:cs typeface="Times New Roman"/>
              </a:rPr>
              <a:t>them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39706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6757" y="400483"/>
            <a:ext cx="8238643" cy="690574"/>
          </a:xfrm>
          <a:prstGeom prst="rect">
            <a:avLst/>
          </a:prstGeom>
        </p:spPr>
        <p:txBody>
          <a:bodyPr vert="horz" wrap="square" lIns="0" tIns="13335" rIns="0" bIns="0" rtlCol="0">
            <a:spAutoFit/>
          </a:bodyPr>
          <a:lstStyle/>
          <a:p>
            <a:pPr marL="12700">
              <a:lnSpc>
                <a:spcPct val="100000"/>
              </a:lnSpc>
              <a:spcBef>
                <a:spcPts val="105"/>
              </a:spcBef>
            </a:pPr>
            <a:r>
              <a:rPr sz="4400" dirty="0"/>
              <a:t>Dynamic programming</a:t>
            </a:r>
            <a:r>
              <a:rPr sz="4400" spc="-55" dirty="0"/>
              <a:t> </a:t>
            </a:r>
            <a:r>
              <a:rPr sz="4400" dirty="0"/>
              <a:t>algorithms</a:t>
            </a:r>
          </a:p>
        </p:txBody>
      </p:sp>
      <p:sp>
        <p:nvSpPr>
          <p:cNvPr id="3" name="object 3"/>
          <p:cNvSpPr txBox="1"/>
          <p:nvPr/>
        </p:nvSpPr>
        <p:spPr>
          <a:xfrm>
            <a:off x="764540" y="1470405"/>
            <a:ext cx="7574280" cy="4485843"/>
          </a:xfrm>
          <a:prstGeom prst="rect">
            <a:avLst/>
          </a:prstGeom>
        </p:spPr>
        <p:txBody>
          <a:bodyPr vert="horz" wrap="square" lIns="0" tIns="12700" rIns="0" bIns="0" rtlCol="0">
            <a:spAutoFit/>
          </a:bodyPr>
          <a:lstStyle/>
          <a:p>
            <a:pPr marL="355600" marR="5080" indent="-343535">
              <a:lnSpc>
                <a:spcPct val="100000"/>
              </a:lnSpc>
              <a:spcBef>
                <a:spcPts val="100"/>
              </a:spcBef>
              <a:buChar char="•"/>
              <a:tabLst>
                <a:tab pos="355600" algn="l"/>
                <a:tab pos="356235" algn="l"/>
              </a:tabLst>
            </a:pPr>
            <a:r>
              <a:rPr sz="2400" spc="-5" dirty="0">
                <a:latin typeface="Times New Roman"/>
                <a:cs typeface="Times New Roman"/>
              </a:rPr>
              <a:t>A dynamic programming </a:t>
            </a:r>
            <a:r>
              <a:rPr sz="2400" dirty="0">
                <a:latin typeface="Times New Roman"/>
                <a:cs typeface="Times New Roman"/>
              </a:rPr>
              <a:t>algorithm </a:t>
            </a:r>
            <a:r>
              <a:rPr sz="2400" spc="-5" dirty="0">
                <a:latin typeface="Times New Roman"/>
                <a:cs typeface="Times New Roman"/>
              </a:rPr>
              <a:t>remembers past </a:t>
            </a:r>
            <a:r>
              <a:rPr sz="2400" dirty="0">
                <a:latin typeface="Times New Roman"/>
                <a:cs typeface="Times New Roman"/>
              </a:rPr>
              <a:t>results  and uses them to find new</a:t>
            </a:r>
            <a:r>
              <a:rPr sz="2400" spc="-65" dirty="0">
                <a:latin typeface="Times New Roman"/>
                <a:cs typeface="Times New Roman"/>
              </a:rPr>
              <a:t> </a:t>
            </a:r>
            <a:r>
              <a:rPr sz="2400" dirty="0">
                <a:latin typeface="Times New Roman"/>
                <a:cs typeface="Times New Roman"/>
              </a:rPr>
              <a:t>results</a:t>
            </a:r>
          </a:p>
          <a:p>
            <a:pPr marL="355600" marR="191135" indent="-343535">
              <a:lnSpc>
                <a:spcPct val="100000"/>
              </a:lnSpc>
              <a:spcBef>
                <a:spcPts val="580"/>
              </a:spcBef>
              <a:buChar char="•"/>
              <a:tabLst>
                <a:tab pos="355600" algn="l"/>
                <a:tab pos="356235" algn="l"/>
              </a:tabLst>
            </a:pPr>
            <a:r>
              <a:rPr sz="2400" spc="-5" dirty="0">
                <a:latin typeface="Times New Roman"/>
                <a:cs typeface="Times New Roman"/>
              </a:rPr>
              <a:t>Dynamic programming is </a:t>
            </a:r>
            <a:r>
              <a:rPr sz="2400" dirty="0">
                <a:latin typeface="Times New Roman"/>
                <a:cs typeface="Times New Roman"/>
              </a:rPr>
              <a:t>generally used for </a:t>
            </a:r>
            <a:r>
              <a:rPr sz="2400" spc="-5" dirty="0">
                <a:latin typeface="Times New Roman"/>
                <a:cs typeface="Times New Roman"/>
              </a:rPr>
              <a:t>optimization  problems</a:t>
            </a:r>
            <a:endParaRPr sz="2400" dirty="0">
              <a:latin typeface="Times New Roman"/>
              <a:cs typeface="Times New Roman"/>
            </a:endParaRPr>
          </a:p>
          <a:p>
            <a:pPr marL="756285" lvl="1" indent="-287020">
              <a:lnSpc>
                <a:spcPct val="100000"/>
              </a:lnSpc>
              <a:spcBef>
                <a:spcPts val="495"/>
              </a:spcBef>
              <a:buChar char="–"/>
              <a:tabLst>
                <a:tab pos="756285" algn="l"/>
                <a:tab pos="756920" algn="l"/>
              </a:tabLst>
            </a:pPr>
            <a:r>
              <a:rPr sz="2000" spc="-5" dirty="0">
                <a:latin typeface="Times New Roman"/>
                <a:cs typeface="Times New Roman"/>
              </a:rPr>
              <a:t>Multiple solutions </a:t>
            </a:r>
            <a:r>
              <a:rPr sz="2000" dirty="0">
                <a:latin typeface="Times New Roman"/>
                <a:cs typeface="Times New Roman"/>
              </a:rPr>
              <a:t>exist, need to find the “best”</a:t>
            </a:r>
            <a:r>
              <a:rPr sz="2000" spc="-160" dirty="0">
                <a:latin typeface="Times New Roman"/>
                <a:cs typeface="Times New Roman"/>
              </a:rPr>
              <a:t> </a:t>
            </a:r>
            <a:r>
              <a:rPr sz="2000" spc="5" dirty="0">
                <a:latin typeface="Times New Roman"/>
                <a:cs typeface="Times New Roman"/>
              </a:rPr>
              <a:t>one</a:t>
            </a:r>
            <a:endParaRPr sz="2000" dirty="0">
              <a:latin typeface="Times New Roman"/>
              <a:cs typeface="Times New Roman"/>
            </a:endParaRPr>
          </a:p>
          <a:p>
            <a:pPr marL="756285" lvl="1" indent="-287020">
              <a:lnSpc>
                <a:spcPct val="100000"/>
              </a:lnSpc>
              <a:spcBef>
                <a:spcPts val="480"/>
              </a:spcBef>
              <a:buChar char="–"/>
              <a:tabLst>
                <a:tab pos="756285" algn="l"/>
                <a:tab pos="756920" algn="l"/>
              </a:tabLst>
            </a:pPr>
            <a:r>
              <a:rPr sz="2000" dirty="0">
                <a:latin typeface="Times New Roman"/>
                <a:cs typeface="Times New Roman"/>
              </a:rPr>
              <a:t>Requires </a:t>
            </a:r>
            <a:r>
              <a:rPr sz="2000" spc="-5" dirty="0">
                <a:latin typeface="Times New Roman"/>
                <a:cs typeface="Times New Roman"/>
              </a:rPr>
              <a:t>“optimal substructure” </a:t>
            </a:r>
            <a:r>
              <a:rPr sz="2000" dirty="0">
                <a:latin typeface="Times New Roman"/>
                <a:cs typeface="Times New Roman"/>
              </a:rPr>
              <a:t>and “overlapping</a:t>
            </a:r>
            <a:r>
              <a:rPr sz="2000" spc="-135" dirty="0">
                <a:latin typeface="Times New Roman"/>
                <a:cs typeface="Times New Roman"/>
              </a:rPr>
              <a:t> </a:t>
            </a:r>
            <a:r>
              <a:rPr sz="2000" spc="-5" dirty="0">
                <a:latin typeface="Times New Roman"/>
                <a:cs typeface="Times New Roman"/>
              </a:rPr>
              <a:t>subproblems”</a:t>
            </a:r>
            <a:endParaRPr sz="2000" dirty="0">
              <a:latin typeface="Times New Roman"/>
              <a:cs typeface="Times New Roman"/>
            </a:endParaRPr>
          </a:p>
          <a:p>
            <a:pPr marL="1155700" marR="688975" lvl="2" indent="-228600">
              <a:lnSpc>
                <a:spcPct val="100000"/>
              </a:lnSpc>
              <a:spcBef>
                <a:spcPts val="480"/>
              </a:spcBef>
              <a:buChar char="•"/>
              <a:tabLst>
                <a:tab pos="1155700" algn="l"/>
                <a:tab pos="1156335" algn="l"/>
              </a:tabLst>
            </a:pPr>
            <a:r>
              <a:rPr sz="2000" spc="-5" dirty="0">
                <a:latin typeface="Times New Roman"/>
                <a:cs typeface="Times New Roman"/>
              </a:rPr>
              <a:t>Optimal </a:t>
            </a:r>
            <a:r>
              <a:rPr sz="2000" dirty="0">
                <a:latin typeface="Times New Roman"/>
                <a:cs typeface="Times New Roman"/>
              </a:rPr>
              <a:t>substructure: </a:t>
            </a:r>
            <a:r>
              <a:rPr sz="2000" spc="-5" dirty="0">
                <a:latin typeface="Times New Roman"/>
                <a:cs typeface="Times New Roman"/>
              </a:rPr>
              <a:t>Optimal </a:t>
            </a:r>
            <a:r>
              <a:rPr sz="2000" dirty="0">
                <a:latin typeface="Times New Roman"/>
                <a:cs typeface="Times New Roman"/>
              </a:rPr>
              <a:t>solution contains</a:t>
            </a:r>
            <a:r>
              <a:rPr sz="2000" spc="-140" dirty="0">
                <a:latin typeface="Times New Roman"/>
                <a:cs typeface="Times New Roman"/>
              </a:rPr>
              <a:t> </a:t>
            </a:r>
            <a:r>
              <a:rPr sz="2000" spc="-5" dirty="0">
                <a:latin typeface="Times New Roman"/>
                <a:cs typeface="Times New Roman"/>
              </a:rPr>
              <a:t>optimal  </a:t>
            </a:r>
            <a:r>
              <a:rPr sz="2000" dirty="0">
                <a:latin typeface="Times New Roman"/>
                <a:cs typeface="Times New Roman"/>
              </a:rPr>
              <a:t>solutions to</a:t>
            </a:r>
            <a:r>
              <a:rPr sz="2000" spc="-60" dirty="0">
                <a:latin typeface="Times New Roman"/>
                <a:cs typeface="Times New Roman"/>
              </a:rPr>
              <a:t> </a:t>
            </a:r>
            <a:r>
              <a:rPr sz="2000" spc="-5" dirty="0">
                <a:latin typeface="Times New Roman"/>
                <a:cs typeface="Times New Roman"/>
              </a:rPr>
              <a:t>subproblems</a:t>
            </a:r>
            <a:endParaRPr sz="2000" dirty="0">
              <a:latin typeface="Times New Roman"/>
              <a:cs typeface="Times New Roman"/>
            </a:endParaRPr>
          </a:p>
          <a:p>
            <a:pPr marL="1155700" marR="353695" lvl="2" indent="-228600">
              <a:lnSpc>
                <a:spcPct val="100000"/>
              </a:lnSpc>
              <a:spcBef>
                <a:spcPts val="480"/>
              </a:spcBef>
              <a:buChar char="•"/>
              <a:tabLst>
                <a:tab pos="1155700" algn="l"/>
                <a:tab pos="1156335" algn="l"/>
              </a:tabLst>
            </a:pPr>
            <a:r>
              <a:rPr sz="2000" dirty="0">
                <a:latin typeface="Times New Roman"/>
                <a:cs typeface="Times New Roman"/>
              </a:rPr>
              <a:t>Overlapping </a:t>
            </a:r>
            <a:r>
              <a:rPr sz="2000" spc="-5" dirty="0">
                <a:latin typeface="Times New Roman"/>
                <a:cs typeface="Times New Roman"/>
              </a:rPr>
              <a:t>subproblems: </a:t>
            </a:r>
            <a:r>
              <a:rPr sz="2000" dirty="0">
                <a:latin typeface="Times New Roman"/>
                <a:cs typeface="Times New Roman"/>
              </a:rPr>
              <a:t>Solutions to </a:t>
            </a:r>
            <a:r>
              <a:rPr sz="2000" spc="-5" dirty="0">
                <a:latin typeface="Times New Roman"/>
                <a:cs typeface="Times New Roman"/>
              </a:rPr>
              <a:t>subproblems </a:t>
            </a:r>
            <a:r>
              <a:rPr sz="2000" dirty="0">
                <a:latin typeface="Times New Roman"/>
                <a:cs typeface="Times New Roman"/>
              </a:rPr>
              <a:t>can</a:t>
            </a:r>
            <a:r>
              <a:rPr sz="2000" spc="-100" dirty="0">
                <a:latin typeface="Times New Roman"/>
                <a:cs typeface="Times New Roman"/>
              </a:rPr>
              <a:t> </a:t>
            </a:r>
            <a:r>
              <a:rPr sz="2000" dirty="0">
                <a:latin typeface="Times New Roman"/>
                <a:cs typeface="Times New Roman"/>
              </a:rPr>
              <a:t>be  stored and reused in a bottom-up</a:t>
            </a:r>
            <a:r>
              <a:rPr sz="2000" spc="-125" dirty="0">
                <a:latin typeface="Times New Roman"/>
                <a:cs typeface="Times New Roman"/>
              </a:rPr>
              <a:t> </a:t>
            </a:r>
            <a:r>
              <a:rPr sz="2000" dirty="0">
                <a:latin typeface="Times New Roman"/>
                <a:cs typeface="Times New Roman"/>
              </a:rPr>
              <a:t>fashion</a:t>
            </a:r>
          </a:p>
          <a:p>
            <a:pPr marL="355600" marR="54610" indent="-343535">
              <a:lnSpc>
                <a:spcPct val="100000"/>
              </a:lnSpc>
              <a:spcBef>
                <a:spcPts val="565"/>
              </a:spcBef>
              <a:buChar char="•"/>
              <a:tabLst>
                <a:tab pos="355600" algn="l"/>
                <a:tab pos="356235" algn="l"/>
              </a:tabLst>
            </a:pPr>
            <a:r>
              <a:rPr sz="2400" dirty="0">
                <a:latin typeface="Times New Roman"/>
                <a:cs typeface="Times New Roman"/>
              </a:rPr>
              <a:t>This </a:t>
            </a:r>
            <a:r>
              <a:rPr sz="2400" spc="-5" dirty="0">
                <a:latin typeface="Times New Roman"/>
                <a:cs typeface="Times New Roman"/>
              </a:rPr>
              <a:t>differs </a:t>
            </a:r>
            <a:r>
              <a:rPr sz="2400" dirty="0">
                <a:latin typeface="Times New Roman"/>
                <a:cs typeface="Times New Roman"/>
              </a:rPr>
              <a:t>from Divide and Conquer, where</a:t>
            </a:r>
            <a:r>
              <a:rPr sz="2400" spc="-70" dirty="0">
                <a:latin typeface="Times New Roman"/>
                <a:cs typeface="Times New Roman"/>
              </a:rPr>
              <a:t> </a:t>
            </a:r>
            <a:r>
              <a:rPr sz="2400" spc="-5" dirty="0">
                <a:latin typeface="Times New Roman"/>
                <a:cs typeface="Times New Roman"/>
              </a:rPr>
              <a:t>subproblems  </a:t>
            </a:r>
            <a:r>
              <a:rPr sz="2400" dirty="0">
                <a:latin typeface="Times New Roman"/>
                <a:cs typeface="Times New Roman"/>
              </a:rPr>
              <a:t>generally need not</a:t>
            </a:r>
            <a:r>
              <a:rPr sz="2400" spc="-65" dirty="0">
                <a:latin typeface="Times New Roman"/>
                <a:cs typeface="Times New Roman"/>
              </a:rPr>
              <a:t> </a:t>
            </a:r>
            <a:r>
              <a:rPr sz="2400" dirty="0">
                <a:latin typeface="Times New Roman"/>
                <a:cs typeface="Times New Roman"/>
              </a:rPr>
              <a:t>overlap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41205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766" y="152401"/>
            <a:ext cx="6606834" cy="3540162"/>
          </a:xfrm>
        </p:spPr>
      </p:pic>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516342" y="3962400"/>
            <a:ext cx="7941858" cy="1815882"/>
          </a:xfrm>
          <a:prstGeom prst="rect">
            <a:avLst/>
          </a:prstGeom>
        </p:spPr>
        <p:txBody>
          <a:bodyPr wrap="square">
            <a:spAutoFit/>
          </a:bodyPr>
          <a:lstStyle/>
          <a:p>
            <a:pPr algn="just"/>
            <a:r>
              <a:rPr lang="en-US" sz="2800" dirty="0"/>
              <a:t>if a problem can be solved optimally by breaking it into sub-problems and then recursively finding the optimal solutions to the sub-problems, then it is said to have optimal substructure </a:t>
            </a:r>
          </a:p>
        </p:txBody>
      </p:sp>
    </p:spTree>
    <p:extLst>
      <p:ext uri="{BB962C8B-B14F-4D97-AF65-F5344CB8AC3E}">
        <p14:creationId xmlns:p14="http://schemas.microsoft.com/office/powerpoint/2010/main" val="288785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150" y="308150"/>
            <a:ext cx="5530850" cy="782907"/>
          </a:xfrm>
          <a:prstGeom prst="rect">
            <a:avLst/>
          </a:prstGeom>
        </p:spPr>
        <p:txBody>
          <a:bodyPr vert="horz" wrap="square" lIns="0" tIns="13335" rIns="0" bIns="0" rtlCol="0">
            <a:spAutoFit/>
          </a:bodyPr>
          <a:lstStyle/>
          <a:p>
            <a:pPr marL="12700">
              <a:lnSpc>
                <a:spcPct val="100000"/>
              </a:lnSpc>
              <a:spcBef>
                <a:spcPts val="105"/>
              </a:spcBef>
            </a:pPr>
            <a:r>
              <a:rPr dirty="0"/>
              <a:t>Greedy</a:t>
            </a:r>
            <a:r>
              <a:rPr spc="-90" dirty="0"/>
              <a:t> </a:t>
            </a:r>
            <a:r>
              <a:rPr dirty="0"/>
              <a:t>algorithms</a:t>
            </a:r>
          </a:p>
        </p:txBody>
      </p:sp>
      <p:sp>
        <p:nvSpPr>
          <p:cNvPr id="3" name="object 3"/>
          <p:cNvSpPr txBox="1"/>
          <p:nvPr/>
        </p:nvSpPr>
        <p:spPr>
          <a:xfrm>
            <a:off x="763625" y="1543938"/>
            <a:ext cx="7610475" cy="4368165"/>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Lst>
            </a:pPr>
            <a:r>
              <a:rPr sz="2800" spc="-5" dirty="0">
                <a:latin typeface="Times New Roman"/>
                <a:cs typeface="Times New Roman"/>
              </a:rPr>
              <a:t>An optimization problem is one in which you want  to </a:t>
            </a:r>
            <a:r>
              <a:rPr sz="2800" dirty="0">
                <a:latin typeface="Times New Roman"/>
                <a:cs typeface="Times New Roman"/>
              </a:rPr>
              <a:t>find, not just </a:t>
            </a:r>
            <a:r>
              <a:rPr sz="2800" i="1" spc="-5" dirty="0">
                <a:latin typeface="Times New Roman"/>
                <a:cs typeface="Times New Roman"/>
              </a:rPr>
              <a:t>a </a:t>
            </a:r>
            <a:r>
              <a:rPr sz="2800" dirty="0">
                <a:latin typeface="Times New Roman"/>
                <a:cs typeface="Times New Roman"/>
              </a:rPr>
              <a:t>solution, but </a:t>
            </a:r>
            <a:r>
              <a:rPr sz="2800" spc="-5" dirty="0">
                <a:latin typeface="Times New Roman"/>
                <a:cs typeface="Times New Roman"/>
              </a:rPr>
              <a:t>the </a:t>
            </a:r>
            <a:r>
              <a:rPr sz="2800" i="1" spc="-5" dirty="0">
                <a:latin typeface="Times New Roman"/>
                <a:cs typeface="Times New Roman"/>
              </a:rPr>
              <a:t>best</a:t>
            </a:r>
            <a:r>
              <a:rPr sz="2800" i="1" spc="-100" dirty="0">
                <a:latin typeface="Times New Roman"/>
                <a:cs typeface="Times New Roman"/>
              </a:rPr>
              <a:t> </a:t>
            </a:r>
            <a:r>
              <a:rPr sz="2800" dirty="0">
                <a:latin typeface="Times New Roman"/>
                <a:cs typeface="Times New Roman"/>
              </a:rPr>
              <a:t>solution</a:t>
            </a:r>
          </a:p>
          <a:p>
            <a:pPr marL="355600" marR="373380" indent="-342900">
              <a:lnSpc>
                <a:spcPct val="100000"/>
              </a:lnSpc>
              <a:spcBef>
                <a:spcPts val="675"/>
              </a:spcBef>
              <a:buChar char="•"/>
              <a:tabLst>
                <a:tab pos="354965" algn="l"/>
                <a:tab pos="355600" algn="l"/>
              </a:tabLst>
            </a:pPr>
            <a:r>
              <a:rPr sz="2800" spc="-5" dirty="0">
                <a:latin typeface="Times New Roman"/>
                <a:cs typeface="Times New Roman"/>
              </a:rPr>
              <a:t>A </a:t>
            </a:r>
            <a:r>
              <a:rPr sz="2800" dirty="0">
                <a:latin typeface="Times New Roman"/>
                <a:cs typeface="Times New Roman"/>
              </a:rPr>
              <a:t>“greedy </a:t>
            </a:r>
            <a:r>
              <a:rPr sz="2800" spc="-5" dirty="0">
                <a:latin typeface="Times New Roman"/>
                <a:cs typeface="Times New Roman"/>
              </a:rPr>
              <a:t>algorithm” sometimes works </a:t>
            </a:r>
            <a:r>
              <a:rPr sz="2800" spc="-10" dirty="0">
                <a:latin typeface="Times New Roman"/>
                <a:cs typeface="Times New Roman"/>
              </a:rPr>
              <a:t>well </a:t>
            </a:r>
            <a:r>
              <a:rPr sz="2800" dirty="0">
                <a:latin typeface="Times New Roman"/>
                <a:cs typeface="Times New Roman"/>
              </a:rPr>
              <a:t>for  </a:t>
            </a:r>
            <a:r>
              <a:rPr sz="2800" spc="-5" dirty="0">
                <a:latin typeface="Times New Roman"/>
                <a:cs typeface="Times New Roman"/>
              </a:rPr>
              <a:t>optimization</a:t>
            </a:r>
            <a:r>
              <a:rPr sz="2800" spc="-30" dirty="0">
                <a:latin typeface="Times New Roman"/>
                <a:cs typeface="Times New Roman"/>
              </a:rPr>
              <a:t> </a:t>
            </a:r>
            <a:r>
              <a:rPr sz="2800" spc="-5" dirty="0">
                <a:latin typeface="Times New Roman"/>
                <a:cs typeface="Times New Roman"/>
              </a:rPr>
              <a:t>problems</a:t>
            </a:r>
            <a:endParaRPr sz="2800" dirty="0">
              <a:latin typeface="Times New Roman"/>
              <a:cs typeface="Times New Roman"/>
            </a:endParaRPr>
          </a:p>
          <a:p>
            <a:pPr marL="355600" marR="824230" indent="-342900">
              <a:lnSpc>
                <a:spcPct val="100000"/>
              </a:lnSpc>
              <a:spcBef>
                <a:spcPts val="670"/>
              </a:spcBef>
              <a:buChar char="•"/>
              <a:tabLst>
                <a:tab pos="354965" algn="l"/>
                <a:tab pos="355600" algn="l"/>
              </a:tabLst>
            </a:pPr>
            <a:r>
              <a:rPr sz="2800" spc="-5" dirty="0">
                <a:latin typeface="Times New Roman"/>
                <a:cs typeface="Times New Roman"/>
              </a:rPr>
              <a:t>A greedy algorithm </a:t>
            </a:r>
            <a:r>
              <a:rPr sz="2800" dirty="0">
                <a:latin typeface="Times New Roman"/>
                <a:cs typeface="Times New Roman"/>
              </a:rPr>
              <a:t>works </a:t>
            </a:r>
            <a:r>
              <a:rPr sz="2800" spc="-5" dirty="0">
                <a:latin typeface="Times New Roman"/>
                <a:cs typeface="Times New Roman"/>
              </a:rPr>
              <a:t>in phases: At each  phase:</a:t>
            </a:r>
            <a:endParaRPr sz="2800" dirty="0">
              <a:latin typeface="Times New Roman"/>
              <a:cs typeface="Times New Roman"/>
            </a:endParaRPr>
          </a:p>
          <a:p>
            <a:pPr marL="756285" marR="54610" lvl="1" indent="-287020">
              <a:lnSpc>
                <a:spcPct val="100000"/>
              </a:lnSpc>
              <a:spcBef>
                <a:spcPts val="595"/>
              </a:spcBef>
              <a:buChar char="–"/>
              <a:tabLst>
                <a:tab pos="756285" algn="l"/>
                <a:tab pos="756920" algn="l"/>
              </a:tabLst>
            </a:pPr>
            <a:r>
              <a:rPr sz="2400" dirty="0">
                <a:latin typeface="Times New Roman"/>
                <a:cs typeface="Times New Roman"/>
              </a:rPr>
              <a:t>You take the best you can get right now, </a:t>
            </a:r>
            <a:r>
              <a:rPr sz="2400" spc="-5" dirty="0">
                <a:latin typeface="Times New Roman"/>
                <a:cs typeface="Times New Roman"/>
              </a:rPr>
              <a:t>without</a:t>
            </a:r>
            <a:r>
              <a:rPr sz="2400" spc="-140" dirty="0">
                <a:latin typeface="Times New Roman"/>
                <a:cs typeface="Times New Roman"/>
              </a:rPr>
              <a:t> </a:t>
            </a:r>
            <a:r>
              <a:rPr sz="2400" dirty="0">
                <a:latin typeface="Times New Roman"/>
                <a:cs typeface="Times New Roman"/>
              </a:rPr>
              <a:t>regard  for </a:t>
            </a:r>
            <a:r>
              <a:rPr sz="2400" spc="-5" dirty="0">
                <a:latin typeface="Times New Roman"/>
                <a:cs typeface="Times New Roman"/>
              </a:rPr>
              <a:t>future</a:t>
            </a:r>
            <a:r>
              <a:rPr sz="2400" spc="-15" dirty="0">
                <a:latin typeface="Times New Roman"/>
                <a:cs typeface="Times New Roman"/>
              </a:rPr>
              <a:t> </a:t>
            </a:r>
            <a:r>
              <a:rPr sz="2400" dirty="0">
                <a:latin typeface="Times New Roman"/>
                <a:cs typeface="Times New Roman"/>
              </a:rPr>
              <a:t>consequences</a:t>
            </a:r>
          </a:p>
          <a:p>
            <a:pPr marL="756285" lvl="1" indent="-287020">
              <a:lnSpc>
                <a:spcPct val="100000"/>
              </a:lnSpc>
              <a:spcBef>
                <a:spcPts val="575"/>
              </a:spcBef>
              <a:buChar char="–"/>
              <a:tabLst>
                <a:tab pos="756285" algn="l"/>
                <a:tab pos="756920" algn="l"/>
              </a:tabLst>
            </a:pPr>
            <a:r>
              <a:rPr sz="2400" spc="-5" dirty="0">
                <a:latin typeface="Times New Roman"/>
                <a:cs typeface="Times New Roman"/>
              </a:rPr>
              <a:t>You </a:t>
            </a:r>
            <a:r>
              <a:rPr sz="2400" dirty="0">
                <a:latin typeface="Times New Roman"/>
                <a:cs typeface="Times New Roman"/>
              </a:rPr>
              <a:t>hope that by choosing a </a:t>
            </a:r>
            <a:r>
              <a:rPr sz="2400" i="1" dirty="0">
                <a:latin typeface="Times New Roman"/>
                <a:cs typeface="Times New Roman"/>
              </a:rPr>
              <a:t>local </a:t>
            </a:r>
            <a:r>
              <a:rPr sz="2400" spc="-5" dirty="0">
                <a:latin typeface="Times New Roman"/>
                <a:cs typeface="Times New Roman"/>
              </a:rPr>
              <a:t>optimum </a:t>
            </a:r>
            <a:r>
              <a:rPr sz="2400" dirty="0">
                <a:latin typeface="Times New Roman"/>
                <a:cs typeface="Times New Roman"/>
              </a:rPr>
              <a:t>at</a:t>
            </a:r>
            <a:r>
              <a:rPr sz="2400" spc="-100" dirty="0">
                <a:latin typeface="Times New Roman"/>
                <a:cs typeface="Times New Roman"/>
              </a:rPr>
              <a:t> </a:t>
            </a:r>
            <a:r>
              <a:rPr sz="2400" dirty="0">
                <a:latin typeface="Times New Roman"/>
                <a:cs typeface="Times New Roman"/>
              </a:rPr>
              <a:t>each</a:t>
            </a:r>
          </a:p>
          <a:p>
            <a:pPr marL="756285">
              <a:lnSpc>
                <a:spcPct val="100000"/>
              </a:lnSpc>
              <a:spcBef>
                <a:spcPts val="5"/>
              </a:spcBef>
            </a:pPr>
            <a:r>
              <a:rPr sz="2400" dirty="0">
                <a:latin typeface="Times New Roman"/>
                <a:cs typeface="Times New Roman"/>
              </a:rPr>
              <a:t>step, you </a:t>
            </a:r>
            <a:r>
              <a:rPr sz="2400" spc="-5" dirty="0">
                <a:latin typeface="Times New Roman"/>
                <a:cs typeface="Times New Roman"/>
              </a:rPr>
              <a:t>will </a:t>
            </a:r>
            <a:r>
              <a:rPr sz="2400" dirty="0">
                <a:latin typeface="Times New Roman"/>
                <a:cs typeface="Times New Roman"/>
              </a:rPr>
              <a:t>end up at a </a:t>
            </a:r>
            <a:r>
              <a:rPr sz="2400" i="1" dirty="0">
                <a:latin typeface="Times New Roman"/>
                <a:cs typeface="Times New Roman"/>
              </a:rPr>
              <a:t>global</a:t>
            </a:r>
            <a:r>
              <a:rPr sz="2400" i="1" spc="-50" dirty="0">
                <a:latin typeface="Times New Roman"/>
                <a:cs typeface="Times New Roman"/>
              </a:rPr>
              <a:t> </a:t>
            </a:r>
            <a:r>
              <a:rPr sz="2400" spc="-5" dirty="0">
                <a:latin typeface="Times New Roman"/>
                <a:cs typeface="Times New Roman"/>
              </a:rPr>
              <a:t>optimum</a:t>
            </a:r>
            <a:endParaRPr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36863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Greedy algorithm</a:t>
            </a:r>
          </a:p>
        </p:txBody>
      </p:sp>
      <p:sp>
        <p:nvSpPr>
          <p:cNvPr id="3" name="Content Placeholder 2"/>
          <p:cNvSpPr>
            <a:spLocks noGrp="1"/>
          </p:cNvSpPr>
          <p:nvPr>
            <p:ph idx="1"/>
          </p:nvPr>
        </p:nvSpPr>
        <p:spPr/>
        <p:txBody>
          <a:bodyPr>
            <a:normAutofit/>
          </a:bodyPr>
          <a:lstStyle/>
          <a:p>
            <a:pPr algn="just"/>
            <a:r>
              <a:rPr lang="en-US" dirty="0"/>
              <a:t>A greedy algorithm is any algorithm that follows the problem-solving heuristic of making the locally optimal choice at each stage.</a:t>
            </a:r>
          </a:p>
          <a:p>
            <a:pPr algn="just"/>
            <a:r>
              <a:rPr lang="en-US" dirty="0"/>
              <a:t>In many problems, a greedy strategy does not usually produce an optimal solution, but nonetheless, a greedy heuristic may yield locally optimal solutions that approximate a globally optimal solution in a reasonable amount of time.</a:t>
            </a:r>
          </a:p>
          <a:p>
            <a:pPr algn="just"/>
            <a:endParaRPr lang="en-US" dirty="0"/>
          </a:p>
          <a:p>
            <a:pPr marL="0" indent="0" algn="just">
              <a:buNone/>
            </a:pPr>
            <a:r>
              <a:rPr lang="en-US" dirty="0"/>
              <a:t>Example: Huffman Coding, TSP</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574732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7028" y="308150"/>
            <a:ext cx="6625971" cy="782907"/>
          </a:xfrm>
          <a:prstGeom prst="rect">
            <a:avLst/>
          </a:prstGeom>
        </p:spPr>
        <p:txBody>
          <a:bodyPr vert="horz" wrap="square" lIns="0" tIns="13335" rIns="0" bIns="0" rtlCol="0">
            <a:spAutoFit/>
          </a:bodyPr>
          <a:lstStyle/>
          <a:p>
            <a:pPr marL="12700">
              <a:lnSpc>
                <a:spcPct val="100000"/>
              </a:lnSpc>
              <a:spcBef>
                <a:spcPts val="105"/>
              </a:spcBef>
            </a:pPr>
            <a:r>
              <a:rPr dirty="0"/>
              <a:t>Brute force</a:t>
            </a:r>
            <a:r>
              <a:rPr spc="-95" dirty="0"/>
              <a:t> </a:t>
            </a:r>
            <a:r>
              <a:rPr dirty="0"/>
              <a:t>algorithm</a:t>
            </a:r>
          </a:p>
        </p:txBody>
      </p:sp>
      <p:sp>
        <p:nvSpPr>
          <p:cNvPr id="3" name="object 3"/>
          <p:cNvSpPr txBox="1"/>
          <p:nvPr/>
        </p:nvSpPr>
        <p:spPr>
          <a:xfrm>
            <a:off x="764540" y="1468881"/>
            <a:ext cx="7581265" cy="4699635"/>
          </a:xfrm>
          <a:prstGeom prst="rect">
            <a:avLst/>
          </a:prstGeom>
        </p:spPr>
        <p:txBody>
          <a:bodyPr vert="horz" wrap="square" lIns="0" tIns="12065" rIns="0" bIns="0" rtlCol="0">
            <a:spAutoFit/>
          </a:bodyPr>
          <a:lstStyle/>
          <a:p>
            <a:pPr marL="355600" indent="-343535">
              <a:lnSpc>
                <a:spcPct val="100000"/>
              </a:lnSpc>
              <a:spcBef>
                <a:spcPts val="95"/>
              </a:spcBef>
              <a:buChar char="•"/>
              <a:tabLst>
                <a:tab pos="355600" algn="l"/>
                <a:tab pos="356235" algn="l"/>
              </a:tabLst>
            </a:pPr>
            <a:r>
              <a:rPr sz="2800" spc="-5" dirty="0">
                <a:latin typeface="Times New Roman"/>
                <a:cs typeface="Times New Roman"/>
              </a:rPr>
              <a:t>A </a:t>
            </a:r>
            <a:r>
              <a:rPr sz="2800" dirty="0">
                <a:latin typeface="Times New Roman"/>
                <a:cs typeface="Times New Roman"/>
              </a:rPr>
              <a:t>brute </a:t>
            </a:r>
            <a:r>
              <a:rPr sz="2800" spc="-5" dirty="0">
                <a:latin typeface="Times New Roman"/>
                <a:cs typeface="Times New Roman"/>
              </a:rPr>
              <a:t>force algorithm simply tries </a:t>
            </a:r>
            <a:r>
              <a:rPr sz="2800" i="1" dirty="0">
                <a:latin typeface="Times New Roman"/>
                <a:cs typeface="Times New Roman"/>
              </a:rPr>
              <a:t>all</a:t>
            </a:r>
            <a:endParaRPr sz="2800" dirty="0">
              <a:latin typeface="Times New Roman"/>
              <a:cs typeface="Times New Roman"/>
            </a:endParaRPr>
          </a:p>
          <a:p>
            <a:pPr marL="355600">
              <a:lnSpc>
                <a:spcPct val="100000"/>
              </a:lnSpc>
            </a:pPr>
            <a:r>
              <a:rPr sz="2800" spc="-5" dirty="0">
                <a:latin typeface="Times New Roman"/>
                <a:cs typeface="Times New Roman"/>
              </a:rPr>
              <a:t>possibilities </a:t>
            </a:r>
            <a:r>
              <a:rPr sz="2800" dirty="0">
                <a:latin typeface="Times New Roman"/>
                <a:cs typeface="Times New Roman"/>
              </a:rPr>
              <a:t>until </a:t>
            </a:r>
            <a:r>
              <a:rPr sz="2800" spc="-5" dirty="0">
                <a:latin typeface="Times New Roman"/>
                <a:cs typeface="Times New Roman"/>
              </a:rPr>
              <a:t>a satisfactory </a:t>
            </a:r>
            <a:r>
              <a:rPr sz="2800" dirty="0">
                <a:latin typeface="Times New Roman"/>
                <a:cs typeface="Times New Roman"/>
              </a:rPr>
              <a:t>solution </a:t>
            </a:r>
            <a:r>
              <a:rPr sz="2800" spc="-5" dirty="0">
                <a:latin typeface="Times New Roman"/>
                <a:cs typeface="Times New Roman"/>
              </a:rPr>
              <a:t>is</a:t>
            </a:r>
            <a:r>
              <a:rPr sz="2800" spc="-95" dirty="0">
                <a:latin typeface="Times New Roman"/>
                <a:cs typeface="Times New Roman"/>
              </a:rPr>
              <a:t> </a:t>
            </a:r>
            <a:r>
              <a:rPr sz="2800" dirty="0">
                <a:latin typeface="Times New Roman"/>
                <a:cs typeface="Times New Roman"/>
              </a:rPr>
              <a:t>found</a:t>
            </a:r>
          </a:p>
          <a:p>
            <a:pPr marL="756285" lvl="1" indent="-287020">
              <a:lnSpc>
                <a:spcPct val="100000"/>
              </a:lnSpc>
              <a:spcBef>
                <a:spcPts val="595"/>
              </a:spcBef>
              <a:buChar char="–"/>
              <a:tabLst>
                <a:tab pos="756285" algn="l"/>
                <a:tab pos="756920" algn="l"/>
              </a:tabLst>
            </a:pPr>
            <a:r>
              <a:rPr sz="2400" dirty="0">
                <a:latin typeface="Times New Roman"/>
                <a:cs typeface="Times New Roman"/>
              </a:rPr>
              <a:t>Such an algorithm can</a:t>
            </a:r>
            <a:r>
              <a:rPr sz="2400" spc="-55" dirty="0">
                <a:latin typeface="Times New Roman"/>
                <a:cs typeface="Times New Roman"/>
              </a:rPr>
              <a:t> </a:t>
            </a:r>
            <a:r>
              <a:rPr sz="2400" dirty="0">
                <a:latin typeface="Times New Roman"/>
                <a:cs typeface="Times New Roman"/>
              </a:rPr>
              <a:t>be:</a:t>
            </a:r>
          </a:p>
          <a:p>
            <a:pPr marL="1155700" marR="5080" lvl="2" indent="-228600">
              <a:lnSpc>
                <a:spcPct val="100000"/>
              </a:lnSpc>
              <a:spcBef>
                <a:spcPts val="575"/>
              </a:spcBef>
              <a:buChar char="•"/>
              <a:tabLst>
                <a:tab pos="1156335" algn="l"/>
              </a:tabLst>
            </a:pPr>
            <a:r>
              <a:rPr sz="2400" spc="-5" dirty="0">
                <a:latin typeface="Times New Roman"/>
                <a:cs typeface="Times New Roman"/>
              </a:rPr>
              <a:t>Optimizing: </a:t>
            </a:r>
            <a:r>
              <a:rPr sz="2400" dirty="0">
                <a:latin typeface="Times New Roman"/>
                <a:cs typeface="Times New Roman"/>
              </a:rPr>
              <a:t>Find the </a:t>
            </a:r>
            <a:r>
              <a:rPr sz="2400" i="1" dirty="0">
                <a:latin typeface="Times New Roman"/>
                <a:cs typeface="Times New Roman"/>
              </a:rPr>
              <a:t>best </a:t>
            </a:r>
            <a:r>
              <a:rPr sz="2400" dirty="0">
                <a:latin typeface="Times New Roman"/>
                <a:cs typeface="Times New Roman"/>
              </a:rPr>
              <a:t>solution. This </a:t>
            </a:r>
            <a:r>
              <a:rPr sz="2400" spc="-10" dirty="0">
                <a:latin typeface="Times New Roman"/>
                <a:cs typeface="Times New Roman"/>
              </a:rPr>
              <a:t>may</a:t>
            </a:r>
            <a:r>
              <a:rPr sz="2400" spc="-80" dirty="0">
                <a:latin typeface="Times New Roman"/>
                <a:cs typeface="Times New Roman"/>
              </a:rPr>
              <a:t> </a:t>
            </a:r>
            <a:r>
              <a:rPr sz="2400" dirty="0">
                <a:latin typeface="Times New Roman"/>
                <a:cs typeface="Times New Roman"/>
              </a:rPr>
              <a:t>require  finding all solutions, or if a value for the best  solution </a:t>
            </a:r>
            <a:r>
              <a:rPr sz="2400" spc="-5" dirty="0">
                <a:latin typeface="Times New Roman"/>
                <a:cs typeface="Times New Roman"/>
              </a:rPr>
              <a:t>is known, </a:t>
            </a:r>
            <a:r>
              <a:rPr sz="2400" dirty="0">
                <a:latin typeface="Times New Roman"/>
                <a:cs typeface="Times New Roman"/>
              </a:rPr>
              <a:t>it </a:t>
            </a:r>
            <a:r>
              <a:rPr sz="2400" spc="-10" dirty="0">
                <a:latin typeface="Times New Roman"/>
                <a:cs typeface="Times New Roman"/>
              </a:rPr>
              <a:t>may </a:t>
            </a:r>
            <a:r>
              <a:rPr sz="2400" dirty="0">
                <a:latin typeface="Times New Roman"/>
                <a:cs typeface="Times New Roman"/>
              </a:rPr>
              <a:t>stop </a:t>
            </a:r>
            <a:r>
              <a:rPr sz="2400" spc="-5" dirty="0">
                <a:latin typeface="Times New Roman"/>
                <a:cs typeface="Times New Roman"/>
              </a:rPr>
              <a:t>when </a:t>
            </a:r>
            <a:r>
              <a:rPr sz="2400" dirty="0">
                <a:latin typeface="Times New Roman"/>
                <a:cs typeface="Times New Roman"/>
              </a:rPr>
              <a:t>any best  solution </a:t>
            </a:r>
            <a:r>
              <a:rPr sz="2400" spc="-5" dirty="0">
                <a:latin typeface="Times New Roman"/>
                <a:cs typeface="Times New Roman"/>
              </a:rPr>
              <a:t>is</a:t>
            </a:r>
            <a:r>
              <a:rPr sz="2400" spc="-25" dirty="0">
                <a:latin typeface="Times New Roman"/>
                <a:cs typeface="Times New Roman"/>
              </a:rPr>
              <a:t> </a:t>
            </a:r>
            <a:r>
              <a:rPr sz="2400" spc="-5" dirty="0">
                <a:latin typeface="Times New Roman"/>
                <a:cs typeface="Times New Roman"/>
              </a:rPr>
              <a:t>found</a:t>
            </a:r>
            <a:endParaRPr sz="2400" dirty="0">
              <a:latin typeface="Times New Roman"/>
              <a:cs typeface="Times New Roman"/>
            </a:endParaRPr>
          </a:p>
          <a:p>
            <a:pPr marL="1612900" lvl="3" indent="-229235">
              <a:lnSpc>
                <a:spcPct val="100000"/>
              </a:lnSpc>
              <a:spcBef>
                <a:spcPts val="500"/>
              </a:spcBef>
              <a:buChar char="–"/>
              <a:tabLst>
                <a:tab pos="1613535" algn="l"/>
              </a:tabLst>
            </a:pPr>
            <a:r>
              <a:rPr sz="2000" spc="-5" dirty="0">
                <a:latin typeface="Times New Roman"/>
                <a:cs typeface="Times New Roman"/>
              </a:rPr>
              <a:t>Example: </a:t>
            </a:r>
            <a:r>
              <a:rPr sz="2000" dirty="0">
                <a:latin typeface="Times New Roman"/>
                <a:cs typeface="Times New Roman"/>
              </a:rPr>
              <a:t>Finding the best path for a travelling</a:t>
            </a:r>
            <a:r>
              <a:rPr sz="2000" spc="-160" dirty="0">
                <a:latin typeface="Times New Roman"/>
                <a:cs typeface="Times New Roman"/>
              </a:rPr>
              <a:t> </a:t>
            </a:r>
            <a:r>
              <a:rPr sz="2000" spc="-5" dirty="0">
                <a:latin typeface="Times New Roman"/>
                <a:cs typeface="Times New Roman"/>
              </a:rPr>
              <a:t>salesman</a:t>
            </a:r>
            <a:endParaRPr sz="2000" dirty="0">
              <a:latin typeface="Times New Roman"/>
              <a:cs typeface="Times New Roman"/>
            </a:endParaRPr>
          </a:p>
          <a:p>
            <a:pPr marL="1155700" marR="215265" lvl="2" indent="-228600">
              <a:lnSpc>
                <a:spcPct val="100000"/>
              </a:lnSpc>
              <a:spcBef>
                <a:spcPts val="560"/>
              </a:spcBef>
              <a:buChar char="•"/>
              <a:tabLst>
                <a:tab pos="1156335" algn="l"/>
              </a:tabLst>
            </a:pPr>
            <a:r>
              <a:rPr sz="2400" dirty="0">
                <a:latin typeface="Times New Roman"/>
                <a:cs typeface="Times New Roman"/>
              </a:rPr>
              <a:t>Satisficing: Stop </a:t>
            </a:r>
            <a:r>
              <a:rPr sz="2400" spc="-5" dirty="0">
                <a:latin typeface="Times New Roman"/>
                <a:cs typeface="Times New Roman"/>
              </a:rPr>
              <a:t>as </a:t>
            </a:r>
            <a:r>
              <a:rPr sz="2400" dirty="0">
                <a:latin typeface="Times New Roman"/>
                <a:cs typeface="Times New Roman"/>
              </a:rPr>
              <a:t>soon </a:t>
            </a:r>
            <a:r>
              <a:rPr sz="2400" spc="-5" dirty="0">
                <a:latin typeface="Times New Roman"/>
                <a:cs typeface="Times New Roman"/>
              </a:rPr>
              <a:t>as </a:t>
            </a:r>
            <a:r>
              <a:rPr sz="2400" dirty="0">
                <a:latin typeface="Times New Roman"/>
                <a:cs typeface="Times New Roman"/>
              </a:rPr>
              <a:t>a solution </a:t>
            </a:r>
            <a:r>
              <a:rPr sz="2400" spc="-5" dirty="0">
                <a:latin typeface="Times New Roman"/>
                <a:cs typeface="Times New Roman"/>
              </a:rPr>
              <a:t>is found</a:t>
            </a:r>
            <a:r>
              <a:rPr sz="2400" spc="-90" dirty="0">
                <a:latin typeface="Times New Roman"/>
                <a:cs typeface="Times New Roman"/>
              </a:rPr>
              <a:t> </a:t>
            </a:r>
            <a:r>
              <a:rPr sz="2400" dirty="0">
                <a:latin typeface="Times New Roman"/>
                <a:cs typeface="Times New Roman"/>
              </a:rPr>
              <a:t>that  </a:t>
            </a:r>
            <a:r>
              <a:rPr sz="2400" spc="-5" dirty="0">
                <a:latin typeface="Times New Roman"/>
                <a:cs typeface="Times New Roman"/>
              </a:rPr>
              <a:t>is </a:t>
            </a:r>
            <a:r>
              <a:rPr sz="2400" i="1" dirty="0">
                <a:latin typeface="Times New Roman"/>
                <a:cs typeface="Times New Roman"/>
              </a:rPr>
              <a:t>good</a:t>
            </a:r>
            <a:r>
              <a:rPr sz="2400" i="1" spc="-5" dirty="0">
                <a:latin typeface="Times New Roman"/>
                <a:cs typeface="Times New Roman"/>
              </a:rPr>
              <a:t> </a:t>
            </a:r>
            <a:r>
              <a:rPr sz="2400" i="1" dirty="0">
                <a:latin typeface="Times New Roman"/>
                <a:cs typeface="Times New Roman"/>
              </a:rPr>
              <a:t>enough</a:t>
            </a:r>
            <a:endParaRPr sz="2400" dirty="0">
              <a:latin typeface="Times New Roman"/>
              <a:cs typeface="Times New Roman"/>
            </a:endParaRPr>
          </a:p>
          <a:p>
            <a:pPr marL="1612900" marR="46355" lvl="3" indent="-228600">
              <a:lnSpc>
                <a:spcPct val="100000"/>
              </a:lnSpc>
              <a:spcBef>
                <a:spcPts val="495"/>
              </a:spcBef>
              <a:buChar char="–"/>
              <a:tabLst>
                <a:tab pos="1613535" algn="l"/>
              </a:tabLst>
            </a:pPr>
            <a:r>
              <a:rPr sz="2000" spc="-5" dirty="0">
                <a:latin typeface="Times New Roman"/>
                <a:cs typeface="Times New Roman"/>
              </a:rPr>
              <a:t>Example: </a:t>
            </a:r>
            <a:r>
              <a:rPr sz="2000" dirty="0">
                <a:latin typeface="Times New Roman"/>
                <a:cs typeface="Times New Roman"/>
              </a:rPr>
              <a:t>Finding a travelling </a:t>
            </a:r>
            <a:r>
              <a:rPr sz="2000" spc="-5" dirty="0">
                <a:latin typeface="Times New Roman"/>
                <a:cs typeface="Times New Roman"/>
              </a:rPr>
              <a:t>salesman </a:t>
            </a:r>
            <a:r>
              <a:rPr sz="2000" dirty="0">
                <a:latin typeface="Times New Roman"/>
                <a:cs typeface="Times New Roman"/>
              </a:rPr>
              <a:t>path that is</a:t>
            </a:r>
            <a:r>
              <a:rPr sz="2000" spc="-135" dirty="0">
                <a:latin typeface="Times New Roman"/>
                <a:cs typeface="Times New Roman"/>
              </a:rPr>
              <a:t> </a:t>
            </a:r>
            <a:r>
              <a:rPr sz="2000" dirty="0">
                <a:latin typeface="Times New Roman"/>
                <a:cs typeface="Times New Roman"/>
              </a:rPr>
              <a:t>within  </a:t>
            </a:r>
            <a:r>
              <a:rPr sz="2000" spc="5" dirty="0">
                <a:latin typeface="Times New Roman"/>
                <a:cs typeface="Times New Roman"/>
              </a:rPr>
              <a:t>10% </a:t>
            </a:r>
            <a:r>
              <a:rPr sz="2000" dirty="0">
                <a:latin typeface="Times New Roman"/>
                <a:cs typeface="Times New Roman"/>
              </a:rPr>
              <a:t>of</a:t>
            </a:r>
            <a:r>
              <a:rPr sz="2000" spc="-50" dirty="0">
                <a:latin typeface="Times New Roman"/>
                <a:cs typeface="Times New Roman"/>
              </a:rPr>
              <a:t> </a:t>
            </a:r>
            <a:r>
              <a:rPr sz="2000" spc="-5" dirty="0">
                <a:latin typeface="Times New Roman"/>
                <a:cs typeface="Times New Roman"/>
              </a:rPr>
              <a:t>optimal</a:t>
            </a:r>
            <a:endParaRPr sz="20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79629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Algorithm</a:t>
            </a:r>
          </a:p>
        </p:txBody>
      </p:sp>
      <p:sp>
        <p:nvSpPr>
          <p:cNvPr id="3" name="Content Placeholder 2"/>
          <p:cNvSpPr>
            <a:spLocks noGrp="1"/>
          </p:cNvSpPr>
          <p:nvPr>
            <p:ph idx="1"/>
          </p:nvPr>
        </p:nvSpPr>
        <p:spPr/>
        <p:txBody>
          <a:bodyPr/>
          <a:lstStyle/>
          <a:p>
            <a:pPr algn="just">
              <a:buNone/>
            </a:pPr>
            <a:r>
              <a:rPr lang="en-US" dirty="0"/>
              <a:t>    </a:t>
            </a:r>
            <a:r>
              <a:rPr lang="en-US" sz="3200" dirty="0"/>
              <a:t>An Algorithm is any well-defined computational procedure that takes some values or set of values as input and produces some values or set of values as output.</a:t>
            </a:r>
          </a:p>
          <a:p>
            <a:pPr algn="just">
              <a:buNone/>
            </a:pPr>
            <a:endParaRPr lang="en-US" sz="3200" dirty="0"/>
          </a:p>
          <a:p>
            <a:pPr algn="just">
              <a:buNone/>
            </a:pPr>
            <a:r>
              <a:rPr lang="en-US" sz="3200" dirty="0"/>
              <a:t>  An Algorithm is a well defined list of steps to solve a particular problem. </a:t>
            </a:r>
          </a:p>
          <a:p>
            <a:pPr algn="just">
              <a:buNone/>
            </a:pP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317" y="685166"/>
            <a:ext cx="6765925" cy="665480"/>
          </a:xfrm>
          <a:prstGeom prst="rect">
            <a:avLst/>
          </a:prstGeom>
        </p:spPr>
        <p:txBody>
          <a:bodyPr vert="horz" wrap="square" lIns="0" tIns="12700" rIns="0" bIns="0" rtlCol="0">
            <a:spAutoFit/>
          </a:bodyPr>
          <a:lstStyle/>
          <a:p>
            <a:pPr marL="12700">
              <a:lnSpc>
                <a:spcPct val="100000"/>
              </a:lnSpc>
              <a:spcBef>
                <a:spcPts val="100"/>
              </a:spcBef>
            </a:pPr>
            <a:r>
              <a:rPr spc="204" dirty="0"/>
              <a:t>NOTION </a:t>
            </a:r>
            <a:r>
              <a:rPr spc="35" dirty="0"/>
              <a:t>OF</a:t>
            </a:r>
            <a:r>
              <a:rPr spc="-254" dirty="0"/>
              <a:t> </a:t>
            </a:r>
            <a:r>
              <a:rPr spc="-40" dirty="0"/>
              <a:t>ALGORITHM</a:t>
            </a:r>
          </a:p>
        </p:txBody>
      </p:sp>
      <p:sp>
        <p:nvSpPr>
          <p:cNvPr id="3" name="object 3"/>
          <p:cNvSpPr txBox="1"/>
          <p:nvPr/>
        </p:nvSpPr>
        <p:spPr>
          <a:xfrm>
            <a:off x="2893060" y="3766820"/>
            <a:ext cx="2743200" cy="762000"/>
          </a:xfrm>
          <a:prstGeom prst="rect">
            <a:avLst/>
          </a:prstGeom>
          <a:solidFill>
            <a:srgbClr val="00CC99"/>
          </a:solidFill>
          <a:ln w="12579">
            <a:solidFill>
              <a:srgbClr val="FF0000"/>
            </a:solidFill>
          </a:ln>
        </p:spPr>
        <p:txBody>
          <a:bodyPr vert="horz" wrap="square" lIns="0" tIns="179070" rIns="0" bIns="0" rtlCol="0">
            <a:spAutoFit/>
          </a:bodyPr>
          <a:lstStyle/>
          <a:p>
            <a:pPr marL="635635">
              <a:lnSpc>
                <a:spcPct val="100000"/>
              </a:lnSpc>
              <a:spcBef>
                <a:spcPts val="1410"/>
              </a:spcBef>
            </a:pPr>
            <a:r>
              <a:rPr sz="2400" spc="-25" dirty="0">
                <a:latin typeface="Times New Roman"/>
                <a:cs typeface="Times New Roman"/>
              </a:rPr>
              <a:t>“computer”</a:t>
            </a:r>
            <a:endParaRPr sz="2400">
              <a:latin typeface="Times New Roman"/>
              <a:cs typeface="Times New Roman"/>
            </a:endParaRPr>
          </a:p>
        </p:txBody>
      </p:sp>
      <p:sp>
        <p:nvSpPr>
          <p:cNvPr id="4" name="object 4"/>
          <p:cNvSpPr txBox="1"/>
          <p:nvPr/>
        </p:nvSpPr>
        <p:spPr>
          <a:xfrm>
            <a:off x="5191759" y="5246370"/>
            <a:ext cx="2933700" cy="452120"/>
          </a:xfrm>
          <a:prstGeom prst="rect">
            <a:avLst/>
          </a:prstGeom>
        </p:spPr>
        <p:txBody>
          <a:bodyPr vert="horz" wrap="square" lIns="0" tIns="12700" rIns="0" bIns="0" rtlCol="0">
            <a:spAutoFit/>
          </a:bodyPr>
          <a:lstStyle/>
          <a:p>
            <a:pPr marL="12700">
              <a:lnSpc>
                <a:spcPct val="100000"/>
              </a:lnSpc>
              <a:spcBef>
                <a:spcPts val="100"/>
              </a:spcBef>
            </a:pPr>
            <a:r>
              <a:rPr sz="2800" spc="-30" dirty="0">
                <a:latin typeface="Times New Roman"/>
                <a:cs typeface="Times New Roman"/>
              </a:rPr>
              <a:t>Algorithmic</a:t>
            </a:r>
            <a:r>
              <a:rPr sz="2800" spc="-100" dirty="0">
                <a:latin typeface="Times New Roman"/>
                <a:cs typeface="Times New Roman"/>
              </a:rPr>
              <a:t> </a:t>
            </a:r>
            <a:r>
              <a:rPr sz="2800" spc="-25" dirty="0">
                <a:latin typeface="Times New Roman"/>
                <a:cs typeface="Times New Roman"/>
              </a:rPr>
              <a:t>solution</a:t>
            </a:r>
            <a:endParaRPr sz="2800">
              <a:latin typeface="Times New Roman"/>
              <a:cs typeface="Times New Roman"/>
            </a:endParaRPr>
          </a:p>
        </p:txBody>
      </p:sp>
      <p:sp>
        <p:nvSpPr>
          <p:cNvPr id="5" name="object 5"/>
          <p:cNvSpPr/>
          <p:nvPr/>
        </p:nvSpPr>
        <p:spPr>
          <a:xfrm>
            <a:off x="4145280" y="2090419"/>
            <a:ext cx="85090" cy="609600"/>
          </a:xfrm>
          <a:custGeom>
            <a:avLst/>
            <a:gdLst/>
            <a:ahLst/>
            <a:cxnLst/>
            <a:rect l="l" t="t" r="r" b="b"/>
            <a:pathLst>
              <a:path w="85089" h="609600">
                <a:moveTo>
                  <a:pt x="85090" y="524510"/>
                </a:moveTo>
                <a:lnTo>
                  <a:pt x="57150" y="524510"/>
                </a:lnTo>
                <a:lnTo>
                  <a:pt x="57150" y="0"/>
                </a:lnTo>
                <a:lnTo>
                  <a:pt x="27940" y="0"/>
                </a:lnTo>
                <a:lnTo>
                  <a:pt x="27940" y="524510"/>
                </a:lnTo>
                <a:lnTo>
                  <a:pt x="0" y="524510"/>
                </a:lnTo>
                <a:lnTo>
                  <a:pt x="43180" y="609600"/>
                </a:lnTo>
                <a:lnTo>
                  <a:pt x="85090" y="524510"/>
                </a:lnTo>
                <a:close/>
              </a:path>
            </a:pathLst>
          </a:custGeom>
          <a:solidFill>
            <a:srgbClr val="FF0000"/>
          </a:solidFill>
        </p:spPr>
        <p:txBody>
          <a:bodyPr wrap="square" lIns="0" tIns="0" rIns="0" bIns="0" rtlCol="0"/>
          <a:lstStyle/>
          <a:p>
            <a:endParaRPr/>
          </a:p>
        </p:txBody>
      </p:sp>
      <p:sp>
        <p:nvSpPr>
          <p:cNvPr id="6" name="object 6"/>
          <p:cNvSpPr/>
          <p:nvPr/>
        </p:nvSpPr>
        <p:spPr>
          <a:xfrm>
            <a:off x="4145280" y="3309619"/>
            <a:ext cx="85090" cy="457200"/>
          </a:xfrm>
          <a:custGeom>
            <a:avLst/>
            <a:gdLst/>
            <a:ahLst/>
            <a:cxnLst/>
            <a:rect l="l" t="t" r="r" b="b"/>
            <a:pathLst>
              <a:path w="85089" h="457200">
                <a:moveTo>
                  <a:pt x="85090" y="372110"/>
                </a:moveTo>
                <a:lnTo>
                  <a:pt x="57150" y="372110"/>
                </a:lnTo>
                <a:lnTo>
                  <a:pt x="57150" y="0"/>
                </a:lnTo>
                <a:lnTo>
                  <a:pt x="27940" y="0"/>
                </a:lnTo>
                <a:lnTo>
                  <a:pt x="27940" y="372110"/>
                </a:lnTo>
                <a:lnTo>
                  <a:pt x="0" y="372110"/>
                </a:lnTo>
                <a:lnTo>
                  <a:pt x="43180" y="457200"/>
                </a:lnTo>
                <a:lnTo>
                  <a:pt x="85090" y="372110"/>
                </a:lnTo>
                <a:close/>
              </a:path>
            </a:pathLst>
          </a:custGeom>
          <a:solidFill>
            <a:srgbClr val="FF0000"/>
          </a:solidFill>
        </p:spPr>
        <p:txBody>
          <a:bodyPr wrap="square" lIns="0" tIns="0" rIns="0" bIns="0" rtlCol="0"/>
          <a:lstStyle/>
          <a:p>
            <a:endParaRPr/>
          </a:p>
        </p:txBody>
      </p:sp>
      <p:sp>
        <p:nvSpPr>
          <p:cNvPr id="7" name="object 7"/>
          <p:cNvSpPr txBox="1"/>
          <p:nvPr/>
        </p:nvSpPr>
        <p:spPr>
          <a:xfrm>
            <a:off x="3663950" y="1558290"/>
            <a:ext cx="1189990" cy="1534160"/>
          </a:xfrm>
          <a:prstGeom prst="rect">
            <a:avLst/>
          </a:prstGeom>
        </p:spPr>
        <p:txBody>
          <a:bodyPr vert="horz" wrap="square" lIns="0" tIns="12700" rIns="0" bIns="0" rtlCol="0">
            <a:spAutoFit/>
          </a:bodyPr>
          <a:lstStyle/>
          <a:p>
            <a:pPr marL="17145">
              <a:lnSpc>
                <a:spcPct val="100000"/>
              </a:lnSpc>
              <a:spcBef>
                <a:spcPts val="100"/>
              </a:spcBef>
            </a:pPr>
            <a:r>
              <a:rPr sz="2400" spc="-20" dirty="0">
                <a:latin typeface="Times New Roman"/>
                <a:cs typeface="Times New Roman"/>
              </a:rPr>
              <a:t>problem</a:t>
            </a:r>
            <a:endParaRPr sz="2400">
              <a:latin typeface="Times New Roman"/>
              <a:cs typeface="Times New Roman"/>
            </a:endParaRPr>
          </a:p>
          <a:p>
            <a:pPr>
              <a:lnSpc>
                <a:spcPct val="100000"/>
              </a:lnSpc>
            </a:pPr>
            <a:endParaRPr sz="2600">
              <a:latin typeface="Times New Roman"/>
              <a:cs typeface="Times New Roman"/>
            </a:endParaRPr>
          </a:p>
          <a:p>
            <a:pPr>
              <a:lnSpc>
                <a:spcPct val="100000"/>
              </a:lnSpc>
              <a:spcBef>
                <a:spcPts val="25"/>
              </a:spcBef>
            </a:pPr>
            <a:endParaRPr sz="2700">
              <a:latin typeface="Times New Roman"/>
              <a:cs typeface="Times New Roman"/>
            </a:endParaRPr>
          </a:p>
          <a:p>
            <a:pPr marL="12700">
              <a:lnSpc>
                <a:spcPct val="100000"/>
              </a:lnSpc>
            </a:pPr>
            <a:r>
              <a:rPr sz="2400" spc="-20" dirty="0">
                <a:latin typeface="Times New Roman"/>
                <a:cs typeface="Times New Roman"/>
              </a:rPr>
              <a:t>al</a:t>
            </a:r>
            <a:r>
              <a:rPr sz="2400" spc="-30" dirty="0">
                <a:latin typeface="Times New Roman"/>
                <a:cs typeface="Times New Roman"/>
              </a:rPr>
              <a:t>g</a:t>
            </a:r>
            <a:r>
              <a:rPr sz="2400" spc="-20" dirty="0">
                <a:latin typeface="Times New Roman"/>
                <a:cs typeface="Times New Roman"/>
              </a:rPr>
              <a:t>or</a:t>
            </a:r>
            <a:r>
              <a:rPr sz="2400" spc="-30" dirty="0">
                <a:latin typeface="Times New Roman"/>
                <a:cs typeface="Times New Roman"/>
              </a:rPr>
              <a:t>i</a:t>
            </a:r>
            <a:r>
              <a:rPr sz="2400" spc="-20" dirty="0">
                <a:latin typeface="Times New Roman"/>
                <a:cs typeface="Times New Roman"/>
              </a:rPr>
              <a:t>th</a:t>
            </a:r>
            <a:r>
              <a:rPr sz="2400" dirty="0">
                <a:latin typeface="Times New Roman"/>
                <a:cs typeface="Times New Roman"/>
              </a:rPr>
              <a:t>m</a:t>
            </a:r>
            <a:endParaRPr sz="2400">
              <a:latin typeface="Times New Roman"/>
              <a:cs typeface="Times New Roman"/>
            </a:endParaRPr>
          </a:p>
        </p:txBody>
      </p:sp>
      <p:sp>
        <p:nvSpPr>
          <p:cNvPr id="8" name="object 8"/>
          <p:cNvSpPr txBox="1"/>
          <p:nvPr/>
        </p:nvSpPr>
        <p:spPr>
          <a:xfrm>
            <a:off x="801369" y="3920490"/>
            <a:ext cx="64008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i</a:t>
            </a:r>
            <a:r>
              <a:rPr sz="2400" spc="-30" dirty="0">
                <a:latin typeface="Times New Roman"/>
                <a:cs typeface="Times New Roman"/>
              </a:rPr>
              <a:t>n</a:t>
            </a:r>
            <a:r>
              <a:rPr sz="2400" spc="-20" dirty="0">
                <a:latin typeface="Times New Roman"/>
                <a:cs typeface="Times New Roman"/>
              </a:rPr>
              <a:t>p</a:t>
            </a:r>
            <a:r>
              <a:rPr sz="2400" spc="-3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9" name="object 9"/>
          <p:cNvSpPr txBox="1"/>
          <p:nvPr/>
        </p:nvSpPr>
        <p:spPr>
          <a:xfrm>
            <a:off x="6822440" y="3920490"/>
            <a:ext cx="789940" cy="39116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Times New Roman"/>
                <a:cs typeface="Times New Roman"/>
              </a:rPr>
              <a:t>o</a:t>
            </a:r>
            <a:r>
              <a:rPr sz="2400" spc="-20" dirty="0">
                <a:latin typeface="Times New Roman"/>
                <a:cs typeface="Times New Roman"/>
              </a:rPr>
              <a:t>ut</a:t>
            </a:r>
            <a:r>
              <a:rPr sz="2400" spc="-30" dirty="0">
                <a:latin typeface="Times New Roman"/>
                <a:cs typeface="Times New Roman"/>
              </a:rPr>
              <a:t>p</a:t>
            </a:r>
            <a:r>
              <a:rPr sz="2400" spc="-2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10" name="object 10"/>
          <p:cNvSpPr/>
          <p:nvPr/>
        </p:nvSpPr>
        <p:spPr>
          <a:xfrm>
            <a:off x="1663700" y="4182109"/>
            <a:ext cx="1219200" cy="85090"/>
          </a:xfrm>
          <a:custGeom>
            <a:avLst/>
            <a:gdLst/>
            <a:ahLst/>
            <a:cxnLst/>
            <a:rect l="l" t="t" r="r" b="b"/>
            <a:pathLst>
              <a:path w="1219200" h="85089">
                <a:moveTo>
                  <a:pt x="1219200" y="41910"/>
                </a:moveTo>
                <a:lnTo>
                  <a:pt x="1134110" y="0"/>
                </a:lnTo>
                <a:lnTo>
                  <a:pt x="1134110" y="27940"/>
                </a:lnTo>
                <a:lnTo>
                  <a:pt x="0" y="27940"/>
                </a:lnTo>
                <a:lnTo>
                  <a:pt x="0" y="57150"/>
                </a:lnTo>
                <a:lnTo>
                  <a:pt x="1134110" y="57150"/>
                </a:lnTo>
                <a:lnTo>
                  <a:pt x="1134110" y="85090"/>
                </a:lnTo>
                <a:lnTo>
                  <a:pt x="1219200" y="41910"/>
                </a:lnTo>
                <a:close/>
              </a:path>
            </a:pathLst>
          </a:custGeom>
          <a:solidFill>
            <a:srgbClr val="FF0000"/>
          </a:solidFill>
        </p:spPr>
        <p:txBody>
          <a:bodyPr wrap="square" lIns="0" tIns="0" rIns="0" bIns="0" rtlCol="0"/>
          <a:lstStyle/>
          <a:p>
            <a:endParaRPr/>
          </a:p>
        </p:txBody>
      </p:sp>
      <p:sp>
        <p:nvSpPr>
          <p:cNvPr id="11" name="object 11"/>
          <p:cNvSpPr/>
          <p:nvPr/>
        </p:nvSpPr>
        <p:spPr>
          <a:xfrm>
            <a:off x="5626100" y="4182109"/>
            <a:ext cx="1143000" cy="85090"/>
          </a:xfrm>
          <a:custGeom>
            <a:avLst/>
            <a:gdLst/>
            <a:ahLst/>
            <a:cxnLst/>
            <a:rect l="l" t="t" r="r" b="b"/>
            <a:pathLst>
              <a:path w="1143000" h="85089">
                <a:moveTo>
                  <a:pt x="1143000" y="41910"/>
                </a:moveTo>
                <a:lnTo>
                  <a:pt x="1057910" y="0"/>
                </a:lnTo>
                <a:lnTo>
                  <a:pt x="1057910" y="27940"/>
                </a:lnTo>
                <a:lnTo>
                  <a:pt x="0" y="27940"/>
                </a:lnTo>
                <a:lnTo>
                  <a:pt x="0" y="57150"/>
                </a:lnTo>
                <a:lnTo>
                  <a:pt x="1057910" y="57150"/>
                </a:lnTo>
                <a:lnTo>
                  <a:pt x="1057910" y="85090"/>
                </a:lnTo>
                <a:lnTo>
                  <a:pt x="1143000" y="41910"/>
                </a:lnTo>
                <a:close/>
              </a:path>
            </a:pathLst>
          </a:custGeom>
          <a:solidFill>
            <a:srgbClr val="FF0000"/>
          </a:solidFill>
        </p:spPr>
        <p:txBody>
          <a:bodyPr wrap="square" lIns="0" tIns="0" rIns="0" bIns="0" rtlCol="0"/>
          <a:lstStyle/>
          <a:p>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5071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8229600" cy="621195"/>
          </a:xfrm>
          <a:prstGeom prst="rect">
            <a:avLst/>
          </a:prstGeom>
        </p:spPr>
        <p:txBody>
          <a:bodyPr vert="horz" wrap="square" lIns="0" tIns="140334" rIns="0" bIns="0" rtlCol="0">
            <a:spAutoFit/>
          </a:bodyPr>
          <a:lstStyle/>
          <a:p>
            <a:pPr marL="102235" marR="5080">
              <a:lnSpc>
                <a:spcPts val="3970"/>
              </a:lnSpc>
              <a:spcBef>
                <a:spcPts val="725"/>
              </a:spcBef>
            </a:pPr>
            <a:r>
              <a:rPr sz="2800" b="1" spc="-15" dirty="0"/>
              <a:t>SOME </a:t>
            </a:r>
            <a:r>
              <a:rPr sz="2800" b="1" spc="-30" dirty="0"/>
              <a:t>WELL-KNOWN  </a:t>
            </a:r>
            <a:r>
              <a:rPr sz="2800" b="1" dirty="0"/>
              <a:t>COMPUTATIONAL</a:t>
            </a:r>
            <a:r>
              <a:rPr sz="2800" b="1" spc="-45" dirty="0"/>
              <a:t> </a:t>
            </a:r>
            <a:r>
              <a:rPr sz="2800" b="1" spc="-30" dirty="0"/>
              <a:t>PROBLEMS</a:t>
            </a:r>
            <a:endParaRPr sz="2800" b="1" dirty="0"/>
          </a:p>
        </p:txBody>
      </p:sp>
      <p:sp>
        <p:nvSpPr>
          <p:cNvPr id="3" name="object 3"/>
          <p:cNvSpPr txBox="1"/>
          <p:nvPr/>
        </p:nvSpPr>
        <p:spPr>
          <a:xfrm>
            <a:off x="521969" y="1597659"/>
            <a:ext cx="5176520" cy="4283710"/>
          </a:xfrm>
          <a:prstGeom prst="rect">
            <a:avLst/>
          </a:prstGeom>
        </p:spPr>
        <p:txBody>
          <a:bodyPr vert="horz" wrap="square" lIns="0" tIns="12700" rIns="0" bIns="0" rtlCol="0">
            <a:spAutoFit/>
          </a:bodyPr>
          <a:lstStyle/>
          <a:p>
            <a:pPr marL="364490" indent="-339090">
              <a:lnSpc>
                <a:spcPts val="3465"/>
              </a:lnSpc>
              <a:spcBef>
                <a:spcPts val="100"/>
              </a:spcBef>
              <a:buClr>
                <a:srgbClr val="CC9900"/>
              </a:buClr>
              <a:buSzPct val="65000"/>
              <a:buFont typeface="Wingdings"/>
              <a:buChar char=""/>
              <a:tabLst>
                <a:tab pos="363855" algn="l"/>
                <a:tab pos="364490" algn="l"/>
              </a:tabLst>
            </a:pPr>
            <a:r>
              <a:rPr sz="3000" spc="-5" dirty="0">
                <a:latin typeface="Arial"/>
                <a:cs typeface="Arial"/>
              </a:rPr>
              <a:t>Sorting</a:t>
            </a:r>
            <a:endParaRPr sz="3000" dirty="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Searching</a:t>
            </a:r>
            <a:endParaRPr sz="3000" dirty="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Shortest paths </a:t>
            </a:r>
            <a:r>
              <a:rPr sz="3000" dirty="0">
                <a:latin typeface="Arial"/>
                <a:cs typeface="Arial"/>
              </a:rPr>
              <a:t>in a</a:t>
            </a:r>
            <a:r>
              <a:rPr sz="3000" spc="-45" dirty="0">
                <a:latin typeface="Arial"/>
                <a:cs typeface="Arial"/>
              </a:rPr>
              <a:t> </a:t>
            </a:r>
            <a:r>
              <a:rPr sz="3000" spc="-5" dirty="0">
                <a:latin typeface="Arial"/>
                <a:cs typeface="Arial"/>
              </a:rPr>
              <a:t>graph</a:t>
            </a:r>
            <a:endParaRPr sz="3000" dirty="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Minimum spanning</a:t>
            </a:r>
            <a:r>
              <a:rPr sz="3000" spc="-15" dirty="0">
                <a:latin typeface="Arial"/>
                <a:cs typeface="Arial"/>
              </a:rPr>
              <a:t> </a:t>
            </a:r>
            <a:r>
              <a:rPr sz="3000" spc="-5" dirty="0">
                <a:latin typeface="Arial"/>
                <a:cs typeface="Arial"/>
              </a:rPr>
              <a:t>tree</a:t>
            </a:r>
            <a:endParaRPr sz="3000" dirty="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Primality</a:t>
            </a:r>
            <a:r>
              <a:rPr sz="3000" spc="-10" dirty="0">
                <a:latin typeface="Arial"/>
                <a:cs typeface="Arial"/>
              </a:rPr>
              <a:t> </a:t>
            </a:r>
            <a:r>
              <a:rPr sz="3000" spc="-5" dirty="0">
                <a:latin typeface="Arial"/>
                <a:cs typeface="Arial"/>
              </a:rPr>
              <a:t>testing</a:t>
            </a:r>
            <a:endParaRPr sz="3000" dirty="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Traveling salesman</a:t>
            </a:r>
            <a:r>
              <a:rPr sz="3000" spc="-10" dirty="0">
                <a:latin typeface="Arial"/>
                <a:cs typeface="Arial"/>
              </a:rPr>
              <a:t> </a:t>
            </a:r>
            <a:r>
              <a:rPr sz="3000" spc="-5" dirty="0">
                <a:latin typeface="Arial"/>
                <a:cs typeface="Arial"/>
              </a:rPr>
              <a:t>problem</a:t>
            </a:r>
            <a:endParaRPr sz="3000" dirty="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Knapsack</a:t>
            </a:r>
            <a:r>
              <a:rPr sz="3000" spc="-10" dirty="0">
                <a:latin typeface="Arial"/>
                <a:cs typeface="Arial"/>
              </a:rPr>
              <a:t> </a:t>
            </a:r>
            <a:r>
              <a:rPr sz="3000" spc="-5" dirty="0">
                <a:latin typeface="Arial"/>
                <a:cs typeface="Arial"/>
              </a:rPr>
              <a:t>problem</a:t>
            </a:r>
            <a:endParaRPr sz="3000" dirty="0">
              <a:latin typeface="Arial"/>
              <a:cs typeface="Arial"/>
            </a:endParaRPr>
          </a:p>
          <a:p>
            <a:pPr marL="364490" indent="-339090">
              <a:lnSpc>
                <a:spcPts val="3325"/>
              </a:lnSpc>
              <a:buClr>
                <a:srgbClr val="CC9900"/>
              </a:buClr>
              <a:buSzPct val="65000"/>
              <a:buFont typeface="Wingdings"/>
              <a:buChar char=""/>
              <a:tabLst>
                <a:tab pos="363855" algn="l"/>
                <a:tab pos="364490" algn="l"/>
              </a:tabLst>
            </a:pPr>
            <a:r>
              <a:rPr sz="3000" dirty="0">
                <a:latin typeface="Arial"/>
                <a:cs typeface="Arial"/>
              </a:rPr>
              <a:t>Chess</a:t>
            </a:r>
          </a:p>
          <a:p>
            <a:pPr marL="364490" indent="-339090">
              <a:lnSpc>
                <a:spcPts val="3325"/>
              </a:lnSpc>
              <a:buClr>
                <a:srgbClr val="CC9900"/>
              </a:buClr>
              <a:buSzPct val="65000"/>
              <a:buFont typeface="Wingdings"/>
              <a:buChar char=""/>
              <a:tabLst>
                <a:tab pos="363855" algn="l"/>
                <a:tab pos="364490" algn="l"/>
              </a:tabLst>
            </a:pPr>
            <a:r>
              <a:rPr sz="3000" spc="-5" dirty="0">
                <a:latin typeface="Arial"/>
                <a:cs typeface="Arial"/>
              </a:rPr>
              <a:t>Towers </a:t>
            </a:r>
            <a:r>
              <a:rPr sz="3000" dirty="0">
                <a:latin typeface="Arial"/>
                <a:cs typeface="Arial"/>
              </a:rPr>
              <a:t>of</a:t>
            </a:r>
            <a:r>
              <a:rPr sz="3000" spc="-20" dirty="0">
                <a:latin typeface="Arial"/>
                <a:cs typeface="Arial"/>
              </a:rPr>
              <a:t> </a:t>
            </a:r>
            <a:r>
              <a:rPr sz="3000" spc="-5" dirty="0">
                <a:latin typeface="Arial"/>
                <a:cs typeface="Arial"/>
              </a:rPr>
              <a:t>Hanoi</a:t>
            </a:r>
            <a:endParaRPr sz="3000" dirty="0">
              <a:latin typeface="Arial"/>
              <a:cs typeface="Arial"/>
            </a:endParaRPr>
          </a:p>
          <a:p>
            <a:pPr marL="25400">
              <a:lnSpc>
                <a:spcPts val="3465"/>
              </a:lnSpc>
              <a:buClr>
                <a:srgbClr val="CC9900"/>
              </a:buClr>
              <a:buSzPct val="65000"/>
              <a:tabLst>
                <a:tab pos="363855" algn="l"/>
                <a:tab pos="364490" algn="l"/>
              </a:tabLst>
            </a:pPr>
            <a:endParaRPr sz="3000" dirty="0">
              <a:latin typeface="Arial"/>
              <a:cs typeface="Aria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5986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b="1" dirty="0"/>
              <a:t> Algorithms</a:t>
            </a:r>
          </a:p>
        </p:txBody>
      </p:sp>
      <p:sp>
        <p:nvSpPr>
          <p:cNvPr id="3" name="Content Placeholder 2"/>
          <p:cNvSpPr>
            <a:spLocks noGrp="1"/>
          </p:cNvSpPr>
          <p:nvPr>
            <p:ph idx="1"/>
          </p:nvPr>
        </p:nvSpPr>
        <p:spPr>
          <a:xfrm>
            <a:off x="457200" y="1524000"/>
            <a:ext cx="8229600" cy="4800600"/>
          </a:xfrm>
        </p:spPr>
        <p:txBody>
          <a:bodyPr>
            <a:normAutofit fontScale="92500"/>
          </a:bodyPr>
          <a:lstStyle/>
          <a:p>
            <a:pPr>
              <a:buNone/>
            </a:pPr>
            <a:r>
              <a:rPr lang="en-US" dirty="0"/>
              <a:t> </a:t>
            </a:r>
            <a:r>
              <a:rPr lang="en-US" sz="3900" b="1" dirty="0"/>
              <a:t>Properties of a good Algorithm:</a:t>
            </a:r>
          </a:p>
          <a:p>
            <a:pPr>
              <a:buNone/>
            </a:pPr>
            <a:endParaRPr lang="en-US" sz="3900" b="1" dirty="0"/>
          </a:p>
          <a:p>
            <a:pPr>
              <a:buNone/>
            </a:pPr>
            <a:r>
              <a:rPr lang="en-US" sz="3200" dirty="0"/>
              <a:t>• </a:t>
            </a:r>
            <a:r>
              <a:rPr lang="en-US" sz="3200" b="1" dirty="0"/>
              <a:t>Input</a:t>
            </a:r>
            <a:r>
              <a:rPr lang="en-US" sz="3200" dirty="0"/>
              <a:t> from a specified set,</a:t>
            </a:r>
          </a:p>
          <a:p>
            <a:pPr>
              <a:buNone/>
            </a:pPr>
            <a:r>
              <a:rPr lang="en-US" sz="3200" dirty="0"/>
              <a:t>• </a:t>
            </a:r>
            <a:r>
              <a:rPr lang="en-US" sz="3200" b="1" dirty="0"/>
              <a:t>Output</a:t>
            </a:r>
            <a:r>
              <a:rPr lang="en-US" sz="3200" dirty="0"/>
              <a:t> from a specified set (solution),</a:t>
            </a:r>
          </a:p>
          <a:p>
            <a:pPr>
              <a:buNone/>
            </a:pPr>
            <a:r>
              <a:rPr lang="en-US" sz="3200" dirty="0"/>
              <a:t>• </a:t>
            </a:r>
            <a:r>
              <a:rPr lang="en-US" sz="3200" b="1" dirty="0"/>
              <a:t>Effectiveness</a:t>
            </a:r>
            <a:r>
              <a:rPr lang="en-US" sz="3200" dirty="0"/>
              <a:t> of each calculation step and</a:t>
            </a:r>
          </a:p>
          <a:p>
            <a:pPr>
              <a:buNone/>
            </a:pPr>
            <a:r>
              <a:rPr lang="en-US" sz="3200" dirty="0"/>
              <a:t>• </a:t>
            </a:r>
            <a:r>
              <a:rPr lang="en-US" sz="3200" b="1" dirty="0"/>
              <a:t>Finiteness</a:t>
            </a:r>
            <a:r>
              <a:rPr lang="en-US" sz="3200" dirty="0"/>
              <a:t> of the number of calculation steps,</a:t>
            </a:r>
          </a:p>
          <a:p>
            <a:pPr>
              <a:buNone/>
            </a:pPr>
            <a:r>
              <a:rPr lang="en-US" sz="3200" dirty="0"/>
              <a:t>• </a:t>
            </a:r>
            <a:r>
              <a:rPr lang="en-US" sz="3200" b="1" dirty="0"/>
              <a:t>Correctness</a:t>
            </a:r>
            <a:r>
              <a:rPr lang="en-US" sz="3200" dirty="0"/>
              <a:t> of output for every possible input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9992" y="2404031"/>
            <a:ext cx="5771008" cy="782907"/>
          </a:xfrm>
          <a:prstGeom prst="rect">
            <a:avLst/>
          </a:prstGeom>
        </p:spPr>
        <p:txBody>
          <a:bodyPr vert="horz" wrap="square" lIns="0" tIns="13335" rIns="0" bIns="0" rtlCol="0">
            <a:spAutoFit/>
          </a:bodyPr>
          <a:lstStyle/>
          <a:p>
            <a:pPr marL="12700">
              <a:lnSpc>
                <a:spcPct val="100000"/>
              </a:lnSpc>
              <a:spcBef>
                <a:spcPts val="105"/>
              </a:spcBef>
            </a:pPr>
            <a:r>
              <a:rPr dirty="0"/>
              <a:t>Types of</a:t>
            </a:r>
            <a:r>
              <a:rPr spc="-95" dirty="0"/>
              <a:t> </a:t>
            </a:r>
            <a:r>
              <a:rPr dirty="0"/>
              <a:t>Algorithms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59497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8992" y="308150"/>
            <a:ext cx="6837808" cy="782907"/>
          </a:xfrm>
          <a:prstGeom prst="rect">
            <a:avLst/>
          </a:prstGeom>
        </p:spPr>
        <p:txBody>
          <a:bodyPr vert="horz" wrap="square" lIns="0" tIns="13335" rIns="0" bIns="0" rtlCol="0">
            <a:spAutoFit/>
          </a:bodyPr>
          <a:lstStyle/>
          <a:p>
            <a:pPr marL="12700">
              <a:lnSpc>
                <a:spcPct val="100000"/>
              </a:lnSpc>
              <a:spcBef>
                <a:spcPts val="105"/>
              </a:spcBef>
            </a:pPr>
            <a:r>
              <a:rPr dirty="0"/>
              <a:t>Algorithm</a:t>
            </a:r>
            <a:r>
              <a:rPr spc="-80" dirty="0"/>
              <a:t> </a:t>
            </a:r>
            <a:r>
              <a:rPr dirty="0"/>
              <a:t>classification</a:t>
            </a:r>
          </a:p>
        </p:txBody>
      </p:sp>
      <p:sp>
        <p:nvSpPr>
          <p:cNvPr id="3" name="object 3"/>
          <p:cNvSpPr txBox="1"/>
          <p:nvPr/>
        </p:nvSpPr>
        <p:spPr>
          <a:xfrm>
            <a:off x="764540" y="1468881"/>
            <a:ext cx="7343775" cy="3609975"/>
          </a:xfrm>
          <a:prstGeom prst="rect">
            <a:avLst/>
          </a:prstGeom>
        </p:spPr>
        <p:txBody>
          <a:bodyPr vert="horz" wrap="square" lIns="0" tIns="12065" rIns="0" bIns="0" rtlCol="0">
            <a:spAutoFit/>
          </a:bodyPr>
          <a:lstStyle/>
          <a:p>
            <a:pPr marL="355600" marR="415290" indent="-343535" algn="just">
              <a:lnSpc>
                <a:spcPct val="100000"/>
              </a:lnSpc>
              <a:spcBef>
                <a:spcPts val="95"/>
              </a:spcBef>
              <a:buChar char="•"/>
              <a:tabLst>
                <a:tab pos="355600" algn="l"/>
                <a:tab pos="356235" algn="l"/>
              </a:tabLst>
            </a:pPr>
            <a:r>
              <a:rPr sz="2800" spc="-5" dirty="0">
                <a:latin typeface="Times New Roman"/>
                <a:cs typeface="Times New Roman"/>
              </a:rPr>
              <a:t>Algorithms that use a similar </a:t>
            </a:r>
            <a:r>
              <a:rPr sz="2800" dirty="0">
                <a:latin typeface="Times New Roman"/>
                <a:cs typeface="Times New Roman"/>
              </a:rPr>
              <a:t>problem-solving  </a:t>
            </a:r>
            <a:r>
              <a:rPr sz="2800" spc="-5" dirty="0">
                <a:latin typeface="Times New Roman"/>
                <a:cs typeface="Times New Roman"/>
              </a:rPr>
              <a:t>approach </a:t>
            </a:r>
            <a:r>
              <a:rPr sz="2800" spc="-10" dirty="0">
                <a:latin typeface="Times New Roman"/>
                <a:cs typeface="Times New Roman"/>
              </a:rPr>
              <a:t>can </a:t>
            </a:r>
            <a:r>
              <a:rPr sz="2800" spc="-5" dirty="0">
                <a:latin typeface="Times New Roman"/>
                <a:cs typeface="Times New Roman"/>
              </a:rPr>
              <a:t>be </a:t>
            </a:r>
            <a:r>
              <a:rPr sz="2800" dirty="0">
                <a:latin typeface="Times New Roman"/>
                <a:cs typeface="Times New Roman"/>
              </a:rPr>
              <a:t>grouped</a:t>
            </a:r>
            <a:r>
              <a:rPr sz="2800" spc="-20" dirty="0">
                <a:latin typeface="Times New Roman"/>
                <a:cs typeface="Times New Roman"/>
              </a:rPr>
              <a:t> </a:t>
            </a:r>
            <a:r>
              <a:rPr sz="2800" dirty="0">
                <a:latin typeface="Times New Roman"/>
                <a:cs typeface="Times New Roman"/>
              </a:rPr>
              <a:t>together</a:t>
            </a:r>
          </a:p>
          <a:p>
            <a:pPr marL="355600" marR="227329" indent="-343535" algn="just">
              <a:lnSpc>
                <a:spcPct val="100000"/>
              </a:lnSpc>
              <a:spcBef>
                <a:spcPts val="675"/>
              </a:spcBef>
              <a:buChar char="•"/>
              <a:tabLst>
                <a:tab pos="355600" algn="l"/>
                <a:tab pos="356235" algn="l"/>
              </a:tabLst>
            </a:pPr>
            <a:r>
              <a:rPr sz="2800" spc="-5" dirty="0">
                <a:latin typeface="Times New Roman"/>
                <a:cs typeface="Times New Roman"/>
              </a:rPr>
              <a:t>This classification </a:t>
            </a:r>
            <a:r>
              <a:rPr sz="2800" spc="-10" dirty="0">
                <a:latin typeface="Times New Roman"/>
                <a:cs typeface="Times New Roman"/>
              </a:rPr>
              <a:t>scheme </a:t>
            </a:r>
            <a:r>
              <a:rPr sz="2800" spc="-5" dirty="0">
                <a:latin typeface="Times New Roman"/>
                <a:cs typeface="Times New Roman"/>
              </a:rPr>
              <a:t>is neither exhaustive  nor</a:t>
            </a:r>
            <a:r>
              <a:rPr sz="2800" spc="-10" dirty="0">
                <a:latin typeface="Times New Roman"/>
                <a:cs typeface="Times New Roman"/>
              </a:rPr>
              <a:t> </a:t>
            </a:r>
            <a:r>
              <a:rPr sz="2800" dirty="0">
                <a:latin typeface="Times New Roman"/>
                <a:cs typeface="Times New Roman"/>
              </a:rPr>
              <a:t>disjoint</a:t>
            </a:r>
          </a:p>
          <a:p>
            <a:pPr marL="355600" marR="5080" indent="-343535" algn="just">
              <a:lnSpc>
                <a:spcPct val="100000"/>
              </a:lnSpc>
              <a:spcBef>
                <a:spcPts val="670"/>
              </a:spcBef>
              <a:buChar char="•"/>
              <a:tabLst>
                <a:tab pos="355600" algn="l"/>
                <a:tab pos="356235" algn="l"/>
              </a:tabLst>
            </a:pPr>
            <a:r>
              <a:rPr sz="2800" spc="-5" dirty="0">
                <a:latin typeface="Times New Roman"/>
                <a:cs typeface="Times New Roman"/>
              </a:rPr>
              <a:t>The </a:t>
            </a:r>
            <a:r>
              <a:rPr sz="2800" dirty="0">
                <a:latin typeface="Times New Roman"/>
                <a:cs typeface="Times New Roman"/>
              </a:rPr>
              <a:t>purpose </a:t>
            </a:r>
            <a:r>
              <a:rPr sz="2800" spc="-5" dirty="0">
                <a:latin typeface="Times New Roman"/>
                <a:cs typeface="Times New Roman"/>
              </a:rPr>
              <a:t>is </a:t>
            </a:r>
            <a:r>
              <a:rPr sz="2800" dirty="0">
                <a:latin typeface="Times New Roman"/>
                <a:cs typeface="Times New Roman"/>
              </a:rPr>
              <a:t>not </a:t>
            </a:r>
            <a:r>
              <a:rPr sz="2800" spc="-5" dirty="0">
                <a:latin typeface="Times New Roman"/>
                <a:cs typeface="Times New Roman"/>
              </a:rPr>
              <a:t>to be able to classify an  algorithm </a:t>
            </a:r>
            <a:r>
              <a:rPr sz="2800" spc="-10" dirty="0">
                <a:latin typeface="Times New Roman"/>
                <a:cs typeface="Times New Roman"/>
              </a:rPr>
              <a:t>as </a:t>
            </a:r>
            <a:r>
              <a:rPr sz="2800" dirty="0">
                <a:latin typeface="Times New Roman"/>
                <a:cs typeface="Times New Roman"/>
              </a:rPr>
              <a:t>one </a:t>
            </a:r>
            <a:r>
              <a:rPr sz="2800" spc="-5" dirty="0">
                <a:latin typeface="Times New Roman"/>
                <a:cs typeface="Times New Roman"/>
              </a:rPr>
              <a:t>type or another, but to </a:t>
            </a:r>
            <a:r>
              <a:rPr sz="2800" dirty="0">
                <a:latin typeface="Times New Roman"/>
                <a:cs typeface="Times New Roman"/>
              </a:rPr>
              <a:t>highlight  the </a:t>
            </a:r>
            <a:r>
              <a:rPr sz="2800" spc="-5" dirty="0">
                <a:latin typeface="Times New Roman"/>
                <a:cs typeface="Times New Roman"/>
              </a:rPr>
              <a:t>various ways in which a problem </a:t>
            </a:r>
            <a:r>
              <a:rPr sz="2800" spc="-10" dirty="0">
                <a:latin typeface="Times New Roman"/>
                <a:cs typeface="Times New Roman"/>
              </a:rPr>
              <a:t>can </a:t>
            </a:r>
            <a:r>
              <a:rPr sz="2800" dirty="0">
                <a:latin typeface="Times New Roman"/>
                <a:cs typeface="Times New Roman"/>
              </a:rPr>
              <a:t>be  </a:t>
            </a:r>
            <a:r>
              <a:rPr sz="2800" spc="-5" dirty="0">
                <a:latin typeface="Times New Roman"/>
                <a:cs typeface="Times New Roman"/>
              </a:rPr>
              <a:t>attacked</a:t>
            </a:r>
            <a:endParaRPr sz="28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83961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946120"/>
            <a:ext cx="6705600" cy="782907"/>
          </a:xfrm>
          <a:prstGeom prst="rect">
            <a:avLst/>
          </a:prstGeom>
        </p:spPr>
        <p:txBody>
          <a:bodyPr vert="horz" wrap="square" lIns="0" tIns="13335" rIns="0" bIns="0" rtlCol="0">
            <a:spAutoFit/>
          </a:bodyPr>
          <a:lstStyle/>
          <a:p>
            <a:pPr marL="12700">
              <a:lnSpc>
                <a:spcPct val="100000"/>
              </a:lnSpc>
              <a:spcBef>
                <a:spcPts val="105"/>
              </a:spcBef>
            </a:pPr>
            <a:r>
              <a:rPr dirty="0"/>
              <a:t>A short list of</a:t>
            </a:r>
            <a:r>
              <a:rPr spc="-90" dirty="0"/>
              <a:t> </a:t>
            </a:r>
            <a:r>
              <a:rPr dirty="0"/>
              <a:t>categories</a:t>
            </a:r>
          </a:p>
        </p:txBody>
      </p:sp>
      <p:sp>
        <p:nvSpPr>
          <p:cNvPr id="3" name="object 3"/>
          <p:cNvSpPr txBox="1"/>
          <p:nvPr/>
        </p:nvSpPr>
        <p:spPr>
          <a:xfrm>
            <a:off x="990600" y="2286000"/>
            <a:ext cx="6356985" cy="2763577"/>
          </a:xfrm>
          <a:prstGeom prst="rect">
            <a:avLst/>
          </a:prstGeom>
        </p:spPr>
        <p:txBody>
          <a:bodyPr vert="horz" wrap="square" lIns="0" tIns="100330" rIns="0" bIns="0" rtlCol="0">
            <a:spAutoFit/>
          </a:bodyPr>
          <a:lstStyle/>
          <a:p>
            <a:pPr marL="355600" indent="-343535">
              <a:lnSpc>
                <a:spcPct val="100000"/>
              </a:lnSpc>
              <a:spcBef>
                <a:spcPts val="790"/>
              </a:spcBef>
              <a:buChar char="•"/>
              <a:tabLst>
                <a:tab pos="355600" algn="l"/>
                <a:tab pos="356235" algn="l"/>
              </a:tabLst>
            </a:pPr>
            <a:r>
              <a:rPr sz="2800" spc="-5" dirty="0">
                <a:latin typeface="Times New Roman"/>
                <a:cs typeface="Times New Roman"/>
              </a:rPr>
              <a:t>Algorithm types we will </a:t>
            </a:r>
            <a:r>
              <a:rPr sz="2800" dirty="0">
                <a:latin typeface="Times New Roman"/>
                <a:cs typeface="Times New Roman"/>
              </a:rPr>
              <a:t>consider</a:t>
            </a:r>
            <a:r>
              <a:rPr sz="2800" spc="-30" dirty="0">
                <a:latin typeface="Times New Roman"/>
                <a:cs typeface="Times New Roman"/>
              </a:rPr>
              <a:t> </a:t>
            </a:r>
            <a:r>
              <a:rPr sz="2800" spc="-5" dirty="0">
                <a:latin typeface="Times New Roman"/>
                <a:cs typeface="Times New Roman"/>
              </a:rPr>
              <a:t>include:</a:t>
            </a:r>
            <a:endParaRPr sz="2800" dirty="0">
              <a:latin typeface="Times New Roman"/>
              <a:cs typeface="Times New Roman"/>
            </a:endParaRPr>
          </a:p>
          <a:p>
            <a:pPr marL="756285" lvl="1" indent="-287020">
              <a:lnSpc>
                <a:spcPct val="100000"/>
              </a:lnSpc>
              <a:spcBef>
                <a:spcPts val="595"/>
              </a:spcBef>
              <a:buChar char="–"/>
              <a:tabLst>
                <a:tab pos="756285" algn="l"/>
                <a:tab pos="756920" algn="l"/>
              </a:tabLst>
            </a:pPr>
            <a:r>
              <a:rPr sz="2400" spc="-5" dirty="0">
                <a:latin typeface="Times New Roman"/>
                <a:cs typeface="Times New Roman"/>
              </a:rPr>
              <a:t>Simple </a:t>
            </a:r>
            <a:r>
              <a:rPr sz="2400" dirty="0">
                <a:latin typeface="Times New Roman"/>
                <a:cs typeface="Times New Roman"/>
              </a:rPr>
              <a:t>recursive</a:t>
            </a:r>
            <a:r>
              <a:rPr sz="2400" spc="-3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Divide and conquer</a:t>
            </a:r>
            <a:r>
              <a:rPr sz="2400" spc="-3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spc="-5" dirty="0">
                <a:latin typeface="Times New Roman"/>
                <a:cs typeface="Times New Roman"/>
              </a:rPr>
              <a:t>Dynamic programming</a:t>
            </a:r>
            <a:r>
              <a:rPr sz="2400" spc="10"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a:p>
            <a:pPr marL="756285" lvl="1" indent="-287020">
              <a:lnSpc>
                <a:spcPct val="100000"/>
              </a:lnSpc>
              <a:spcBef>
                <a:spcPts val="580"/>
              </a:spcBef>
              <a:buChar char="–"/>
              <a:tabLst>
                <a:tab pos="756285" algn="l"/>
                <a:tab pos="756920" algn="l"/>
              </a:tabLst>
            </a:pPr>
            <a:r>
              <a:rPr sz="2400" dirty="0">
                <a:latin typeface="Times New Roman"/>
                <a:cs typeface="Times New Roman"/>
              </a:rPr>
              <a:t>Greedy</a:t>
            </a:r>
            <a:r>
              <a:rPr sz="2400" spc="-5" dirty="0">
                <a:latin typeface="Times New Roman"/>
                <a:cs typeface="Times New Roman"/>
              </a:rPr>
              <a:t> algorithms</a:t>
            </a:r>
            <a:endParaRPr sz="2400" dirty="0">
              <a:latin typeface="Times New Roman"/>
              <a:cs typeface="Times New Roman"/>
            </a:endParaRPr>
          </a:p>
          <a:p>
            <a:pPr marL="756285" lvl="1" indent="-287020">
              <a:lnSpc>
                <a:spcPct val="100000"/>
              </a:lnSpc>
              <a:spcBef>
                <a:spcPts val="575"/>
              </a:spcBef>
              <a:buChar char="–"/>
              <a:tabLst>
                <a:tab pos="756285" algn="l"/>
                <a:tab pos="756920" algn="l"/>
              </a:tabLst>
            </a:pPr>
            <a:r>
              <a:rPr sz="2400" dirty="0">
                <a:latin typeface="Times New Roman"/>
                <a:cs typeface="Times New Roman"/>
              </a:rPr>
              <a:t>Brute </a:t>
            </a:r>
            <a:r>
              <a:rPr sz="2400" spc="-5" dirty="0">
                <a:latin typeface="Times New Roman"/>
                <a:cs typeface="Times New Roman"/>
              </a:rPr>
              <a:t>force</a:t>
            </a:r>
            <a:r>
              <a:rPr sz="2400" spc="-15" dirty="0">
                <a:latin typeface="Times New Roman"/>
                <a:cs typeface="Times New Roman"/>
              </a:rPr>
              <a:t> </a:t>
            </a:r>
            <a:r>
              <a:rPr sz="2400" spc="-5" dirty="0">
                <a:latin typeface="Times New Roman"/>
                <a:cs typeface="Times New Roman"/>
              </a:rPr>
              <a:t>algorithms</a:t>
            </a:r>
            <a:endParaRPr sz="2400" dirty="0">
              <a:latin typeface="Times New Roman"/>
              <a:cs typeface="Times New Roman"/>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35498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4" y="152400"/>
            <a:ext cx="8229600" cy="1143000"/>
          </a:xfrm>
        </p:spPr>
        <p:txBody>
          <a:bodyPr/>
          <a:lstStyle/>
          <a:p>
            <a:r>
              <a:rPr lang="en-US" b="1" dirty="0"/>
              <a:t>What is Recursion?</a:t>
            </a:r>
            <a:r>
              <a:rPr lang="en-US" dirty="0"/>
              <a:t> </a:t>
            </a:r>
          </a:p>
        </p:txBody>
      </p:sp>
      <p:sp>
        <p:nvSpPr>
          <p:cNvPr id="3" name="Content Placeholder 2"/>
          <p:cNvSpPr>
            <a:spLocks noGrp="1"/>
          </p:cNvSpPr>
          <p:nvPr>
            <p:ph idx="1"/>
          </p:nvPr>
        </p:nvSpPr>
        <p:spPr>
          <a:xfrm>
            <a:off x="237744" y="1235075"/>
            <a:ext cx="8610600" cy="2590800"/>
          </a:xfrm>
        </p:spPr>
        <p:txBody>
          <a:bodyPr>
            <a:normAutofit lnSpcReduction="10000"/>
          </a:bodyPr>
          <a:lstStyle/>
          <a:p>
            <a:r>
              <a:rPr lang="en-US" dirty="0"/>
              <a:t>The process in which a function calls itself directly or indirectly is called recursion and the corresponding function is called as recursive function. Using recursive algorithm, certain problems can be solved quite easily. Examples of such problems are Towers of Hanoi (TOH), </a:t>
            </a:r>
            <a:r>
              <a:rPr lang="en-US" dirty="0" err="1"/>
              <a:t>Inorder</a:t>
            </a:r>
            <a:r>
              <a:rPr lang="en-US" dirty="0"/>
              <a:t>/Preorder/ </a:t>
            </a:r>
            <a:r>
              <a:rPr lang="en-US" dirty="0" err="1"/>
              <a:t>Postorder</a:t>
            </a:r>
            <a:r>
              <a:rPr lang="en-US" dirty="0"/>
              <a:t> Tree Traversals, DFS of Graph, etc.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501610"/>
            <a:ext cx="5182128" cy="3154621"/>
          </a:xfrm>
          <a:prstGeom prst="rect">
            <a:avLst/>
          </a:prstGeom>
        </p:spPr>
      </p:pic>
    </p:spTree>
    <p:extLst>
      <p:ext uri="{BB962C8B-B14F-4D97-AF65-F5344CB8AC3E}">
        <p14:creationId xmlns:p14="http://schemas.microsoft.com/office/powerpoint/2010/main" val="1401281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3368</TotalTime>
  <Words>1112</Words>
  <Application>Microsoft Macintosh PowerPoint</Application>
  <PresentationFormat>On-screen Show (4:3)</PresentationFormat>
  <Paragraphs>162</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Constantia</vt:lpstr>
      <vt:lpstr>Times New Roman</vt:lpstr>
      <vt:lpstr>Wingdings</vt:lpstr>
      <vt:lpstr>Wingdings 2</vt:lpstr>
      <vt:lpstr>Flow</vt:lpstr>
      <vt:lpstr>CSE225: Data Structure and Algorithms  Types of Algorithms</vt:lpstr>
      <vt:lpstr>   Algorithm</vt:lpstr>
      <vt:lpstr>NOTION OF ALGORITHM</vt:lpstr>
      <vt:lpstr>SOME WELL-KNOWN  COMPUTATIONAL PROBLEMS</vt:lpstr>
      <vt:lpstr> Algorithms</vt:lpstr>
      <vt:lpstr>Types of Algorithms</vt:lpstr>
      <vt:lpstr>Algorithm classification</vt:lpstr>
      <vt:lpstr>A short list of categories</vt:lpstr>
      <vt:lpstr>What is Recursion? </vt:lpstr>
      <vt:lpstr>Simple recursive algorithms I</vt:lpstr>
      <vt:lpstr>Finding the factorial of 3</vt:lpstr>
      <vt:lpstr>Divide and Conquer</vt:lpstr>
      <vt:lpstr>Divide and conquer algorithm</vt:lpstr>
      <vt:lpstr>Examples</vt:lpstr>
      <vt:lpstr>Dynamic programming algorithms</vt:lpstr>
      <vt:lpstr>PowerPoint Presentation</vt:lpstr>
      <vt:lpstr>Greedy algorithms</vt:lpstr>
      <vt:lpstr>Greedy algorithm</vt:lpstr>
      <vt:lpstr>Brute force algorithm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Complexity</dc:title>
  <dc:creator>Dr. Mostofa Kamal Nasir</dc:creator>
  <cp:lastModifiedBy>Microsoft Office User</cp:lastModifiedBy>
  <cp:revision>141</cp:revision>
  <dcterms:created xsi:type="dcterms:W3CDTF">2006-08-16T00:00:00Z</dcterms:created>
  <dcterms:modified xsi:type="dcterms:W3CDTF">2021-10-12T08:37:42Z</dcterms:modified>
</cp:coreProperties>
</file>