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0"/>
  </p:notesMasterIdLst>
  <p:sldIdLst>
    <p:sldId id="291" r:id="rId2"/>
    <p:sldId id="257" r:id="rId3"/>
    <p:sldId id="298" r:id="rId4"/>
    <p:sldId id="260" r:id="rId5"/>
    <p:sldId id="294" r:id="rId6"/>
    <p:sldId id="262" r:id="rId7"/>
    <p:sldId id="295" r:id="rId8"/>
    <p:sldId id="263" r:id="rId9"/>
    <p:sldId id="264" r:id="rId10"/>
    <p:sldId id="265" r:id="rId11"/>
    <p:sldId id="266" r:id="rId12"/>
    <p:sldId id="267" r:id="rId13"/>
    <p:sldId id="268" r:id="rId14"/>
    <p:sldId id="271" r:id="rId15"/>
    <p:sldId id="272" r:id="rId16"/>
    <p:sldId id="299" r:id="rId17"/>
    <p:sldId id="296" r:id="rId18"/>
    <p:sldId id="273" r:id="rId19"/>
    <p:sldId id="300" r:id="rId20"/>
    <p:sldId id="278" r:id="rId21"/>
    <p:sldId id="282" r:id="rId22"/>
    <p:sldId id="284" r:id="rId23"/>
    <p:sldId id="285" r:id="rId24"/>
    <p:sldId id="292" r:id="rId25"/>
    <p:sldId id="302" r:id="rId26"/>
    <p:sldId id="303" r:id="rId27"/>
    <p:sldId id="261" r:id="rId28"/>
    <p:sldId id="281" r:id="rId29"/>
    <p:sldId id="304" r:id="rId30"/>
    <p:sldId id="283" r:id="rId31"/>
    <p:sldId id="280" r:id="rId32"/>
    <p:sldId id="305" r:id="rId33"/>
    <p:sldId id="306" r:id="rId34"/>
    <p:sldId id="307" r:id="rId35"/>
    <p:sldId id="286" r:id="rId36"/>
    <p:sldId id="275" r:id="rId37"/>
    <p:sldId id="287" r:id="rId38"/>
    <p:sldId id="29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2"/>
    <p:restoredTop sz="94643"/>
  </p:normalViewPr>
  <p:slideViewPr>
    <p:cSldViewPr>
      <p:cViewPr varScale="1">
        <p:scale>
          <a:sx n="69" d="100"/>
          <a:sy n="69" d="100"/>
        </p:scale>
        <p:origin x="192" y="5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0-24T06:19:38.622"/>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EDA583BD-2CFA-4F67-8A1E-094C01B59944}" emma:medium="tactile" emma:mode="ink">
          <msink:context xmlns:msink="http://schemas.microsoft.com/ink/2010/main" type="inkDrawing" rotatedBoundingBox="17180,7131 17509,6824 17592,6914 17264,7220" shapeName="Other"/>
        </emma:interpretation>
      </emma:emma>
    </inkml:annotationXML>
    <inkml:trace contextRef="#ctx0" brushRef="#br0">3217 1071 523 0,'0'0'93'16,"0"0"-69"-16,118-9-18 15,-100 11-6-15,-18 23-58 16,-12 8 56-16,-24 4-5 16,-4 0 0-16,-3-3 7 0,-32 20 0 15,11-10 0-15,-1-2 0 16</inkml:trace>
  </inkml:traceGroup>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0-24T06:19:51.241"/>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3991F443-8681-4687-8763-EB943183882F}" emma:medium="tactile" emma:mode="ink">
          <msink:context xmlns:msink="http://schemas.microsoft.com/ink/2010/main" type="inkDrawing" rotatedBoundingBox="3477,13279 3696,12582 3705,12585 3486,13282" semanticType="callout" shapeName="Other"/>
        </emma:interpretation>
      </emma:emma>
    </inkml:annotationXML>
    <inkml:trace contextRef="#ctx0" brushRef="#br0">226 0 395 0,'0'0'132'0,"-44"133"-98"16,14-44-19-16,3 5-15 15,-3-5 0-15,8-7-7 16,1-15 7-16,8-17-15 16,-4-8 2-16,7-13-13 15,-2-10-251-15</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0-10-24T06:22:37.763"/>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EE4E4D78-93D3-4B1C-BF1A-EF9D8F701B3F}" emma:medium="tactile" emma:mode="ink">
          <msink:context xmlns:msink="http://schemas.microsoft.com/ink/2010/main" type="inkDrawing" rotatedBoundingBox="5009,15524 5661,15633 5646,15727 4993,15618" shapeName="Other"/>
        </emma:interpretation>
      </emma:emma>
    </inkml:annotationXML>
    <inkml:trace contextRef="#ctx0" brushRef="#br0">0 8 392 0,'0'0'62'16,"0"0"5"-16,0 0-19 16,147 3 10-16,-90-3 11 15,5 0-13-15,7 0 92 16,-3 0-109-16,3 0-39 15,5 42 0-15,-16 0-3 16,-11 0-91-16</inkml:trace>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5BD25C4-53AE-4787-9369-C61060A58DFC}" type="datetimeFigureOut">
              <a:rPr lang="en-US" smtClean="0"/>
              <a:pPr/>
              <a:t>10/16/21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87BE4-6D1B-4C82-B868-1416F503DC93}" type="slidenum">
              <a:rPr lang="en-US" smtClean="0"/>
              <a:pPr/>
              <a:t>‹#›</a:t>
            </a:fld>
            <a:endParaRPr lang="en-US"/>
          </a:p>
        </p:txBody>
      </p:sp>
    </p:spTree>
    <p:extLst>
      <p:ext uri="{BB962C8B-B14F-4D97-AF65-F5344CB8AC3E}">
        <p14:creationId xmlns:p14="http://schemas.microsoft.com/office/powerpoint/2010/main" val="3895768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87BE4-6D1B-4C82-B868-1416F503DC93}" type="slidenum">
              <a:rPr lang="en-US" smtClean="0"/>
              <a:pPr/>
              <a:t>1</a:t>
            </a:fld>
            <a:endParaRPr lang="en-US"/>
          </a:p>
        </p:txBody>
      </p:sp>
    </p:spTree>
    <p:extLst>
      <p:ext uri="{BB962C8B-B14F-4D97-AF65-F5344CB8AC3E}">
        <p14:creationId xmlns:p14="http://schemas.microsoft.com/office/powerpoint/2010/main" val="1755967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6987BE4-6D1B-4C82-B868-1416F503DC93}" type="slidenum">
              <a:rPr lang="en-US" smtClean="0"/>
              <a:pPr/>
              <a:t>2</a:t>
            </a:fld>
            <a:endParaRPr lang="en-US"/>
          </a:p>
        </p:txBody>
      </p:sp>
    </p:spTree>
    <p:extLst>
      <p:ext uri="{BB962C8B-B14F-4D97-AF65-F5344CB8AC3E}">
        <p14:creationId xmlns:p14="http://schemas.microsoft.com/office/powerpoint/2010/main" val="294220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36E7A3-2378-4B71-B4BC-0FE0947082EB}" type="slidenum">
              <a:rPr lang="en-US" smtClean="0"/>
              <a:t>24</a:t>
            </a:fld>
            <a:endParaRPr lang="en-US"/>
          </a:p>
        </p:txBody>
      </p:sp>
    </p:spTree>
    <p:extLst>
      <p:ext uri="{BB962C8B-B14F-4D97-AF65-F5344CB8AC3E}">
        <p14:creationId xmlns:p14="http://schemas.microsoft.com/office/powerpoint/2010/main" val="318523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431C9334-1475-4DA9-8C89-491E3732EB3E}" type="datetime1">
              <a:rPr lang="en-US" smtClean="0"/>
              <a:t>10/16/21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9468530-103E-45C6-B924-817D605582B7}" type="datetime1">
              <a:rPr lang="en-US" smtClean="0"/>
              <a:t>10/16/21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52B3413-5D99-406C-BCF0-618AE5F3EF2C}" type="datetime1">
              <a:rPr lang="en-US" smtClean="0"/>
              <a:t>10/16/21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1E9F034-3CE1-4605-8EE8-86564B33E3AA}" type="datetime1">
              <a:rPr lang="en-US" smtClean="0"/>
              <a:t>10/16/21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0847236-08E8-488C-94B0-41DAE4498EB3}" type="datetime1">
              <a:rPr lang="en-US" smtClean="0"/>
              <a:t>10/16/21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0599538-91D2-4751-A403-E36F98B3E615}" type="datetime1">
              <a:rPr lang="en-US" smtClean="0"/>
              <a:t>10/16/21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55D0783-83DD-49CD-8C33-7010AA8B840A}" type="datetime1">
              <a:rPr lang="en-US" smtClean="0"/>
              <a:t>10/16/21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999A93D8-0578-4130-B4FC-7A522F42198D}" type="datetime1">
              <a:rPr lang="en-US" smtClean="0"/>
              <a:t>10/16/21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90C45-FB24-402D-BE0A-626748575891}" type="datetime1">
              <a:rPr lang="en-US" smtClean="0"/>
              <a:t>10/16/21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F6A9937-141E-4882-8452-BC7572771267}" type="datetime1">
              <a:rPr lang="en-US" smtClean="0"/>
              <a:t>10/16/21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75BB1D4-C2B4-4725-B291-B9AC0085DA10}" type="datetime1">
              <a:rPr lang="en-US" smtClean="0"/>
              <a:t>10/16/21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F3219CB-1A00-435B-922E-E09F2058DE44}" type="datetime1">
              <a:rPr lang="en-US" smtClean="0"/>
              <a:t>10/16/21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1" Type="http://schemas.openxmlformats.org/officeDocument/2006/relationships/customXml" Target="../ink/ink2.xml"/><Relationship Id="rId2" Type="http://schemas.openxmlformats.org/officeDocument/2006/relationships/image" Target="../media/image3.png"/><Relationship Id="rId20" Type="http://schemas.openxmlformats.org/officeDocument/2006/relationships/image" Target="../media/image199.emf"/><Relationship Id="rId1" Type="http://schemas.openxmlformats.org/officeDocument/2006/relationships/slideLayout" Target="../slideLayouts/slideLayout2.xml"/><Relationship Id="rId5" Type="http://schemas.openxmlformats.org/officeDocument/2006/relationships/customXml" Target="../ink/ink1.xml"/><Relationship Id="rId28" Type="http://schemas.openxmlformats.org/officeDocument/2006/relationships/image" Target="../media/image203.emf"/><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ustomXml" Target="../ink/ink3.xml"/><Relationship Id="rId1" Type="http://schemas.openxmlformats.org/officeDocument/2006/relationships/slideLayout" Target="../slideLayouts/slideLayout2.xml"/><Relationship Id="rId9" Type="http://schemas.openxmlformats.org/officeDocument/2006/relationships/image" Target="../media/image225.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 y="2057400"/>
            <a:ext cx="8763000" cy="1828800"/>
          </a:xfrm>
        </p:spPr>
        <p:txBody>
          <a:bodyPr>
            <a:normAutofit fontScale="90000"/>
          </a:bodyPr>
          <a:lstStyle/>
          <a:p>
            <a:pPr algn="ctr"/>
            <a:r>
              <a:rPr lang="en-US" sz="5400" dirty="0">
                <a:solidFill>
                  <a:schemeClr val="tx1">
                    <a:lumMod val="85000"/>
                  </a:schemeClr>
                </a:solidFill>
              </a:rPr>
              <a:t>Data Structure and Algorithms</a:t>
            </a:r>
            <a:br>
              <a:rPr lang="en-US" sz="5400" dirty="0">
                <a:solidFill>
                  <a:schemeClr val="tx1">
                    <a:lumMod val="85000"/>
                  </a:schemeClr>
                </a:solidFill>
              </a:rPr>
            </a:br>
            <a:br>
              <a:rPr lang="en-US" sz="5400" dirty="0">
                <a:solidFill>
                  <a:schemeClr val="tx1">
                    <a:lumMod val="85000"/>
                  </a:schemeClr>
                </a:solidFill>
              </a:rPr>
            </a:br>
            <a:r>
              <a:rPr lang="en-US" sz="5400" dirty="0">
                <a:solidFill>
                  <a:schemeClr val="tx1">
                    <a:lumMod val="85000"/>
                  </a:schemeClr>
                </a:solidFill>
              </a:rPr>
              <a:t>Complexity of Algorithms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914400"/>
          </a:xfrm>
        </p:spPr>
        <p:txBody>
          <a:bodyPr/>
          <a:lstStyle/>
          <a:p>
            <a:r>
              <a:rPr lang="en-US" b="1" dirty="0"/>
              <a:t>  Complexity</a:t>
            </a:r>
          </a:p>
        </p:txBody>
      </p:sp>
      <p:sp>
        <p:nvSpPr>
          <p:cNvPr id="3" name="Content Placeholder 2"/>
          <p:cNvSpPr>
            <a:spLocks noGrp="1"/>
          </p:cNvSpPr>
          <p:nvPr>
            <p:ph idx="1"/>
          </p:nvPr>
        </p:nvSpPr>
        <p:spPr>
          <a:xfrm>
            <a:off x="457200" y="1447800"/>
            <a:ext cx="8305800" cy="4221163"/>
          </a:xfrm>
        </p:spPr>
        <p:txBody>
          <a:bodyPr/>
          <a:lstStyle/>
          <a:p>
            <a:pPr algn="ctr">
              <a:buNone/>
            </a:pPr>
            <a:r>
              <a:rPr lang="en-US" sz="3200" b="1" dirty="0"/>
              <a:t>Comparison</a:t>
            </a:r>
            <a:r>
              <a:rPr lang="en-US" sz="3200" dirty="0"/>
              <a:t>: </a:t>
            </a:r>
            <a:r>
              <a:rPr lang="en-US" sz="2400" dirty="0"/>
              <a:t>Time complexity of algorithms A &amp;B.</a:t>
            </a:r>
            <a:endParaRPr lang="en-US" dirty="0"/>
          </a:p>
          <a:p>
            <a:pPr>
              <a:buNone/>
            </a:pPr>
            <a:endParaRPr lang="en-US" dirty="0"/>
          </a:p>
        </p:txBody>
      </p:sp>
      <p:graphicFrame>
        <p:nvGraphicFramePr>
          <p:cNvPr id="4" name="Table 3"/>
          <p:cNvGraphicFramePr>
            <a:graphicFrameLocks noGrp="1"/>
          </p:cNvGraphicFramePr>
          <p:nvPr/>
        </p:nvGraphicFramePr>
        <p:xfrm>
          <a:off x="762000" y="2362200"/>
          <a:ext cx="7924800" cy="3943550"/>
        </p:xfrm>
        <a:graphic>
          <a:graphicData uri="http://schemas.openxmlformats.org/drawingml/2006/table">
            <a:tbl>
              <a:tblPr firstRow="1" bandRow="1">
                <a:tableStyleId>{5C22544A-7EE6-4342-B048-85BDC9FD1C3A}</a:tableStyleId>
              </a:tblPr>
              <a:tblGrid>
                <a:gridCol w="2641600">
                  <a:extLst>
                    <a:ext uri="{9D8B030D-6E8A-4147-A177-3AD203B41FA5}">
                      <a16:colId xmlns:a16="http://schemas.microsoft.com/office/drawing/2014/main" val="20000"/>
                    </a:ext>
                  </a:extLst>
                </a:gridCol>
                <a:gridCol w="2641600">
                  <a:extLst>
                    <a:ext uri="{9D8B030D-6E8A-4147-A177-3AD203B41FA5}">
                      <a16:colId xmlns:a16="http://schemas.microsoft.com/office/drawing/2014/main" val="20001"/>
                    </a:ext>
                  </a:extLst>
                </a:gridCol>
                <a:gridCol w="2641600">
                  <a:extLst>
                    <a:ext uri="{9D8B030D-6E8A-4147-A177-3AD203B41FA5}">
                      <a16:colId xmlns:a16="http://schemas.microsoft.com/office/drawing/2014/main" val="20002"/>
                    </a:ext>
                  </a:extLst>
                </a:gridCol>
              </a:tblGrid>
              <a:tr h="624118">
                <a:tc>
                  <a:txBody>
                    <a:bodyPr/>
                    <a:lstStyle/>
                    <a:p>
                      <a:pPr algn="ctr"/>
                      <a:r>
                        <a:rPr lang="en-US" sz="2400" dirty="0"/>
                        <a:t>Input Size</a:t>
                      </a:r>
                    </a:p>
                  </a:txBody>
                  <a:tcPr/>
                </a:tc>
                <a:tc>
                  <a:txBody>
                    <a:bodyPr/>
                    <a:lstStyle/>
                    <a:p>
                      <a:pPr algn="ctr"/>
                      <a:r>
                        <a:rPr lang="en-US" sz="2400" dirty="0"/>
                        <a:t>Algorithm A</a:t>
                      </a:r>
                    </a:p>
                  </a:txBody>
                  <a:tcPr/>
                </a:tc>
                <a:tc>
                  <a:txBody>
                    <a:bodyPr/>
                    <a:lstStyle/>
                    <a:p>
                      <a:pPr algn="ctr"/>
                      <a:r>
                        <a:rPr lang="en-US" sz="2400" dirty="0"/>
                        <a:t>Algorithm B</a:t>
                      </a:r>
                    </a:p>
                  </a:txBody>
                  <a:tcPr/>
                </a:tc>
                <a:extLst>
                  <a:ext uri="{0D108BD9-81ED-4DB2-BD59-A6C34878D82A}">
                    <a16:rowId xmlns:a16="http://schemas.microsoft.com/office/drawing/2014/main" val="10000"/>
                  </a:ext>
                </a:extLst>
              </a:tr>
              <a:tr h="624118">
                <a:tc>
                  <a:txBody>
                    <a:bodyPr/>
                    <a:lstStyle/>
                    <a:p>
                      <a:pPr algn="ctr"/>
                      <a:r>
                        <a:rPr lang="en-US" sz="2400" dirty="0"/>
                        <a:t>n</a:t>
                      </a:r>
                    </a:p>
                  </a:txBody>
                  <a:tcPr/>
                </a:tc>
                <a:tc>
                  <a:txBody>
                    <a:bodyPr/>
                    <a:lstStyle/>
                    <a:p>
                      <a:pPr algn="ctr"/>
                      <a:r>
                        <a:rPr lang="en-US" sz="2400" dirty="0"/>
                        <a:t>5,000n</a:t>
                      </a:r>
                    </a:p>
                  </a:txBody>
                  <a:tcPr/>
                </a:tc>
                <a:tc>
                  <a:txBody>
                    <a:bodyPr/>
                    <a:lstStyle/>
                    <a:p>
                      <a:pPr algn="ctr"/>
                      <a:r>
                        <a:rPr lang="en-US" sz="2400" dirty="0"/>
                        <a:t>[1.1</a:t>
                      </a:r>
                      <a:r>
                        <a:rPr lang="en-US" sz="2400" baseline="30000" dirty="0"/>
                        <a:t>n</a:t>
                      </a:r>
                      <a:r>
                        <a:rPr lang="en-US" sz="2400" dirty="0"/>
                        <a:t>] </a:t>
                      </a:r>
                    </a:p>
                  </a:txBody>
                  <a:tcPr/>
                </a:tc>
                <a:extLst>
                  <a:ext uri="{0D108BD9-81ED-4DB2-BD59-A6C34878D82A}">
                    <a16:rowId xmlns:a16="http://schemas.microsoft.com/office/drawing/2014/main" val="10001"/>
                  </a:ext>
                </a:extLst>
              </a:tr>
              <a:tr h="624118">
                <a:tc>
                  <a:txBody>
                    <a:bodyPr/>
                    <a:lstStyle/>
                    <a:p>
                      <a:pPr algn="ctr"/>
                      <a:r>
                        <a:rPr lang="en-US" sz="2400" dirty="0"/>
                        <a:t>10</a:t>
                      </a:r>
                    </a:p>
                  </a:txBody>
                  <a:tcPr/>
                </a:tc>
                <a:tc>
                  <a:txBody>
                    <a:bodyPr/>
                    <a:lstStyle/>
                    <a:p>
                      <a:pPr algn="ctr"/>
                      <a:r>
                        <a:rPr lang="en-US" sz="2400" dirty="0"/>
                        <a:t>50,000</a:t>
                      </a:r>
                    </a:p>
                  </a:txBody>
                  <a:tcPr/>
                </a:tc>
                <a:tc>
                  <a:txBody>
                    <a:bodyPr/>
                    <a:lstStyle/>
                    <a:p>
                      <a:pPr algn="ctr"/>
                      <a:r>
                        <a:rPr lang="en-US" sz="2400" dirty="0"/>
                        <a:t>3</a:t>
                      </a:r>
                    </a:p>
                  </a:txBody>
                  <a:tcPr/>
                </a:tc>
                <a:extLst>
                  <a:ext uri="{0D108BD9-81ED-4DB2-BD59-A6C34878D82A}">
                    <a16:rowId xmlns:a16="http://schemas.microsoft.com/office/drawing/2014/main" val="10002"/>
                  </a:ext>
                </a:extLst>
              </a:tr>
              <a:tr h="624118">
                <a:tc>
                  <a:txBody>
                    <a:bodyPr/>
                    <a:lstStyle/>
                    <a:p>
                      <a:pPr algn="ctr"/>
                      <a:r>
                        <a:rPr lang="en-US" sz="2400" dirty="0"/>
                        <a:t>100</a:t>
                      </a:r>
                    </a:p>
                  </a:txBody>
                  <a:tcPr/>
                </a:tc>
                <a:tc>
                  <a:txBody>
                    <a:bodyPr/>
                    <a:lstStyle/>
                    <a:p>
                      <a:pPr algn="ctr"/>
                      <a:r>
                        <a:rPr lang="en-US" sz="2400" dirty="0"/>
                        <a:t>500,000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13,781</a:t>
                      </a:r>
                    </a:p>
                  </a:txBody>
                  <a:tcPr/>
                </a:tc>
                <a:extLst>
                  <a:ext uri="{0D108BD9-81ED-4DB2-BD59-A6C34878D82A}">
                    <a16:rowId xmlns:a16="http://schemas.microsoft.com/office/drawing/2014/main" val="10003"/>
                  </a:ext>
                </a:extLst>
              </a:tr>
              <a:tr h="624118">
                <a:tc>
                  <a:txBody>
                    <a:bodyPr/>
                    <a:lstStyle/>
                    <a:p>
                      <a:pPr algn="ctr"/>
                      <a:r>
                        <a:rPr lang="en-US" sz="2400" dirty="0"/>
                        <a:t>1,000</a:t>
                      </a:r>
                    </a:p>
                  </a:txBody>
                  <a:tcPr/>
                </a:tc>
                <a:tc>
                  <a:txBody>
                    <a:bodyPr/>
                    <a:lstStyle/>
                    <a:p>
                      <a:pPr algn="ctr"/>
                      <a:r>
                        <a:rPr lang="en-US" sz="2400" dirty="0"/>
                        <a:t>5,000,000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t>2.5*10</a:t>
                      </a:r>
                      <a:r>
                        <a:rPr lang="en-US" sz="2400" baseline="30000" dirty="0"/>
                        <a:t>41</a:t>
                      </a:r>
                      <a:endParaRPr lang="en-US" sz="2400" dirty="0"/>
                    </a:p>
                  </a:txBody>
                  <a:tcPr/>
                </a:tc>
                <a:extLst>
                  <a:ext uri="{0D108BD9-81ED-4DB2-BD59-A6C34878D82A}">
                    <a16:rowId xmlns:a16="http://schemas.microsoft.com/office/drawing/2014/main" val="10004"/>
                  </a:ext>
                </a:extLst>
              </a:tr>
              <a:tr h="763072">
                <a:tc>
                  <a:txBody>
                    <a:bodyPr/>
                    <a:lstStyle/>
                    <a:p>
                      <a:pPr algn="ctr"/>
                      <a:r>
                        <a:rPr lang="en-US" sz="2400" dirty="0"/>
                        <a:t>1,000,000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5.10</a:t>
                      </a:r>
                      <a:r>
                        <a:rPr lang="en-US" sz="2400" kern="1200" baseline="30000" dirty="0">
                          <a:solidFill>
                            <a:schemeClr val="dk1"/>
                          </a:solidFill>
                          <a:latin typeface="+mn-lt"/>
                          <a:ea typeface="+mn-ea"/>
                          <a:cs typeface="+mn-cs"/>
                        </a:rPr>
                        <a:t>9</a:t>
                      </a:r>
                      <a:endParaRPr lang="en-US" sz="2400" kern="1200" dirty="0">
                        <a:solidFill>
                          <a:schemeClr val="dk1"/>
                        </a:solidFill>
                        <a:latin typeface="+mn-lt"/>
                        <a:ea typeface="+mn-ea"/>
                        <a:cs typeface="+mn-cs"/>
                      </a:endParaRPr>
                    </a:p>
                    <a:p>
                      <a:endParaRPr lang="en-US"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4.8*10</a:t>
                      </a:r>
                      <a:r>
                        <a:rPr lang="en-US" sz="2400" kern="1200" baseline="30000" dirty="0">
                          <a:solidFill>
                            <a:schemeClr val="dk1"/>
                          </a:solidFill>
                          <a:latin typeface="+mn-lt"/>
                          <a:ea typeface="+mn-ea"/>
                          <a:cs typeface="+mn-cs"/>
                        </a:rPr>
                        <a:t>41</a:t>
                      </a:r>
                      <a:endParaRPr lang="en-US" sz="2400" kern="1200" dirty="0">
                        <a:solidFill>
                          <a:schemeClr val="dk1"/>
                        </a:solidFill>
                        <a:latin typeface="+mn-lt"/>
                        <a:ea typeface="+mn-ea"/>
                        <a:cs typeface="+mn-cs"/>
                      </a:endParaRPr>
                    </a:p>
                    <a:p>
                      <a:pPr algn="ctr"/>
                      <a:endParaRPr lang="en-US" sz="2400" dirty="0"/>
                    </a:p>
                  </a:txBody>
                  <a:tcPr/>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153400" cy="819912"/>
          </a:xfrm>
        </p:spPr>
        <p:txBody>
          <a:bodyPr/>
          <a:lstStyle/>
          <a:p>
            <a:r>
              <a:rPr lang="en-US" b="1" dirty="0"/>
              <a:t>  Complexity</a:t>
            </a:r>
          </a:p>
        </p:txBody>
      </p:sp>
      <p:sp>
        <p:nvSpPr>
          <p:cNvPr id="3" name="Content Placeholder 2"/>
          <p:cNvSpPr>
            <a:spLocks noGrp="1"/>
          </p:cNvSpPr>
          <p:nvPr>
            <p:ph idx="1"/>
          </p:nvPr>
        </p:nvSpPr>
        <p:spPr>
          <a:xfrm>
            <a:off x="457200" y="1600200"/>
            <a:ext cx="8382000" cy="4953000"/>
          </a:xfrm>
        </p:spPr>
        <p:txBody>
          <a:bodyPr>
            <a:normAutofit fontScale="92500" lnSpcReduction="10000"/>
          </a:bodyPr>
          <a:lstStyle/>
          <a:p>
            <a:pPr algn="just">
              <a:buNone/>
            </a:pPr>
            <a:r>
              <a:rPr lang="en-US" dirty="0"/>
              <a:t>    </a:t>
            </a:r>
            <a:r>
              <a:rPr lang="en-US" sz="3500" dirty="0"/>
              <a:t>This means that algorithm B cannot be used for large inputs, while algorithm A is still feasible.</a:t>
            </a:r>
          </a:p>
          <a:p>
            <a:pPr algn="just">
              <a:buNone/>
            </a:pPr>
            <a:endParaRPr lang="en-US" sz="3500" dirty="0"/>
          </a:p>
          <a:p>
            <a:pPr algn="just">
              <a:buNone/>
            </a:pPr>
            <a:r>
              <a:rPr lang="en-US" sz="3500" dirty="0"/>
              <a:t>   So what is important is the growth of the              complexity   functions.</a:t>
            </a:r>
          </a:p>
          <a:p>
            <a:pPr algn="just">
              <a:buNone/>
            </a:pPr>
            <a:endParaRPr lang="en-US" sz="3500" dirty="0"/>
          </a:p>
          <a:p>
            <a:pPr algn="just">
              <a:buNone/>
            </a:pPr>
            <a:r>
              <a:rPr lang="en-US" sz="3500" dirty="0"/>
              <a:t>   The growth of time and space complexity with increasing input size n is a suitable measure for the comparison of algorithms.</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Growth Function</a:t>
            </a:r>
          </a:p>
        </p:txBody>
      </p:sp>
      <p:sp>
        <p:nvSpPr>
          <p:cNvPr id="3" name="Content Placeholder 2"/>
          <p:cNvSpPr>
            <a:spLocks noGrp="1"/>
          </p:cNvSpPr>
          <p:nvPr>
            <p:ph idx="1"/>
          </p:nvPr>
        </p:nvSpPr>
        <p:spPr/>
        <p:txBody>
          <a:bodyPr/>
          <a:lstStyle/>
          <a:p>
            <a:pPr algn="just">
              <a:buNone/>
            </a:pPr>
            <a:r>
              <a:rPr lang="en-US" dirty="0"/>
              <a:t>   </a:t>
            </a:r>
            <a:r>
              <a:rPr lang="en-US" sz="3200" dirty="0"/>
              <a:t>The order of growth/rate of growth of the running time of an algorithm gives a simple characterization of the algorithm efficiency and allow us to  compare the relative performance of alternative algorithm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077200" cy="1161288"/>
          </a:xfrm>
        </p:spPr>
        <p:txBody>
          <a:bodyPr>
            <a:noAutofit/>
          </a:bodyPr>
          <a:lstStyle/>
          <a:p>
            <a:r>
              <a:rPr lang="en-US" sz="4400" b="1" dirty="0"/>
              <a:t>Asymptotic Efficiency  Algorithm</a:t>
            </a:r>
          </a:p>
        </p:txBody>
      </p:sp>
      <p:sp>
        <p:nvSpPr>
          <p:cNvPr id="3" name="Content Placeholder 2"/>
          <p:cNvSpPr>
            <a:spLocks noGrp="1"/>
          </p:cNvSpPr>
          <p:nvPr>
            <p:ph idx="1"/>
          </p:nvPr>
        </p:nvSpPr>
        <p:spPr/>
        <p:txBody>
          <a:bodyPr>
            <a:normAutofit/>
          </a:bodyPr>
          <a:lstStyle/>
          <a:p>
            <a:pPr algn="just">
              <a:buNone/>
            </a:pPr>
            <a:r>
              <a:rPr lang="en-US" dirty="0"/>
              <a:t>   </a:t>
            </a:r>
            <a:r>
              <a:rPr lang="en-US" sz="3200" dirty="0"/>
              <a:t>When the input size is large enough so  that the rate of growth/order of growth of the running time is relevant.</a:t>
            </a:r>
          </a:p>
          <a:p>
            <a:pPr algn="just">
              <a:buNone/>
            </a:pPr>
            <a:endParaRPr lang="en-US" sz="3200" dirty="0"/>
          </a:p>
          <a:p>
            <a:pPr algn="just">
              <a:buNone/>
            </a:pPr>
            <a:r>
              <a:rPr lang="en-US" sz="3200" dirty="0"/>
              <a:t>  Usually, an algorithm that is asymptotically more efficient will be the best choice for all but not very small inputs.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a:t>   Asymptotic Notation</a:t>
            </a:r>
          </a:p>
        </p:txBody>
      </p:sp>
      <p:sp>
        <p:nvSpPr>
          <p:cNvPr id="3" name="Content Placeholder 2"/>
          <p:cNvSpPr>
            <a:spLocks noGrp="1"/>
          </p:cNvSpPr>
          <p:nvPr>
            <p:ph idx="1"/>
          </p:nvPr>
        </p:nvSpPr>
        <p:spPr/>
        <p:txBody>
          <a:bodyPr/>
          <a:lstStyle/>
          <a:p>
            <a:pPr algn="just">
              <a:buNone/>
            </a:pPr>
            <a:r>
              <a:rPr lang="en-US" dirty="0"/>
              <a:t>    </a:t>
            </a:r>
            <a:r>
              <a:rPr lang="en-US" sz="3200" dirty="0"/>
              <a:t>Asymptotic notations are convenient for describing the worst-case running time function T(n), which is defined only on integer input size.</a:t>
            </a:r>
          </a:p>
          <a:p>
            <a:pPr algn="just">
              <a:buNone/>
            </a:pPr>
            <a:r>
              <a:rPr lang="en-US" sz="3200" dirty="0"/>
              <a:t>   </a:t>
            </a:r>
          </a:p>
          <a:p>
            <a:pPr algn="just">
              <a:buNone/>
            </a:pPr>
            <a:r>
              <a:rPr lang="en-US" sz="3200" dirty="0"/>
              <a:t>  Let n be a non-negative integer representing   the size of the input to an algorithm</a:t>
            </a:r>
          </a:p>
          <a:p>
            <a:pPr algn="just">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a:t>   Asymptotic Notation</a:t>
            </a:r>
          </a:p>
        </p:txBody>
      </p:sp>
      <p:sp>
        <p:nvSpPr>
          <p:cNvPr id="3" name="Content Placeholder 2"/>
          <p:cNvSpPr>
            <a:spLocks noGrp="1"/>
          </p:cNvSpPr>
          <p:nvPr>
            <p:ph idx="1"/>
          </p:nvPr>
        </p:nvSpPr>
        <p:spPr/>
        <p:txBody>
          <a:bodyPr/>
          <a:lstStyle/>
          <a:p>
            <a:pPr algn="just">
              <a:buNone/>
            </a:pPr>
            <a:r>
              <a:rPr lang="en-US" dirty="0"/>
              <a:t>    </a:t>
            </a:r>
            <a:r>
              <a:rPr lang="en-US" sz="3200" dirty="0"/>
              <a:t>Let f(n) and g(n) be two positive functions, representing the number of basic calculations (operations, instructions) that an algorithm takes (or the number of memory words an algorithm needs).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838200"/>
                <a:ext cx="8229600" cy="5486400"/>
              </a:xfrm>
            </p:spPr>
            <p:txBody>
              <a:bodyPr>
                <a:normAutofit fontScale="85000" lnSpcReduction="20000"/>
              </a:bodyPr>
              <a:lstStyle/>
              <a:p>
                <a:r>
                  <a:rPr lang="en-US" sz="4000" dirty="0">
                    <a:cs typeface="Courier New" panose="02070309020205020404" pitchFamily="49" charset="0"/>
                  </a:rPr>
                  <a:t>Is input size everything that matters?</a:t>
                </a:r>
              </a:p>
              <a:p>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find_a</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a:t>
                </a:r>
              </a:p>
              <a:p>
                <a:pPr marL="0" indent="0">
                  <a:buNone/>
                </a:pP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-1;</a:t>
                </a:r>
              </a:p>
              <a:p>
                <a:pPr marL="0" indent="0">
                  <a:buNone/>
                </a:pPr>
                <a:r>
                  <a:rPr lang="en-US" dirty="0">
                    <a:latin typeface="Courier New" panose="02070309020205020404" pitchFamily="49" charset="0"/>
                    <a:cs typeface="Courier New" panose="02070309020205020404" pitchFamily="49" charset="0"/>
                  </a:rPr>
                  <a:t>}</a:t>
                </a:r>
              </a:p>
              <a:p>
                <a:r>
                  <a:rPr lang="en-US" b="1" dirty="0">
                    <a:cs typeface="Courier New" panose="02070309020205020404" pitchFamily="49" charset="0"/>
                  </a:rPr>
                  <a:t>Time complexity: </a:t>
                </a:r>
                <a14:m>
                  <m:oMath xmlns:m="http://schemas.openxmlformats.org/officeDocument/2006/math">
                    <m:r>
                      <a:rPr lang="en-US" i="1" dirty="0" smtClean="0">
                        <a:latin typeface="Cambria Math" panose="02040503050406030204" pitchFamily="18" charset="0"/>
                        <a:cs typeface="Courier New" panose="02070309020205020404" pitchFamily="49" charset="0"/>
                      </a:rPr>
                      <m:t>𝑂</m:t>
                    </m:r>
                    <m:r>
                      <a:rPr lang="en-US" i="1" dirty="0" smtClean="0">
                        <a:latin typeface="Cambria Math" panose="02040503050406030204" pitchFamily="18" charset="0"/>
                        <a:cs typeface="Courier New" panose="02070309020205020404" pitchFamily="49" charset="0"/>
                      </a:rPr>
                      <m:t>(</m:t>
                    </m:r>
                    <m:r>
                      <a:rPr lang="en-US" i="1" dirty="0" smtClean="0">
                        <a:latin typeface="Cambria Math" panose="02040503050406030204" pitchFamily="18" charset="0"/>
                        <a:cs typeface="Courier New" panose="02070309020205020404" pitchFamily="49" charset="0"/>
                      </a:rPr>
                      <m:t>𝑛</m:t>
                    </m:r>
                    <m:r>
                      <a:rPr lang="en-US" i="1" dirty="0" smtClean="0">
                        <a:latin typeface="Cambria Math" panose="02040503050406030204" pitchFamily="18" charset="0"/>
                        <a:cs typeface="Courier New" panose="02070309020205020404" pitchFamily="49" charset="0"/>
                      </a:rPr>
                      <m:t>)</m:t>
                    </m:r>
                  </m:oMath>
                </a14:m>
                <a:endParaRPr lang="en-US" dirty="0">
                  <a:cs typeface="Courier New" panose="02070309020205020404" pitchFamily="49" charset="0"/>
                </a:endParaRPr>
              </a:p>
              <a:p>
                <a:endParaRPr lang="en-US" dirty="0">
                  <a:cs typeface="Courier New" panose="02070309020205020404" pitchFamily="49" charset="0"/>
                </a:endParaRPr>
              </a:p>
              <a:p>
                <a:r>
                  <a:rPr lang="en-US" dirty="0">
                    <a:cs typeface="Courier New" panose="02070309020205020404" pitchFamily="49" charset="0"/>
                  </a:rPr>
                  <a:t>Consider two inputs: “alibi” and “never”</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486400"/>
              </a:xfrm>
              <a:blipFill>
                <a:blip r:embed="rId2"/>
                <a:stretch>
                  <a:fillRect l="-1698" t="-3464"/>
                </a:stretch>
              </a:blipFill>
            </p:spPr>
            <p:txBody>
              <a:bodyPr/>
              <a:lstStyle/>
              <a:p>
                <a:r>
                  <a:rPr lang="en-US">
                    <a:noFill/>
                  </a:rPr>
                  <a:t> </a:t>
                </a:r>
              </a:p>
            </p:txBody>
          </p:sp>
        </mc:Fallback>
      </mc:AlternateContent>
    </p:spTree>
    <p:extLst>
      <p:ext uri="{BB962C8B-B14F-4D97-AF65-F5344CB8AC3E}">
        <p14:creationId xmlns:p14="http://schemas.microsoft.com/office/powerpoint/2010/main" val="3099659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a:bodyPr>
          <a:lstStyle/>
          <a:p>
            <a:pPr marL="0" indent="0">
              <a:buNone/>
            </a:pPr>
            <a:r>
              <a:rPr lang="en-US" b="1" dirty="0"/>
              <a:t>Time for an algorithm to run T(n)</a:t>
            </a:r>
            <a:endParaRPr lang="en-US" dirty="0"/>
          </a:p>
          <a:p>
            <a:pPr marL="0" indent="0" algn="just">
              <a:buNone/>
            </a:pPr>
            <a:r>
              <a:rPr lang="en-US" dirty="0"/>
              <a:t>A function of input. However, we will attempt to characterize this by the size of the input. We will try and estimate the WORST CASE, and sometimes the BEST CASE, and very rarely the AVERAGE CASE. </a:t>
            </a:r>
          </a:p>
          <a:p>
            <a:pPr marL="0" indent="0">
              <a:buNone/>
            </a:pPr>
            <a:endParaRPr lang="en-US" dirty="0"/>
          </a:p>
          <a:p>
            <a:r>
              <a:rPr lang="en-US" b="1" dirty="0"/>
              <a:t>Worst Case</a:t>
            </a:r>
            <a:r>
              <a:rPr lang="en-US" dirty="0"/>
              <a:t>:  is the maximum run time</a:t>
            </a:r>
          </a:p>
          <a:p>
            <a:r>
              <a:rPr lang="en-US" b="1" dirty="0"/>
              <a:t>Best Case: </a:t>
            </a:r>
            <a:r>
              <a:rPr lang="en-US" dirty="0"/>
              <a:t>minimum run time</a:t>
            </a:r>
          </a:p>
          <a:p>
            <a:r>
              <a:rPr lang="en-US" dirty="0"/>
              <a:t> </a:t>
            </a:r>
            <a:r>
              <a:rPr lang="en-US" b="1" dirty="0"/>
              <a:t>Average Case: </a:t>
            </a:r>
            <a:r>
              <a:rPr lang="en-US" dirty="0"/>
              <a:t>It is the average run time. </a:t>
            </a:r>
          </a:p>
          <a:p>
            <a:endParaRPr lang="en-US" dirty="0"/>
          </a:p>
          <a:p>
            <a:r>
              <a:rPr lang="en-US" dirty="0"/>
              <a:t>We can measure this three using different function.</a:t>
            </a:r>
          </a:p>
          <a:p>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533973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Asymptotic Notation</a:t>
            </a:r>
          </a:p>
        </p:txBody>
      </p:sp>
      <p:sp>
        <p:nvSpPr>
          <p:cNvPr id="3" name="Content Placeholder 2"/>
          <p:cNvSpPr>
            <a:spLocks noGrp="1"/>
          </p:cNvSpPr>
          <p:nvPr>
            <p:ph idx="1"/>
          </p:nvPr>
        </p:nvSpPr>
        <p:spPr/>
        <p:txBody>
          <a:bodyPr>
            <a:normAutofit/>
          </a:bodyPr>
          <a:lstStyle/>
          <a:p>
            <a:pPr marL="0">
              <a:lnSpc>
                <a:spcPct val="115000"/>
              </a:lnSpc>
              <a:spcBef>
                <a:spcPts val="0"/>
              </a:spcBef>
            </a:pPr>
            <a:r>
              <a:rPr lang="en-US" sz="3200" dirty="0">
                <a:latin typeface="Comic Sans MS"/>
                <a:ea typeface="Times New Roman"/>
                <a:cs typeface="Comic Sans MS"/>
              </a:rPr>
              <a:t>O</a:t>
            </a:r>
            <a:r>
              <a:rPr lang="en-US" sz="3200" dirty="0">
                <a:solidFill>
                  <a:srgbClr val="000000"/>
                </a:solidFill>
                <a:latin typeface="Comic Sans MS,Bold"/>
                <a:ea typeface="Times New Roman"/>
                <a:cs typeface="Comic Sans MS,Bold"/>
              </a:rPr>
              <a:t> – Big </a:t>
            </a:r>
            <a:r>
              <a:rPr lang="en-US" sz="3200" dirty="0">
                <a:latin typeface="Comic Sans MS"/>
                <a:ea typeface="Times New Roman"/>
                <a:cs typeface="Comic Sans MS"/>
              </a:rPr>
              <a:t>O</a:t>
            </a:r>
            <a:endParaRPr lang="en-US" sz="3200" dirty="0">
              <a:ea typeface="Times New Roman"/>
              <a:cs typeface="Times New Roman"/>
            </a:endParaRPr>
          </a:p>
          <a:p>
            <a:pPr marL="0" marR="0">
              <a:lnSpc>
                <a:spcPct val="115000"/>
              </a:lnSpc>
              <a:spcBef>
                <a:spcPts val="0"/>
              </a:spcBef>
              <a:spcAft>
                <a:spcPts val="0"/>
              </a:spcAft>
            </a:pPr>
            <a:r>
              <a:rPr lang="en-US" sz="3200" dirty="0">
                <a:solidFill>
                  <a:srgbClr val="000000"/>
                </a:solidFill>
                <a:latin typeface="Symbol"/>
                <a:ea typeface="Times New Roman"/>
                <a:cs typeface="Symbol"/>
              </a:rPr>
              <a:t>W </a:t>
            </a:r>
            <a:r>
              <a:rPr lang="en-US" sz="3200" dirty="0">
                <a:solidFill>
                  <a:srgbClr val="000000"/>
                </a:solidFill>
                <a:latin typeface="Comic Sans MS,Bold"/>
                <a:ea typeface="Times New Roman"/>
                <a:cs typeface="Comic Sans MS,Bold"/>
              </a:rPr>
              <a:t>- Big Omega</a:t>
            </a:r>
          </a:p>
          <a:p>
            <a:pPr marL="0">
              <a:lnSpc>
                <a:spcPct val="115000"/>
              </a:lnSpc>
              <a:spcBef>
                <a:spcPts val="0"/>
              </a:spcBef>
            </a:pPr>
            <a:r>
              <a:rPr lang="en-US" sz="3200" dirty="0">
                <a:solidFill>
                  <a:srgbClr val="000000"/>
                </a:solidFill>
                <a:latin typeface="Symbol"/>
                <a:ea typeface="Times New Roman"/>
                <a:cs typeface="Symbol"/>
              </a:rPr>
              <a:t>Q </a:t>
            </a:r>
            <a:r>
              <a:rPr lang="en-US" sz="3200" dirty="0">
                <a:solidFill>
                  <a:srgbClr val="000000"/>
                </a:solidFill>
                <a:latin typeface="Comic Sans MS,Bold"/>
                <a:ea typeface="Times New Roman"/>
                <a:cs typeface="Comic Sans MS,Bold"/>
              </a:rPr>
              <a:t>- Big Theta</a:t>
            </a:r>
          </a:p>
          <a:p>
            <a:pPr marL="0" indent="0">
              <a:lnSpc>
                <a:spcPct val="115000"/>
              </a:lnSpc>
              <a:spcBef>
                <a:spcPts val="0"/>
              </a:spcBef>
              <a:buNone/>
            </a:pPr>
            <a:endParaRPr lang="en-US" sz="3200" dirty="0">
              <a:ea typeface="Times New Roman"/>
              <a:cs typeface="Times New Roman"/>
            </a:endParaRPr>
          </a:p>
          <a:p>
            <a:pPr>
              <a:buNone/>
            </a:pP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457200" y="704088"/>
            <a:ext cx="8229600" cy="743712"/>
          </a:xfrm>
        </p:spPr>
        <p:txBody>
          <a:bodyPr>
            <a:normAutofit fontScale="90000"/>
          </a:bodyPr>
          <a:lstStyle/>
          <a:p>
            <a:r>
              <a:rPr lang="en-US" dirty="0"/>
              <a:t>Types of Analysis</a:t>
            </a:r>
          </a:p>
        </p:txBody>
      </p:sp>
      <p:sp>
        <p:nvSpPr>
          <p:cNvPr id="243715" name="Rectangle 3"/>
          <p:cNvSpPr>
            <a:spLocks noGrp="1" noChangeArrowheads="1"/>
          </p:cNvSpPr>
          <p:nvPr>
            <p:ph type="body" idx="1"/>
          </p:nvPr>
        </p:nvSpPr>
        <p:spPr>
          <a:xfrm>
            <a:off x="461865" y="1447801"/>
            <a:ext cx="8229600" cy="5029200"/>
          </a:xfrm>
        </p:spPr>
        <p:txBody>
          <a:bodyPr/>
          <a:lstStyle/>
          <a:p>
            <a:pPr>
              <a:lnSpc>
                <a:spcPct val="85000"/>
              </a:lnSpc>
              <a:spcBef>
                <a:spcPct val="10000"/>
              </a:spcBef>
            </a:pPr>
            <a:r>
              <a:rPr lang="en-US" altLang="en-US" sz="2400" b="1" dirty="0">
                <a:solidFill>
                  <a:schemeClr val="hlink"/>
                </a:solidFill>
              </a:rPr>
              <a:t>Worst-case: </a:t>
            </a:r>
            <a:r>
              <a:rPr lang="en-US" altLang="en-US" sz="2400" dirty="0">
                <a:solidFill>
                  <a:schemeClr val="tx2"/>
                </a:solidFill>
              </a:rPr>
              <a:t>(usually done)</a:t>
            </a:r>
          </a:p>
          <a:p>
            <a:pPr lvl="1">
              <a:lnSpc>
                <a:spcPct val="85000"/>
              </a:lnSpc>
              <a:spcBef>
                <a:spcPct val="10000"/>
              </a:spcBef>
            </a:pPr>
            <a:r>
              <a:rPr lang="en-US" dirty="0">
                <a:solidFill>
                  <a:srgbClr val="FF0000"/>
                </a:solidFill>
              </a:rPr>
              <a:t>upper bound on running time</a:t>
            </a:r>
          </a:p>
          <a:p>
            <a:pPr lvl="1">
              <a:lnSpc>
                <a:spcPct val="85000"/>
              </a:lnSpc>
              <a:spcBef>
                <a:spcPct val="10000"/>
              </a:spcBef>
            </a:pPr>
            <a:r>
              <a:rPr lang="en-US" altLang="en-US" dirty="0"/>
              <a:t>maximum running time of algorithm on any input of size </a:t>
            </a:r>
            <a:r>
              <a:rPr lang="en-US" altLang="en-US" i="1" dirty="0">
                <a:solidFill>
                  <a:srgbClr val="009999"/>
                </a:solidFill>
              </a:rPr>
              <a:t>n</a:t>
            </a:r>
            <a:endParaRPr lang="en-US" altLang="en-US" dirty="0"/>
          </a:p>
          <a:p>
            <a:pPr>
              <a:lnSpc>
                <a:spcPct val="85000"/>
              </a:lnSpc>
              <a:spcBef>
                <a:spcPct val="10000"/>
              </a:spcBef>
            </a:pPr>
            <a:r>
              <a:rPr lang="en-US" altLang="en-US" sz="2400" b="1" dirty="0">
                <a:solidFill>
                  <a:schemeClr val="hlink"/>
                </a:solidFill>
              </a:rPr>
              <a:t>Average-case: </a:t>
            </a:r>
            <a:r>
              <a:rPr lang="en-US" altLang="en-US" sz="2400" dirty="0">
                <a:solidFill>
                  <a:schemeClr val="tx2"/>
                </a:solidFill>
              </a:rPr>
              <a:t>(sometimes done)</a:t>
            </a:r>
            <a:endParaRPr lang="en-US" altLang="en-US" sz="2400" dirty="0"/>
          </a:p>
          <a:p>
            <a:pPr lvl="1">
              <a:lnSpc>
                <a:spcPct val="85000"/>
              </a:lnSpc>
              <a:spcBef>
                <a:spcPct val="10000"/>
              </a:spcBef>
            </a:pPr>
            <a:r>
              <a:rPr lang="en-US" dirty="0"/>
              <a:t>we take all possible inputs and calculate computing time for all of the inputs</a:t>
            </a:r>
          </a:p>
          <a:p>
            <a:pPr lvl="1">
              <a:lnSpc>
                <a:spcPct val="85000"/>
              </a:lnSpc>
              <a:spcBef>
                <a:spcPct val="10000"/>
              </a:spcBef>
            </a:pPr>
            <a:r>
              <a:rPr lang="en-US" dirty="0"/>
              <a:t>sum all the calculated values and divide the sum by total number of inputs</a:t>
            </a:r>
          </a:p>
          <a:p>
            <a:pPr lvl="1">
              <a:lnSpc>
                <a:spcPct val="85000"/>
              </a:lnSpc>
              <a:spcBef>
                <a:spcPct val="10000"/>
              </a:spcBef>
            </a:pPr>
            <a:r>
              <a:rPr lang="en-US" dirty="0"/>
              <a:t>we must know (or predict) distribution of cases</a:t>
            </a:r>
            <a:endParaRPr lang="en-US" altLang="en-US" dirty="0"/>
          </a:p>
          <a:p>
            <a:pPr>
              <a:lnSpc>
                <a:spcPct val="85000"/>
              </a:lnSpc>
              <a:spcBef>
                <a:spcPct val="10000"/>
              </a:spcBef>
            </a:pPr>
            <a:r>
              <a:rPr lang="en-US" altLang="en-US" sz="2400" b="1" dirty="0">
                <a:solidFill>
                  <a:schemeClr val="hlink"/>
                </a:solidFill>
              </a:rPr>
              <a:t>Best-case: </a:t>
            </a:r>
            <a:r>
              <a:rPr lang="en-US" altLang="en-US" sz="2400" dirty="0">
                <a:solidFill>
                  <a:schemeClr val="tx2"/>
                </a:solidFill>
              </a:rPr>
              <a:t>(bogus)</a:t>
            </a:r>
            <a:endParaRPr lang="en-US" altLang="en-US" sz="2400" dirty="0"/>
          </a:p>
          <a:p>
            <a:pPr lvl="1">
              <a:lnSpc>
                <a:spcPct val="85000"/>
              </a:lnSpc>
              <a:spcBef>
                <a:spcPct val="10000"/>
              </a:spcBef>
            </a:pPr>
            <a:r>
              <a:rPr lang="en-US" dirty="0"/>
              <a:t>lower bound on running time of an algorithm</a:t>
            </a:r>
          </a:p>
          <a:p>
            <a:pPr lvl="1">
              <a:lnSpc>
                <a:spcPct val="85000"/>
              </a:lnSpc>
              <a:spcBef>
                <a:spcPct val="10000"/>
              </a:spcBef>
            </a:pPr>
            <a:r>
              <a:rPr lang="en-US" altLang="en-US" dirty="0"/>
              <a:t>minimum running time of algorithm on any input of size </a:t>
            </a:r>
            <a:r>
              <a:rPr lang="en-US" altLang="en-US" i="1" dirty="0">
                <a:solidFill>
                  <a:srgbClr val="009999"/>
                </a:solidFill>
              </a:rPr>
              <a:t>n</a:t>
            </a:r>
            <a:endParaRPr lang="en-US" altLang="en-US" dirty="0"/>
          </a:p>
        </p:txBody>
      </p:sp>
    </p:spTree>
    <p:extLst>
      <p:ext uri="{BB962C8B-B14F-4D97-AF65-F5344CB8AC3E}">
        <p14:creationId xmlns:p14="http://schemas.microsoft.com/office/powerpoint/2010/main" val="718270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Algorithm</a:t>
            </a:r>
          </a:p>
        </p:txBody>
      </p:sp>
      <p:sp>
        <p:nvSpPr>
          <p:cNvPr id="3" name="Content Placeholder 2"/>
          <p:cNvSpPr>
            <a:spLocks noGrp="1"/>
          </p:cNvSpPr>
          <p:nvPr>
            <p:ph idx="1"/>
          </p:nvPr>
        </p:nvSpPr>
        <p:spPr/>
        <p:txBody>
          <a:bodyPr/>
          <a:lstStyle/>
          <a:p>
            <a:pPr algn="just">
              <a:buNone/>
            </a:pPr>
            <a:r>
              <a:rPr lang="en-US" dirty="0"/>
              <a:t>    </a:t>
            </a:r>
            <a:r>
              <a:rPr lang="en-US" sz="3200" dirty="0"/>
              <a:t>An Algorithm is any well-defined computational procedure that takes some values or set of values as input and produces some values or set of values as output.</a:t>
            </a:r>
          </a:p>
          <a:p>
            <a:pPr algn="just">
              <a:buNone/>
            </a:pPr>
            <a:endParaRPr lang="en-US" sz="3200" dirty="0"/>
          </a:p>
          <a:p>
            <a:pPr algn="just">
              <a:buNone/>
            </a:pPr>
            <a:r>
              <a:rPr lang="en-US" sz="3200" dirty="0"/>
              <a:t>  An Algorithm is a well defined list of steps to solve a particular problem. </a:t>
            </a:r>
          </a:p>
          <a:p>
            <a:pPr algn="just">
              <a:buNone/>
            </a:pP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382000" cy="704088"/>
          </a:xfrm>
        </p:spPr>
        <p:txBody>
          <a:bodyPr>
            <a:noAutofit/>
          </a:bodyPr>
          <a:lstStyle/>
          <a:p>
            <a:r>
              <a:rPr lang="en-US" b="1" dirty="0">
                <a:latin typeface="Comic Sans MS"/>
                <a:ea typeface="Times New Roman"/>
                <a:cs typeface="Comic Sans MS"/>
              </a:rPr>
              <a:t>  O</a:t>
            </a:r>
            <a:r>
              <a:rPr lang="en-US" b="1" dirty="0"/>
              <a:t>-Notation</a:t>
            </a:r>
          </a:p>
        </p:txBody>
      </p:sp>
      <p:sp>
        <p:nvSpPr>
          <p:cNvPr id="3" name="Content Placeholder 2"/>
          <p:cNvSpPr>
            <a:spLocks noGrp="1"/>
          </p:cNvSpPr>
          <p:nvPr>
            <p:ph idx="1"/>
          </p:nvPr>
        </p:nvSpPr>
        <p:spPr/>
        <p:txBody>
          <a:bodyPr/>
          <a:lstStyle/>
          <a:p>
            <a:pPr algn="just">
              <a:buNone/>
            </a:pPr>
            <a:r>
              <a:rPr lang="en-US" dirty="0"/>
              <a:t>    For a given function g(n)</a:t>
            </a:r>
          </a:p>
          <a:p>
            <a:pPr algn="just">
              <a:buNone/>
            </a:pPr>
            <a:r>
              <a:rPr lang="en-US" dirty="0"/>
              <a:t>    </a:t>
            </a:r>
            <a:r>
              <a:rPr lang="en-US" dirty="0">
                <a:latin typeface="Comic Sans MS"/>
                <a:ea typeface="Times New Roman"/>
                <a:cs typeface="Comic Sans MS"/>
              </a:rPr>
              <a:t>O </a:t>
            </a:r>
            <a:r>
              <a:rPr lang="en-US" dirty="0"/>
              <a:t>(g(n)) = {f(n) : there exist positive constants c and n</a:t>
            </a:r>
            <a:r>
              <a:rPr lang="en-US" baseline="-25000" dirty="0"/>
              <a:t>0</a:t>
            </a:r>
            <a:r>
              <a:rPr lang="en-US" dirty="0"/>
              <a:t> such that 0 </a:t>
            </a:r>
            <a:r>
              <a:rPr lang="en-US" dirty="0">
                <a:solidFill>
                  <a:srgbClr val="000000"/>
                </a:solidFill>
                <a:latin typeface="Symbol"/>
                <a:ea typeface="Times New Roman"/>
                <a:cs typeface="Symbol"/>
              </a:rPr>
              <a:t>£</a:t>
            </a:r>
            <a:r>
              <a:rPr lang="en-US" dirty="0"/>
              <a:t> f(n) </a:t>
            </a:r>
            <a:r>
              <a:rPr lang="en-US" dirty="0">
                <a:solidFill>
                  <a:srgbClr val="000000"/>
                </a:solidFill>
                <a:latin typeface="Symbol"/>
                <a:ea typeface="Times New Roman"/>
                <a:cs typeface="Symbol"/>
              </a:rPr>
              <a:t>£</a:t>
            </a:r>
            <a:r>
              <a:rPr lang="en-US" dirty="0"/>
              <a:t> c g(n) for all n </a:t>
            </a:r>
            <a:r>
              <a:rPr lang="en-US" dirty="0">
                <a:solidFill>
                  <a:srgbClr val="000000"/>
                </a:solidFill>
                <a:latin typeface="Symbol"/>
                <a:ea typeface="Times New Roman"/>
                <a:cs typeface="Symbol"/>
              </a:rPr>
              <a:t>³</a:t>
            </a:r>
            <a:r>
              <a:rPr lang="en-US" dirty="0"/>
              <a:t>n</a:t>
            </a:r>
            <a:r>
              <a:rPr lang="en-US" baseline="-25000" dirty="0"/>
              <a:t>0</a:t>
            </a:r>
            <a:r>
              <a:rPr lang="en-US" dirty="0"/>
              <a:t> }</a:t>
            </a:r>
          </a:p>
          <a:p>
            <a:pPr algn="just">
              <a:buNone/>
            </a:pPr>
            <a:endParaRPr lang="en-US" dirty="0"/>
          </a:p>
          <a:p>
            <a:pPr algn="just">
              <a:buNone/>
            </a:pPr>
            <a:r>
              <a:rPr lang="en-US" dirty="0"/>
              <a:t>   </a:t>
            </a:r>
            <a:r>
              <a:rPr lang="en-US" b="1" dirty="0"/>
              <a:t>Intuitively</a:t>
            </a:r>
            <a:r>
              <a:rPr lang="en-US" dirty="0"/>
              <a:t>: Set of all functions whose rate of</a:t>
            </a:r>
          </a:p>
          <a:p>
            <a:pPr algn="just">
              <a:buNone/>
            </a:pPr>
            <a:r>
              <a:rPr lang="en-US" dirty="0"/>
              <a:t>   growth is the same as or lower than that of c.g(n)</a:t>
            </a:r>
          </a:p>
          <a:p>
            <a:pPr algn="just">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8229600" cy="704088"/>
          </a:xfrm>
        </p:spPr>
        <p:txBody>
          <a:bodyPr>
            <a:normAutofit fontScale="90000"/>
          </a:bodyPr>
          <a:lstStyle/>
          <a:p>
            <a:r>
              <a:rPr lang="en-US" sz="4900" b="1" dirty="0">
                <a:latin typeface="Symbol"/>
                <a:ea typeface="Times New Roman"/>
                <a:cs typeface="Symbol"/>
              </a:rPr>
              <a:t>W</a:t>
            </a:r>
            <a:r>
              <a:rPr lang="en-US" sz="4900" b="1" dirty="0"/>
              <a:t>- Notation</a:t>
            </a:r>
            <a:endParaRPr lang="en-US" dirty="0"/>
          </a:p>
        </p:txBody>
      </p:sp>
      <p:sp>
        <p:nvSpPr>
          <p:cNvPr id="3" name="Content Placeholder 2"/>
          <p:cNvSpPr>
            <a:spLocks noGrp="1"/>
          </p:cNvSpPr>
          <p:nvPr>
            <p:ph idx="1"/>
          </p:nvPr>
        </p:nvSpPr>
        <p:spPr/>
        <p:txBody>
          <a:bodyPr>
            <a:normAutofit/>
          </a:bodyPr>
          <a:lstStyle/>
          <a:p>
            <a:pPr algn="just">
              <a:buNone/>
            </a:pPr>
            <a:r>
              <a:rPr lang="en-US" sz="3200" dirty="0"/>
              <a:t>For a given function g(n)</a:t>
            </a:r>
          </a:p>
          <a:p>
            <a:pPr algn="just">
              <a:buNone/>
            </a:pPr>
            <a:r>
              <a:rPr lang="en-US" sz="3200" dirty="0">
                <a:latin typeface="Symbol"/>
                <a:ea typeface="Times New Roman"/>
                <a:cs typeface="Symbol"/>
              </a:rPr>
              <a:t>    W</a:t>
            </a:r>
            <a:r>
              <a:rPr lang="en-US" sz="3200" dirty="0"/>
              <a:t>(g(n)) = {f(n) : there exist positive constants c and n</a:t>
            </a:r>
            <a:r>
              <a:rPr lang="en-US" sz="3200" baseline="-25000" dirty="0"/>
              <a:t>0</a:t>
            </a:r>
            <a:r>
              <a:rPr lang="en-US" sz="3200" dirty="0"/>
              <a:t> such that 0 </a:t>
            </a:r>
            <a:r>
              <a:rPr lang="en-US" sz="3200" dirty="0">
                <a:latin typeface="Symbol"/>
                <a:ea typeface="Times New Roman"/>
                <a:cs typeface="Symbol"/>
              </a:rPr>
              <a:t>£</a:t>
            </a:r>
            <a:r>
              <a:rPr lang="en-US" sz="3200" dirty="0"/>
              <a:t> c g(n) </a:t>
            </a:r>
            <a:r>
              <a:rPr lang="en-US" sz="3200" dirty="0">
                <a:latin typeface="Symbol"/>
                <a:ea typeface="Times New Roman"/>
                <a:cs typeface="Symbol"/>
              </a:rPr>
              <a:t>£</a:t>
            </a:r>
            <a:r>
              <a:rPr lang="en-US" sz="3200" dirty="0"/>
              <a:t> f(n) for all n </a:t>
            </a:r>
            <a:r>
              <a:rPr lang="en-US" sz="3200" dirty="0">
                <a:latin typeface="Symbol"/>
                <a:ea typeface="Times New Roman"/>
                <a:cs typeface="Symbol"/>
              </a:rPr>
              <a:t>³</a:t>
            </a:r>
            <a:r>
              <a:rPr lang="en-US" sz="3200" dirty="0"/>
              <a:t> n0}</a:t>
            </a:r>
          </a:p>
          <a:p>
            <a:pPr algn="just">
              <a:buNone/>
            </a:pPr>
            <a:endParaRPr lang="en-US" sz="3200" dirty="0"/>
          </a:p>
          <a:p>
            <a:pPr algn="just">
              <a:buNone/>
            </a:pPr>
            <a:r>
              <a:rPr lang="en-US" sz="3200" dirty="0"/>
              <a:t>    </a:t>
            </a:r>
            <a:r>
              <a:rPr lang="en-US" sz="3200" b="1" dirty="0"/>
              <a:t>Intuitively</a:t>
            </a:r>
            <a:r>
              <a:rPr lang="en-US" sz="3200" dirty="0"/>
              <a:t>: Set of all functions whose rate of growth is the same as or higher than that of g(n).</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Relations Between </a:t>
            </a:r>
            <a:r>
              <a:rPr lang="en-US" b="1" dirty="0">
                <a:latin typeface="Symbol"/>
                <a:ea typeface="Times New Roman"/>
                <a:cs typeface="Symbol"/>
              </a:rPr>
              <a:t>Q</a:t>
            </a:r>
            <a:r>
              <a:rPr lang="en-US" b="1" dirty="0">
                <a:latin typeface="Comic Sans MS"/>
                <a:ea typeface="Times New Roman"/>
                <a:cs typeface="Comic Sans MS"/>
              </a:rPr>
              <a:t>, O, </a:t>
            </a:r>
            <a:r>
              <a:rPr lang="en-US" b="1" dirty="0">
                <a:latin typeface="Symbol"/>
                <a:ea typeface="Times New Roman"/>
                <a:cs typeface="Symbol"/>
              </a:rPr>
              <a:t>W</a:t>
            </a:r>
            <a:endParaRPr lang="en-US" b="1" dirty="0"/>
          </a:p>
        </p:txBody>
      </p:sp>
      <p:pic>
        <p:nvPicPr>
          <p:cNvPr id="43010" name="Picture 2"/>
          <p:cNvPicPr>
            <a:picLocks noGrp="1" noChangeAspect="1" noChangeArrowheads="1"/>
          </p:cNvPicPr>
          <p:nvPr>
            <p:ph idx="1"/>
          </p:nvPr>
        </p:nvPicPr>
        <p:blipFill>
          <a:blip r:embed="rId2" cstate="print"/>
          <a:srcRect/>
          <a:stretch>
            <a:fillRect/>
          </a:stretch>
        </p:blipFill>
        <p:spPr bwMode="auto">
          <a:xfrm>
            <a:off x="228601" y="2438400"/>
            <a:ext cx="2666999" cy="3240527"/>
          </a:xfrm>
          <a:prstGeom prst="rect">
            <a:avLst/>
          </a:prstGeom>
          <a:noFill/>
          <a:ln w="9525">
            <a:noFill/>
            <a:miter lim="800000"/>
            <a:headEnd/>
            <a:tailEnd/>
          </a:ln>
          <a:effectLst/>
        </p:spPr>
      </p:pic>
      <p:pic>
        <p:nvPicPr>
          <p:cNvPr id="43011" name="Picture 3"/>
          <p:cNvPicPr>
            <a:picLocks noChangeAspect="1" noChangeArrowheads="1"/>
          </p:cNvPicPr>
          <p:nvPr/>
        </p:nvPicPr>
        <p:blipFill>
          <a:blip r:embed="rId3" cstate="print"/>
          <a:srcRect/>
          <a:stretch>
            <a:fillRect/>
          </a:stretch>
        </p:blipFill>
        <p:spPr bwMode="auto">
          <a:xfrm>
            <a:off x="2895600" y="2362200"/>
            <a:ext cx="2895600" cy="3276599"/>
          </a:xfrm>
          <a:prstGeom prst="rect">
            <a:avLst/>
          </a:prstGeom>
          <a:noFill/>
          <a:ln w="9525">
            <a:noFill/>
            <a:miter lim="800000"/>
            <a:headEnd/>
            <a:tailEnd/>
          </a:ln>
          <a:effectLst/>
        </p:spPr>
      </p:pic>
      <p:pic>
        <p:nvPicPr>
          <p:cNvPr id="43012" name="Picture 4"/>
          <p:cNvPicPr>
            <a:picLocks noChangeAspect="1" noChangeArrowheads="1"/>
          </p:cNvPicPr>
          <p:nvPr/>
        </p:nvPicPr>
        <p:blipFill>
          <a:blip r:embed="rId4" cstate="print"/>
          <a:srcRect/>
          <a:stretch>
            <a:fillRect/>
          </a:stretch>
        </p:blipFill>
        <p:spPr bwMode="auto">
          <a:xfrm>
            <a:off x="5867400" y="2133600"/>
            <a:ext cx="2895600" cy="3495675"/>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5">
            <p14:nvContentPartPr>
              <p14:cNvPr id="29" name="Ink 28"/>
              <p14:cNvContentPartPr/>
              <p14:nvPr/>
            </p14:nvContentPartPr>
            <p14:xfrm>
              <a:off x="6204312" y="2479536"/>
              <a:ext cx="120960" cy="111240"/>
            </p14:xfrm>
          </p:contentPart>
        </mc:Choice>
        <mc:Fallback xmlns="">
          <p:pic>
            <p:nvPicPr>
              <p:cNvPr id="29" name="Ink 28"/>
              <p:cNvPicPr/>
              <p:nvPr/>
            </p:nvPicPr>
            <p:blipFill>
              <a:blip r:embed="rId20"/>
              <a:stretch>
                <a:fillRect/>
              </a:stretch>
            </p:blipFill>
            <p:spPr>
              <a:xfrm>
                <a:off x="6197472" y="2472336"/>
                <a:ext cx="13500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8" name="Ink 37"/>
              <p14:cNvContentPartPr/>
              <p14:nvPr/>
            </p14:nvContentPartPr>
            <p14:xfrm>
              <a:off x="1251792" y="4530816"/>
              <a:ext cx="81720" cy="250200"/>
            </p14:xfrm>
          </p:contentPart>
        </mc:Choice>
        <mc:Fallback xmlns="">
          <p:pic>
            <p:nvPicPr>
              <p:cNvPr id="38" name="Ink 37"/>
              <p:cNvPicPr/>
              <p:nvPr/>
            </p:nvPicPr>
            <p:blipFill>
              <a:blip r:embed="rId28"/>
              <a:stretch>
                <a:fillRect/>
              </a:stretch>
            </p:blipFill>
            <p:spPr>
              <a:xfrm>
                <a:off x="1246752" y="4524336"/>
                <a:ext cx="93240" cy="261720"/>
              </a:xfrm>
              <a:prstGeom prst="rect">
                <a:avLst/>
              </a:prstGeom>
            </p:spPr>
          </p:pic>
        </mc:Fallback>
      </mc:AlternateContent>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Relations Between </a:t>
            </a:r>
            <a:r>
              <a:rPr lang="en-US" b="1" dirty="0">
                <a:latin typeface="Symbol"/>
                <a:ea typeface="Times New Roman"/>
                <a:cs typeface="Symbol"/>
              </a:rPr>
              <a:t>Q</a:t>
            </a:r>
            <a:r>
              <a:rPr lang="en-US" b="1" dirty="0">
                <a:latin typeface="Comic Sans MS"/>
                <a:ea typeface="Times New Roman"/>
                <a:cs typeface="Comic Sans MS"/>
              </a:rPr>
              <a:t>, O, </a:t>
            </a:r>
            <a:r>
              <a:rPr lang="en-US" b="1" dirty="0">
                <a:latin typeface="Symbol"/>
                <a:ea typeface="Times New Roman"/>
                <a:cs typeface="Symbol"/>
              </a:rPr>
              <a:t>W</a:t>
            </a:r>
            <a:endParaRPr lang="en-US" b="1" dirty="0"/>
          </a:p>
        </p:txBody>
      </p:sp>
      <p:sp>
        <p:nvSpPr>
          <p:cNvPr id="3" name="Content Placeholder 2"/>
          <p:cNvSpPr>
            <a:spLocks noGrp="1"/>
          </p:cNvSpPr>
          <p:nvPr>
            <p:ph idx="1"/>
          </p:nvPr>
        </p:nvSpPr>
        <p:spPr/>
        <p:txBody>
          <a:bodyPr/>
          <a:lstStyle/>
          <a:p>
            <a:pPr algn="just">
              <a:buNone/>
            </a:pPr>
            <a:r>
              <a:rPr lang="en-US" dirty="0"/>
              <a:t>   </a:t>
            </a:r>
            <a:r>
              <a:rPr lang="en-US" sz="3200" dirty="0"/>
              <a:t>For any two function f(n) and g(n),</a:t>
            </a:r>
          </a:p>
          <a:p>
            <a:pPr algn="just">
              <a:buNone/>
            </a:pPr>
            <a:r>
              <a:rPr lang="en-US" sz="3200" dirty="0"/>
              <a:t>            we have f(n) = </a:t>
            </a:r>
            <a:r>
              <a:rPr lang="en-US" sz="3200" dirty="0">
                <a:latin typeface="Symbol"/>
                <a:ea typeface="Times New Roman"/>
                <a:cs typeface="Symbol"/>
              </a:rPr>
              <a:t>Q</a:t>
            </a:r>
            <a:r>
              <a:rPr lang="en-US" sz="3200" dirty="0"/>
              <a:t>(g(n)) if and only</a:t>
            </a:r>
          </a:p>
          <a:p>
            <a:pPr algn="just">
              <a:buNone/>
            </a:pPr>
            <a:r>
              <a:rPr lang="en-US" sz="3200" dirty="0"/>
              <a:t>            if  f(n) = </a:t>
            </a:r>
            <a:r>
              <a:rPr lang="en-US" sz="3200" dirty="0">
                <a:latin typeface="Comic Sans MS"/>
                <a:ea typeface="Times New Roman"/>
                <a:cs typeface="Comic Sans MS"/>
              </a:rPr>
              <a:t>O</a:t>
            </a:r>
            <a:r>
              <a:rPr lang="en-US" sz="3200" dirty="0"/>
              <a:t>(g(n)) and f(n) =</a:t>
            </a:r>
            <a:r>
              <a:rPr lang="en-US" sz="3200" dirty="0">
                <a:latin typeface="Symbol"/>
                <a:ea typeface="Times New Roman"/>
                <a:cs typeface="Symbol"/>
              </a:rPr>
              <a:t>W</a:t>
            </a:r>
            <a:r>
              <a:rPr lang="en-US" sz="3200" dirty="0"/>
              <a:t>(g(n))</a:t>
            </a:r>
          </a:p>
          <a:p>
            <a:pPr>
              <a:buNone/>
            </a:pPr>
            <a:endParaRPr lang="en-US" sz="3200" dirty="0"/>
          </a:p>
          <a:p>
            <a:pPr>
              <a:buNone/>
            </a:pPr>
            <a:r>
              <a:rPr lang="en-US" sz="3200" dirty="0"/>
              <a:t>   That is</a:t>
            </a:r>
          </a:p>
          <a:p>
            <a:pPr>
              <a:buNone/>
            </a:pPr>
            <a:r>
              <a:rPr lang="en-US" sz="3200" dirty="0">
                <a:latin typeface="Symbol"/>
                <a:ea typeface="Times New Roman"/>
                <a:cs typeface="Symbol"/>
              </a:rPr>
              <a:t>           Q</a:t>
            </a:r>
            <a:r>
              <a:rPr lang="en-US" sz="3200" dirty="0"/>
              <a:t>(g(n)) = </a:t>
            </a:r>
            <a:r>
              <a:rPr lang="en-US" sz="3200" dirty="0">
                <a:latin typeface="Comic Sans MS"/>
                <a:ea typeface="Times New Roman"/>
                <a:cs typeface="Comic Sans MS"/>
              </a:rPr>
              <a:t>O</a:t>
            </a:r>
            <a:r>
              <a:rPr lang="en-US" sz="3200" dirty="0"/>
              <a:t>(g(n)) </a:t>
            </a:r>
            <a:r>
              <a:rPr lang="en-US" sz="3200" dirty="0">
                <a:latin typeface="Symbol"/>
                <a:ea typeface="Times New Roman"/>
                <a:cs typeface="Symbol"/>
              </a:rPr>
              <a:t>Ç</a:t>
            </a:r>
            <a:r>
              <a:rPr lang="en-US" sz="3200" dirty="0"/>
              <a:t> </a:t>
            </a:r>
            <a:r>
              <a:rPr lang="en-US" sz="3200" dirty="0">
                <a:latin typeface="Symbol"/>
                <a:ea typeface="Times New Roman"/>
                <a:cs typeface="Symbol"/>
              </a:rPr>
              <a:t>W </a:t>
            </a:r>
            <a:r>
              <a:rPr lang="en-US" sz="3200" dirty="0"/>
              <a:t>(g(n))</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457200" y="704088"/>
            <a:ext cx="8229600" cy="743712"/>
          </a:xfrm>
        </p:spPr>
        <p:txBody>
          <a:bodyPr>
            <a:normAutofit/>
          </a:bodyPr>
          <a:lstStyle/>
          <a:p>
            <a:r>
              <a:rPr lang="en-US" sz="4000" dirty="0"/>
              <a:t>Asymptotic Upper Bound</a:t>
            </a:r>
            <a:endParaRPr lang="en-CA" altLang="en-US" sz="4000" dirty="0"/>
          </a:p>
        </p:txBody>
      </p:sp>
      <p:sp>
        <p:nvSpPr>
          <p:cNvPr id="175107" name="Rectangle 3"/>
          <p:cNvSpPr>
            <a:spLocks noGrp="1" noChangeArrowheads="1"/>
          </p:cNvSpPr>
          <p:nvPr>
            <p:ph idx="1"/>
          </p:nvPr>
        </p:nvSpPr>
        <p:spPr>
          <a:xfrm>
            <a:off x="457200" y="1676400"/>
            <a:ext cx="8229600" cy="4648200"/>
          </a:xfrm>
        </p:spPr>
        <p:txBody>
          <a:bodyPr>
            <a:normAutofit lnSpcReduction="10000"/>
          </a:bodyPr>
          <a:lstStyle/>
          <a:p>
            <a:pPr marL="0" indent="0">
              <a:lnSpc>
                <a:spcPct val="90000"/>
              </a:lnSpc>
              <a:spcBef>
                <a:spcPct val="0"/>
              </a:spcBef>
            </a:pPr>
            <a:r>
              <a:rPr lang="en-US" altLang="en-US" sz="2800" dirty="0">
                <a:sym typeface="Symbol" panose="05050102010706020507" pitchFamily="18" charset="2"/>
              </a:rPr>
              <a:t>Example:</a:t>
            </a:r>
          </a:p>
          <a:p>
            <a:pPr marL="0" indent="0">
              <a:lnSpc>
                <a:spcPct val="90000"/>
              </a:lnSpc>
              <a:spcBef>
                <a:spcPct val="0"/>
              </a:spcBef>
            </a:pPr>
            <a:endParaRPr lang="en-US" altLang="en-US" sz="1600" dirty="0">
              <a:solidFill>
                <a:srgbClr val="00FFFF"/>
              </a:solidFill>
              <a:sym typeface="Symbol" panose="05050102010706020507" pitchFamily="18" charset="2"/>
            </a:endParaRPr>
          </a:p>
          <a:p>
            <a:pPr marL="0" indent="0">
              <a:lnSpc>
                <a:spcPct val="90000"/>
              </a:lnSpc>
              <a:spcBef>
                <a:spcPct val="0"/>
              </a:spcBef>
            </a:pPr>
            <a:r>
              <a:rPr lang="en-US" altLang="en-US" sz="2800" dirty="0">
                <a:sym typeface="Symbol" panose="05050102010706020507" pitchFamily="18" charset="2"/>
              </a:rPr>
              <a:t>Show that f(x) = x</a:t>
            </a:r>
            <a:r>
              <a:rPr lang="en-US" altLang="en-US" sz="2800" baseline="30000" dirty="0">
                <a:sym typeface="Symbol" panose="05050102010706020507" pitchFamily="18" charset="2"/>
              </a:rPr>
              <a:t>2</a:t>
            </a:r>
            <a:r>
              <a:rPr lang="en-US" altLang="en-US" sz="2800" dirty="0">
                <a:sym typeface="Symbol" panose="05050102010706020507" pitchFamily="18" charset="2"/>
              </a:rPr>
              <a:t> + 2x + 1 is O(x</a:t>
            </a:r>
            <a:r>
              <a:rPr lang="en-US" altLang="en-US" sz="2800" baseline="30000" dirty="0">
                <a:sym typeface="Symbol" panose="05050102010706020507" pitchFamily="18" charset="2"/>
              </a:rPr>
              <a:t>2</a:t>
            </a:r>
            <a:r>
              <a:rPr lang="en-US" altLang="en-US" sz="2800" dirty="0">
                <a:sym typeface="Symbol" panose="05050102010706020507" pitchFamily="18" charset="2"/>
              </a:rPr>
              <a:t>).</a:t>
            </a:r>
          </a:p>
          <a:p>
            <a:pPr marL="0" indent="0">
              <a:lnSpc>
                <a:spcPct val="90000"/>
              </a:lnSpc>
              <a:spcBef>
                <a:spcPct val="0"/>
              </a:spcBef>
            </a:pPr>
            <a:endParaRPr lang="en-US" altLang="en-US" sz="2800" dirty="0">
              <a:sym typeface="Symbol" panose="05050102010706020507" pitchFamily="18" charset="2"/>
            </a:endParaRPr>
          </a:p>
          <a:p>
            <a:pPr marL="0" indent="0">
              <a:lnSpc>
                <a:spcPct val="90000"/>
              </a:lnSpc>
              <a:spcBef>
                <a:spcPct val="0"/>
              </a:spcBef>
            </a:pPr>
            <a:r>
              <a:rPr lang="en-US" altLang="en-US" sz="2800" dirty="0">
                <a:sym typeface="Symbol" panose="05050102010706020507" pitchFamily="18" charset="2"/>
              </a:rPr>
              <a:t>For x &gt; 1 we have:</a:t>
            </a:r>
          </a:p>
          <a:p>
            <a:pPr marL="0" indent="0">
              <a:lnSpc>
                <a:spcPct val="90000"/>
              </a:lnSpc>
              <a:spcBef>
                <a:spcPct val="0"/>
              </a:spcBef>
            </a:pPr>
            <a:endParaRPr lang="en-US" altLang="en-US" sz="900" dirty="0">
              <a:sym typeface="Symbol" panose="05050102010706020507" pitchFamily="18" charset="2"/>
            </a:endParaRPr>
          </a:p>
          <a:p>
            <a:pPr marL="0" indent="0">
              <a:lnSpc>
                <a:spcPct val="90000"/>
              </a:lnSpc>
              <a:spcBef>
                <a:spcPct val="0"/>
              </a:spcBef>
            </a:pPr>
            <a:r>
              <a:rPr lang="en-US" altLang="en-US" sz="2800" dirty="0">
                <a:sym typeface="Symbol" panose="05050102010706020507" pitchFamily="18" charset="2"/>
              </a:rPr>
              <a:t>x</a:t>
            </a:r>
            <a:r>
              <a:rPr lang="en-US" altLang="en-US" sz="2800" baseline="30000" dirty="0">
                <a:sym typeface="Symbol" panose="05050102010706020507" pitchFamily="18" charset="2"/>
              </a:rPr>
              <a:t>2</a:t>
            </a:r>
            <a:r>
              <a:rPr lang="en-US" altLang="en-US" sz="2800" dirty="0">
                <a:sym typeface="Symbol" panose="05050102010706020507" pitchFamily="18" charset="2"/>
              </a:rPr>
              <a:t> + 2x + 1  x</a:t>
            </a:r>
            <a:r>
              <a:rPr lang="en-US" altLang="en-US" sz="2800" baseline="30000" dirty="0">
                <a:sym typeface="Symbol" panose="05050102010706020507" pitchFamily="18" charset="2"/>
              </a:rPr>
              <a:t>2</a:t>
            </a:r>
            <a:r>
              <a:rPr lang="en-US" altLang="en-US" sz="2800" dirty="0">
                <a:sym typeface="Symbol" panose="05050102010706020507" pitchFamily="18" charset="2"/>
              </a:rPr>
              <a:t> + 2x</a:t>
            </a:r>
            <a:r>
              <a:rPr lang="en-US" altLang="en-US" sz="2800" baseline="30000" dirty="0">
                <a:sym typeface="Symbol" panose="05050102010706020507" pitchFamily="18" charset="2"/>
              </a:rPr>
              <a:t>2</a:t>
            </a:r>
            <a:r>
              <a:rPr lang="en-US" altLang="en-US" sz="2800" dirty="0">
                <a:sym typeface="Symbol" panose="05050102010706020507" pitchFamily="18" charset="2"/>
              </a:rPr>
              <a:t> + x</a:t>
            </a:r>
            <a:r>
              <a:rPr lang="en-US" altLang="en-US" sz="2800" baseline="30000" dirty="0">
                <a:sym typeface="Symbol" panose="05050102010706020507" pitchFamily="18" charset="2"/>
              </a:rPr>
              <a:t>2</a:t>
            </a:r>
          </a:p>
          <a:p>
            <a:pPr marL="0" indent="0">
              <a:lnSpc>
                <a:spcPct val="90000"/>
              </a:lnSpc>
              <a:spcBef>
                <a:spcPct val="0"/>
              </a:spcBef>
            </a:pPr>
            <a:r>
              <a:rPr lang="en-US" altLang="en-US" sz="2800" dirty="0">
                <a:sym typeface="Symbol" panose="05050102010706020507" pitchFamily="18" charset="2"/>
              </a:rPr>
              <a:t> x</a:t>
            </a:r>
            <a:r>
              <a:rPr lang="en-US" altLang="en-US" sz="2800" baseline="30000" dirty="0">
                <a:sym typeface="Symbol" panose="05050102010706020507" pitchFamily="18" charset="2"/>
              </a:rPr>
              <a:t>2</a:t>
            </a:r>
            <a:r>
              <a:rPr lang="en-US" altLang="en-US" sz="2800" dirty="0">
                <a:sym typeface="Symbol" panose="05050102010706020507" pitchFamily="18" charset="2"/>
              </a:rPr>
              <a:t> + 2x + 1  4x</a:t>
            </a:r>
            <a:r>
              <a:rPr lang="en-US" altLang="en-US" sz="2800" baseline="30000" dirty="0">
                <a:sym typeface="Symbol" panose="05050102010706020507" pitchFamily="18" charset="2"/>
              </a:rPr>
              <a:t>2</a:t>
            </a:r>
          </a:p>
          <a:p>
            <a:pPr marL="0" indent="0">
              <a:lnSpc>
                <a:spcPct val="90000"/>
              </a:lnSpc>
              <a:spcBef>
                <a:spcPct val="0"/>
              </a:spcBef>
            </a:pPr>
            <a:endParaRPr lang="en-US" altLang="en-US" sz="2800" baseline="30000" dirty="0">
              <a:sym typeface="Symbol" panose="05050102010706020507" pitchFamily="18" charset="2"/>
            </a:endParaRPr>
          </a:p>
          <a:p>
            <a:pPr marL="0" indent="0">
              <a:lnSpc>
                <a:spcPct val="90000"/>
              </a:lnSpc>
              <a:spcBef>
                <a:spcPct val="0"/>
              </a:spcBef>
            </a:pPr>
            <a:r>
              <a:rPr lang="en-US" altLang="en-US" sz="2800" dirty="0">
                <a:sym typeface="Symbol" panose="05050102010706020507" pitchFamily="18" charset="2"/>
              </a:rPr>
              <a:t>Therefore, for C = 4 and k = 1:</a:t>
            </a:r>
          </a:p>
          <a:p>
            <a:pPr marL="0" indent="0">
              <a:lnSpc>
                <a:spcPct val="90000"/>
              </a:lnSpc>
              <a:spcBef>
                <a:spcPct val="0"/>
              </a:spcBef>
            </a:pPr>
            <a:endParaRPr lang="en-US" altLang="en-US" sz="900" dirty="0">
              <a:sym typeface="Symbol" panose="05050102010706020507" pitchFamily="18" charset="2"/>
            </a:endParaRPr>
          </a:p>
          <a:p>
            <a:pPr marL="0" indent="0">
              <a:lnSpc>
                <a:spcPct val="90000"/>
              </a:lnSpc>
              <a:spcBef>
                <a:spcPct val="0"/>
              </a:spcBef>
            </a:pPr>
            <a:r>
              <a:rPr lang="en-US" altLang="en-US" sz="2800" dirty="0">
                <a:sym typeface="Symbol" panose="05050102010706020507" pitchFamily="18" charset="2"/>
              </a:rPr>
              <a:t>f(x)  Cx</a:t>
            </a:r>
            <a:r>
              <a:rPr lang="en-US" altLang="en-US" sz="2800" baseline="30000" dirty="0">
                <a:sym typeface="Symbol" panose="05050102010706020507" pitchFamily="18" charset="2"/>
              </a:rPr>
              <a:t>2</a:t>
            </a:r>
            <a:r>
              <a:rPr lang="en-US" altLang="en-US" sz="2800" dirty="0">
                <a:sym typeface="Symbol" panose="05050102010706020507" pitchFamily="18" charset="2"/>
              </a:rPr>
              <a:t> whenever x &gt; k.</a:t>
            </a:r>
          </a:p>
          <a:p>
            <a:pPr marL="0" indent="0">
              <a:lnSpc>
                <a:spcPct val="90000"/>
              </a:lnSpc>
              <a:spcBef>
                <a:spcPct val="0"/>
              </a:spcBef>
            </a:pPr>
            <a:endParaRPr lang="en-US" altLang="en-US" sz="2800" dirty="0">
              <a:sym typeface="Symbol" panose="05050102010706020507" pitchFamily="18" charset="2"/>
            </a:endParaRPr>
          </a:p>
          <a:p>
            <a:pPr marL="0" indent="0">
              <a:lnSpc>
                <a:spcPct val="90000"/>
              </a:lnSpc>
              <a:spcBef>
                <a:spcPct val="0"/>
              </a:spcBef>
            </a:pPr>
            <a:r>
              <a:rPr lang="en-US" altLang="en-US" sz="2800" dirty="0">
                <a:sym typeface="Symbol" panose="05050102010706020507" pitchFamily="18" charset="2"/>
              </a:rPr>
              <a:t> f(x) is O(x</a:t>
            </a:r>
            <a:r>
              <a:rPr lang="en-US" altLang="en-US" sz="2800" baseline="30000" dirty="0">
                <a:sym typeface="Symbol" panose="05050102010706020507" pitchFamily="18" charset="2"/>
              </a:rPr>
              <a:t>2</a:t>
            </a:r>
            <a:r>
              <a:rPr lang="en-US" altLang="en-US" sz="2800" dirty="0">
                <a:sym typeface="Symbol" panose="05050102010706020507" pitchFamily="18" charset="2"/>
              </a:rPr>
              <a:t>).</a:t>
            </a:r>
          </a:p>
        </p:txBody>
      </p:sp>
    </p:spTree>
    <p:extLst>
      <p:ext uri="{BB962C8B-B14F-4D97-AF65-F5344CB8AC3E}">
        <p14:creationId xmlns:p14="http://schemas.microsoft.com/office/powerpoint/2010/main" val="1484157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normAutofit/>
          </a:bodyPr>
          <a:lstStyle/>
          <a:p>
            <a:r>
              <a:rPr lang="en-US" dirty="0"/>
              <a:t>Asymptotic Upper Bound</a:t>
            </a:r>
            <a:endParaRPr lang="en-US" altLang="ko-KR" dirty="0">
              <a:ea typeface="Gulim" panose="020B0600000101010101" pitchFamily="34" charset="-127"/>
            </a:endParaRP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normAutofit fontScale="92500" lnSpcReduction="20000"/>
              </a:bodyPr>
              <a:lstStyle/>
              <a:p>
                <a:r>
                  <a:rPr lang="en-US" altLang="ko-KR" dirty="0">
                    <a:ea typeface="Gulim" panose="020B0600000101010101" pitchFamily="34" charset="-127"/>
                  </a:rPr>
                  <a:t>We say </a:t>
                </a:r>
                <a14:m>
                  <m:oMath xmlns:m="http://schemas.openxmlformats.org/officeDocument/2006/math">
                    <m:r>
                      <a:rPr lang="en-US" altLang="ko-KR" i="1" dirty="0">
                        <a:latin typeface="Cambria Math" panose="02040503050406030204" pitchFamily="18" charset="0"/>
                        <a:ea typeface="Gulim" panose="020B0600000101010101" pitchFamily="34" charset="-127"/>
                      </a:rPr>
                      <m:t>𝑓</m:t>
                    </m:r>
                    <m:r>
                      <a:rPr lang="en-US" altLang="ko-KR" i="1" dirty="0">
                        <a:latin typeface="Cambria Math" panose="02040503050406030204" pitchFamily="18" charset="0"/>
                        <a:ea typeface="Gulim" panose="020B0600000101010101" pitchFamily="34" charset="-127"/>
                      </a:rPr>
                      <m:t>(</m:t>
                    </m:r>
                    <m:r>
                      <a:rPr lang="en-US" altLang="ko-KR" i="1" dirty="0">
                        <a:latin typeface="Cambria Math" panose="02040503050406030204" pitchFamily="18" charset="0"/>
                        <a:ea typeface="Gulim" panose="020B0600000101010101" pitchFamily="34" charset="-127"/>
                      </a:rPr>
                      <m:t>𝑛</m:t>
                    </m:r>
                    <m:r>
                      <a:rPr lang="en-US" altLang="ko-KR" i="1" dirty="0">
                        <a:latin typeface="Cambria Math" panose="02040503050406030204" pitchFamily="18" charset="0"/>
                        <a:ea typeface="Gulim" panose="020B0600000101010101" pitchFamily="34" charset="-127"/>
                      </a:rPr>
                      <m:t>)=30000</m:t>
                    </m:r>
                  </m:oMath>
                </a14:m>
                <a:r>
                  <a:rPr lang="en-US" altLang="ko-KR" i="1" dirty="0">
                    <a:ea typeface="Gulim" panose="020B0600000101010101" pitchFamily="34" charset="-127"/>
                  </a:rPr>
                  <a:t> </a:t>
                </a:r>
                <a:r>
                  <a:rPr lang="en-US" altLang="ko-KR" dirty="0">
                    <a:ea typeface="Gulim" panose="020B0600000101010101" pitchFamily="34" charset="-127"/>
                  </a:rPr>
                  <a:t>is in the </a:t>
                </a:r>
                <a:r>
                  <a:rPr lang="en-US" altLang="ko-KR" i="1" dirty="0">
                    <a:ea typeface="Gulim" panose="020B0600000101010101" pitchFamily="34" charset="-127"/>
                  </a:rPr>
                  <a:t>order of </a:t>
                </a:r>
                <a14:m>
                  <m:oMath xmlns:m="http://schemas.openxmlformats.org/officeDocument/2006/math">
                    <m:r>
                      <a:rPr lang="en-US" altLang="ko-KR" b="0" i="1" dirty="0" smtClean="0">
                        <a:latin typeface="Cambria Math" panose="02040503050406030204" pitchFamily="18" charset="0"/>
                        <a:ea typeface="Gulim" panose="020B0600000101010101" pitchFamily="34" charset="-127"/>
                      </a:rPr>
                      <m:t>1</m:t>
                    </m:r>
                  </m:oMath>
                </a14:m>
                <a:r>
                  <a:rPr lang="en-US" altLang="ko-KR" dirty="0">
                    <a:ea typeface="Gulim" panose="020B0600000101010101" pitchFamily="34" charset="-127"/>
                  </a:rPr>
                  <a:t>, or </a:t>
                </a:r>
                <a14:m>
                  <m:oMath xmlns:m="http://schemas.openxmlformats.org/officeDocument/2006/math">
                    <m:r>
                      <a:rPr lang="en-US" altLang="ko-KR" b="1" i="1" dirty="0">
                        <a:latin typeface="Cambria Math" panose="02040503050406030204" pitchFamily="18" charset="0"/>
                        <a:ea typeface="Gulim" panose="020B0600000101010101" pitchFamily="34" charset="-127"/>
                      </a:rPr>
                      <m:t>𝑶</m:t>
                    </m:r>
                    <m:r>
                      <a:rPr lang="en-US" altLang="ko-KR" b="1" i="1" dirty="0">
                        <a:latin typeface="Cambria Math" panose="02040503050406030204" pitchFamily="18" charset="0"/>
                        <a:ea typeface="Gulim" panose="020B0600000101010101" pitchFamily="34" charset="-127"/>
                      </a:rPr>
                      <m:t>(</m:t>
                    </m:r>
                    <m:r>
                      <a:rPr lang="en-US" altLang="ko-KR" b="1" i="1" dirty="0" smtClean="0">
                        <a:latin typeface="Cambria Math" panose="02040503050406030204" pitchFamily="18" charset="0"/>
                        <a:ea typeface="Gulim" panose="020B0600000101010101" pitchFamily="34" charset="-127"/>
                      </a:rPr>
                      <m:t>𝟏</m:t>
                    </m:r>
                    <m:r>
                      <a:rPr lang="en-US" altLang="ko-KR" b="1" i="1" dirty="0">
                        <a:latin typeface="Cambria Math" panose="02040503050406030204" pitchFamily="18" charset="0"/>
                        <a:ea typeface="Gulim" panose="020B0600000101010101" pitchFamily="34" charset="-127"/>
                      </a:rPr>
                      <m:t>)</m:t>
                    </m:r>
                  </m:oMath>
                </a14:m>
                <a:endParaRPr lang="en-US" altLang="ko-KR" dirty="0">
                  <a:ea typeface="Gulim" panose="020B0600000101010101" pitchFamily="34" charset="-127"/>
                </a:endParaRPr>
              </a:p>
              <a:p>
                <a:pPr lvl="1"/>
                <a:r>
                  <a:rPr lang="en-US" altLang="ko-KR" dirty="0">
                    <a:ea typeface="Gulim" panose="020B0600000101010101" pitchFamily="34" charset="-127"/>
                  </a:rPr>
                  <a:t>Growth rate of </a:t>
                </a:r>
                <a14:m>
                  <m:oMath xmlns:m="http://schemas.openxmlformats.org/officeDocument/2006/math">
                    <m:r>
                      <a:rPr lang="en-US" altLang="ko-KR" i="1" dirty="0">
                        <a:latin typeface="Cambria Math" panose="02040503050406030204" pitchFamily="18" charset="0"/>
                        <a:ea typeface="Gulim" panose="020B0600000101010101" pitchFamily="34" charset="-127"/>
                      </a:rPr>
                      <m:t>30</m:t>
                    </m:r>
                    <m:r>
                      <a:rPr lang="en-US" altLang="ko-KR" b="0" i="1" dirty="0" smtClean="0">
                        <a:latin typeface="Cambria Math" panose="02040503050406030204" pitchFamily="18" charset="0"/>
                        <a:ea typeface="Gulim" panose="020B0600000101010101" pitchFamily="34" charset="-127"/>
                      </a:rPr>
                      <m:t>000</m:t>
                    </m:r>
                  </m:oMath>
                </a14:m>
                <a:r>
                  <a:rPr lang="en-US" altLang="ko-KR" dirty="0">
                    <a:ea typeface="Gulim" panose="020B0600000101010101" pitchFamily="34" charset="-127"/>
                  </a:rPr>
                  <a:t> is constant, that is, it is not dependent on problem size.</a:t>
                </a:r>
              </a:p>
              <a:p>
                <a14:m>
                  <m:oMath xmlns:m="http://schemas.openxmlformats.org/officeDocument/2006/math">
                    <m:r>
                      <a:rPr lang="en-US" altLang="ko-KR" i="1" dirty="0" smtClean="0">
                        <a:latin typeface="Cambria Math" panose="02040503050406030204" pitchFamily="18" charset="0"/>
                        <a:ea typeface="Gulim" panose="020B0600000101010101" pitchFamily="34" charset="-127"/>
                      </a:rPr>
                      <m:t>𝑓</m:t>
                    </m:r>
                    <m:r>
                      <a:rPr lang="en-US" altLang="ko-KR" i="1" dirty="0" smtClean="0">
                        <a:latin typeface="Cambria Math" panose="02040503050406030204" pitchFamily="18" charset="0"/>
                        <a:ea typeface="Gulim" panose="020B0600000101010101" pitchFamily="34" charset="-127"/>
                      </a:rPr>
                      <m:t>(</m:t>
                    </m:r>
                    <m:r>
                      <a:rPr lang="en-US" altLang="ko-KR" i="1" dirty="0" smtClean="0">
                        <a:latin typeface="Cambria Math" panose="02040503050406030204" pitchFamily="18" charset="0"/>
                        <a:ea typeface="Gulim" panose="020B0600000101010101" pitchFamily="34" charset="-127"/>
                      </a:rPr>
                      <m:t>𝑛</m:t>
                    </m:r>
                    <m:r>
                      <a:rPr lang="en-US" altLang="ko-KR" i="1" dirty="0">
                        <a:latin typeface="Cambria Math" panose="02040503050406030204" pitchFamily="18" charset="0"/>
                        <a:ea typeface="Gulim" panose="020B0600000101010101" pitchFamily="34" charset="-127"/>
                      </a:rPr>
                      <m:t>)=30</m:t>
                    </m:r>
                    <m:r>
                      <a:rPr lang="en-US" altLang="ko-KR" i="1" dirty="0">
                        <a:latin typeface="Cambria Math" panose="02040503050406030204" pitchFamily="18" charset="0"/>
                        <a:ea typeface="Gulim" panose="020B0600000101010101" pitchFamily="34" charset="-127"/>
                      </a:rPr>
                      <m:t>𝑛</m:t>
                    </m:r>
                    <m:r>
                      <a:rPr lang="en-US" altLang="ko-KR" i="1" dirty="0">
                        <a:latin typeface="Cambria Math" panose="02040503050406030204" pitchFamily="18" charset="0"/>
                        <a:ea typeface="Gulim" panose="020B0600000101010101" pitchFamily="34" charset="-127"/>
                      </a:rPr>
                      <m:t>+8</m:t>
                    </m:r>
                  </m:oMath>
                </a14:m>
                <a:r>
                  <a:rPr lang="en-US" altLang="ko-KR" i="1" dirty="0">
                    <a:ea typeface="Gulim" panose="020B0600000101010101" pitchFamily="34" charset="-127"/>
                  </a:rPr>
                  <a:t> </a:t>
                </a:r>
                <a:r>
                  <a:rPr lang="en-US" altLang="ko-KR" dirty="0">
                    <a:ea typeface="Gulim" panose="020B0600000101010101" pitchFamily="34" charset="-127"/>
                  </a:rPr>
                  <a:t>is in the </a:t>
                </a:r>
                <a:r>
                  <a:rPr lang="en-US" altLang="ko-KR" i="1" dirty="0">
                    <a:ea typeface="Gulim" panose="020B0600000101010101" pitchFamily="34" charset="-127"/>
                  </a:rPr>
                  <a:t>order of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𝑛</m:t>
                    </m:r>
                  </m:oMath>
                </a14:m>
                <a:r>
                  <a:rPr lang="en-US" altLang="ko-KR" dirty="0">
                    <a:ea typeface="Gulim" panose="020B0600000101010101" pitchFamily="34" charset="-127"/>
                  </a:rPr>
                  <a:t>, or </a:t>
                </a:r>
                <a14:m>
                  <m:oMath xmlns:m="http://schemas.openxmlformats.org/officeDocument/2006/math">
                    <m:r>
                      <a:rPr lang="en-US" altLang="ko-KR" b="1" i="1" dirty="0" smtClean="0">
                        <a:latin typeface="Cambria Math" panose="02040503050406030204" pitchFamily="18" charset="0"/>
                        <a:ea typeface="Gulim" panose="020B0600000101010101" pitchFamily="34" charset="-127"/>
                      </a:rPr>
                      <m:t>𝑶</m:t>
                    </m:r>
                    <m:r>
                      <a:rPr lang="en-US" altLang="ko-KR" b="1" i="1" dirty="0" smtClean="0">
                        <a:latin typeface="Cambria Math" panose="02040503050406030204" pitchFamily="18" charset="0"/>
                        <a:ea typeface="Gulim" panose="020B0600000101010101" pitchFamily="34" charset="-127"/>
                      </a:rPr>
                      <m:t>(</m:t>
                    </m:r>
                    <m:r>
                      <a:rPr lang="en-US" altLang="ko-KR" b="1" i="1" dirty="0" smtClean="0">
                        <a:latin typeface="Cambria Math" panose="02040503050406030204" pitchFamily="18" charset="0"/>
                        <a:ea typeface="Gulim" panose="020B0600000101010101" pitchFamily="34" charset="-127"/>
                      </a:rPr>
                      <m:t>𝒏</m:t>
                    </m:r>
                    <m:r>
                      <a:rPr lang="en-US" altLang="ko-KR" b="1" i="1" dirty="0" smtClean="0">
                        <a:latin typeface="Cambria Math" panose="02040503050406030204" pitchFamily="18" charset="0"/>
                        <a:ea typeface="Gulim" panose="020B0600000101010101" pitchFamily="34" charset="-127"/>
                      </a:rPr>
                      <m:t>)</m:t>
                    </m:r>
                  </m:oMath>
                </a14:m>
                <a:r>
                  <a:rPr lang="en-US" altLang="ko-KR" dirty="0">
                    <a:ea typeface="Gulim" panose="020B0600000101010101" pitchFamily="34" charset="-127"/>
                  </a:rPr>
                  <a:t>  </a:t>
                </a:r>
              </a:p>
              <a:p>
                <a:pPr lvl="1"/>
                <a:r>
                  <a:rPr lang="en-US" altLang="ko-KR" dirty="0">
                    <a:ea typeface="Gulim" panose="020B0600000101010101" pitchFamily="34" charset="-127"/>
                  </a:rPr>
                  <a:t>Growth rate of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30</m:t>
                    </m:r>
                    <m:r>
                      <a:rPr lang="en-US" altLang="ko-KR" i="1" dirty="0" smtClean="0">
                        <a:latin typeface="Cambria Math" panose="02040503050406030204" pitchFamily="18" charset="0"/>
                        <a:ea typeface="Gulim" panose="020B0600000101010101" pitchFamily="34" charset="-127"/>
                      </a:rPr>
                      <m:t>𝑛</m:t>
                    </m:r>
                    <m:r>
                      <a:rPr lang="en-US" altLang="ko-KR" i="1" dirty="0" smtClean="0">
                        <a:latin typeface="Cambria Math" panose="02040503050406030204" pitchFamily="18" charset="0"/>
                        <a:ea typeface="Gulim" panose="020B0600000101010101" pitchFamily="34" charset="-127"/>
                      </a:rPr>
                      <m:t>+8</m:t>
                    </m:r>
                  </m:oMath>
                </a14:m>
                <a:r>
                  <a:rPr lang="en-US" altLang="ko-KR" dirty="0">
                    <a:ea typeface="Gulim" panose="020B0600000101010101" pitchFamily="34" charset="-127"/>
                  </a:rPr>
                  <a:t> is roughly </a:t>
                </a:r>
                <a:r>
                  <a:rPr lang="en-US" altLang="ko-KR" i="1" dirty="0">
                    <a:ea typeface="Gulim" panose="020B0600000101010101" pitchFamily="34" charset="-127"/>
                  </a:rPr>
                  <a:t>proportional</a:t>
                </a:r>
                <a:r>
                  <a:rPr lang="en-US" altLang="ko-KR" dirty="0">
                    <a:ea typeface="Gulim" panose="020B0600000101010101" pitchFamily="34" charset="-127"/>
                  </a:rPr>
                  <a:t> to the growth rate of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𝑛</m:t>
                    </m:r>
                  </m:oMath>
                </a14:m>
                <a:r>
                  <a:rPr lang="en-US" altLang="ko-KR" dirty="0">
                    <a:ea typeface="Gulim" panose="020B0600000101010101" pitchFamily="34" charset="-127"/>
                  </a:rPr>
                  <a:t>.</a:t>
                </a:r>
              </a:p>
              <a:p>
                <a14:m>
                  <m:oMath xmlns:m="http://schemas.openxmlformats.org/officeDocument/2006/math">
                    <m:r>
                      <a:rPr lang="en-US" altLang="ko-KR" i="1" dirty="0" smtClean="0">
                        <a:latin typeface="Cambria Math" panose="02040503050406030204" pitchFamily="18" charset="0"/>
                        <a:ea typeface="Gulim" panose="020B0600000101010101" pitchFamily="34" charset="-127"/>
                      </a:rPr>
                      <m:t>𝑓</m:t>
                    </m:r>
                    <m:r>
                      <a:rPr lang="en-US" altLang="ko-KR" i="1" dirty="0" smtClean="0">
                        <a:latin typeface="Cambria Math" panose="02040503050406030204" pitchFamily="18" charset="0"/>
                        <a:ea typeface="Gulim" panose="020B0600000101010101" pitchFamily="34" charset="-127"/>
                      </a:rPr>
                      <m:t>(</m:t>
                    </m:r>
                    <m:r>
                      <a:rPr lang="en-US" altLang="ko-KR" i="1" dirty="0" smtClean="0">
                        <a:latin typeface="Cambria Math" panose="02040503050406030204" pitchFamily="18" charset="0"/>
                        <a:ea typeface="Gulim" panose="020B0600000101010101" pitchFamily="34" charset="-127"/>
                      </a:rPr>
                      <m:t>𝑛</m:t>
                    </m:r>
                    <m:r>
                      <a:rPr lang="en-US" altLang="ko-KR" i="1" dirty="0">
                        <a:latin typeface="Cambria Math" panose="02040503050406030204" pitchFamily="18" charset="0"/>
                        <a:ea typeface="Gulim" panose="020B0600000101010101" pitchFamily="34" charset="-127"/>
                      </a:rPr>
                      <m:t>)=</m:t>
                    </m:r>
                    <m:r>
                      <a:rPr lang="en-US" altLang="ko-KR" i="1" dirty="0">
                        <a:latin typeface="Cambria Math" panose="02040503050406030204" pitchFamily="18" charset="0"/>
                        <a:ea typeface="Gulim" panose="020B0600000101010101" pitchFamily="34" charset="-127"/>
                      </a:rPr>
                      <m:t>𝑛</m:t>
                    </m:r>
                    <m:r>
                      <a:rPr lang="en-US" altLang="ko-KR" i="1" baseline="30000" dirty="0">
                        <a:latin typeface="Cambria Math" panose="02040503050406030204" pitchFamily="18" charset="0"/>
                        <a:ea typeface="Gulim" panose="020B0600000101010101" pitchFamily="34" charset="-127"/>
                      </a:rPr>
                      <m:t>2</m:t>
                    </m:r>
                    <m:r>
                      <a:rPr lang="en-US" altLang="ko-KR" i="1" dirty="0">
                        <a:latin typeface="Cambria Math" panose="02040503050406030204" pitchFamily="18" charset="0"/>
                        <a:ea typeface="Gulim" panose="020B0600000101010101" pitchFamily="34" charset="-127"/>
                      </a:rPr>
                      <m:t>+1</m:t>
                    </m:r>
                  </m:oMath>
                </a14:m>
                <a:r>
                  <a:rPr lang="en-US" altLang="ko-KR" dirty="0">
                    <a:ea typeface="Gulim" panose="020B0600000101010101" pitchFamily="34" charset="-127"/>
                  </a:rPr>
                  <a:t> is in the </a:t>
                </a:r>
                <a:r>
                  <a:rPr lang="en-US" altLang="ko-KR" i="1" dirty="0">
                    <a:ea typeface="Gulim" panose="020B0600000101010101" pitchFamily="34" charset="-127"/>
                  </a:rPr>
                  <a:t>order of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𝑛</m:t>
                    </m:r>
                    <m:r>
                      <a:rPr lang="en-US" altLang="ko-KR" i="1" baseline="30000" dirty="0">
                        <a:latin typeface="Cambria Math" panose="02040503050406030204" pitchFamily="18" charset="0"/>
                        <a:ea typeface="Gulim" panose="020B0600000101010101" pitchFamily="34" charset="-127"/>
                      </a:rPr>
                      <m:t>2</m:t>
                    </m:r>
                  </m:oMath>
                </a14:m>
                <a:r>
                  <a:rPr lang="en-US" altLang="ko-KR" dirty="0">
                    <a:ea typeface="Gulim" panose="020B0600000101010101" pitchFamily="34" charset="-127"/>
                  </a:rPr>
                  <a:t>, or </a:t>
                </a:r>
                <a14:m>
                  <m:oMath xmlns:m="http://schemas.openxmlformats.org/officeDocument/2006/math">
                    <m:r>
                      <a:rPr lang="en-US" altLang="ko-KR" b="1" i="1" dirty="0" smtClean="0">
                        <a:latin typeface="Cambria Math" panose="02040503050406030204" pitchFamily="18" charset="0"/>
                        <a:ea typeface="Gulim" panose="020B0600000101010101" pitchFamily="34" charset="-127"/>
                      </a:rPr>
                      <m:t>𝑶</m:t>
                    </m:r>
                    <m:d>
                      <m:dPr>
                        <m:ctrlPr>
                          <a:rPr lang="en-US" altLang="ko-KR" b="1" i="1" dirty="0" smtClean="0">
                            <a:latin typeface="Cambria Math" panose="02040503050406030204" pitchFamily="18" charset="0"/>
                            <a:ea typeface="Gulim" panose="020B0600000101010101" pitchFamily="34" charset="-127"/>
                          </a:rPr>
                        </m:ctrlPr>
                      </m:dPr>
                      <m:e>
                        <m:r>
                          <a:rPr lang="en-US" altLang="ko-KR" b="1" i="1" dirty="0" smtClean="0">
                            <a:latin typeface="Cambria Math" panose="02040503050406030204" pitchFamily="18" charset="0"/>
                            <a:ea typeface="Gulim" panose="020B0600000101010101" pitchFamily="34" charset="-127"/>
                          </a:rPr>
                          <m:t>𝒏</m:t>
                        </m:r>
                        <m:r>
                          <a:rPr lang="en-US" altLang="ko-KR" b="1" i="1" baseline="30000" dirty="0">
                            <a:latin typeface="Cambria Math" panose="02040503050406030204" pitchFamily="18" charset="0"/>
                            <a:ea typeface="Gulim" panose="020B0600000101010101" pitchFamily="34" charset="-127"/>
                          </a:rPr>
                          <m:t>𝟐</m:t>
                        </m:r>
                      </m:e>
                    </m:d>
                  </m:oMath>
                </a14:m>
                <a:endParaRPr lang="en-US" altLang="ko-KR" b="1" dirty="0">
                  <a:ea typeface="Gulim" panose="020B0600000101010101" pitchFamily="34" charset="-127"/>
                </a:endParaRPr>
              </a:p>
              <a:p>
                <a:pPr lvl="1"/>
                <a:r>
                  <a:rPr lang="en-US" altLang="ko-KR" dirty="0">
                    <a:ea typeface="Gulim" panose="020B0600000101010101" pitchFamily="34" charset="-127"/>
                  </a:rPr>
                  <a:t>Growth rate of </a:t>
                </a:r>
                <a14:m>
                  <m:oMath xmlns:m="http://schemas.openxmlformats.org/officeDocument/2006/math">
                    <m:r>
                      <a:rPr lang="en-US" altLang="ko-KR" i="1" dirty="0">
                        <a:latin typeface="Cambria Math" panose="02040503050406030204" pitchFamily="18" charset="0"/>
                        <a:ea typeface="Gulim" panose="020B0600000101010101" pitchFamily="34" charset="-127"/>
                      </a:rPr>
                      <m:t>𝑛</m:t>
                    </m:r>
                    <m:r>
                      <a:rPr lang="en-US" altLang="ko-KR" i="1" baseline="30000" dirty="0">
                        <a:latin typeface="Cambria Math" panose="02040503050406030204" pitchFamily="18" charset="0"/>
                        <a:ea typeface="Gulim" panose="020B0600000101010101" pitchFamily="34" charset="-127"/>
                      </a:rPr>
                      <m:t>2</m:t>
                    </m:r>
                    <m:r>
                      <a:rPr lang="en-US" altLang="ko-KR" i="1" dirty="0">
                        <a:latin typeface="Cambria Math" panose="02040503050406030204" pitchFamily="18" charset="0"/>
                        <a:ea typeface="Gulim" panose="020B0600000101010101" pitchFamily="34" charset="-127"/>
                      </a:rPr>
                      <m:t>+1</m:t>
                    </m:r>
                  </m:oMath>
                </a14:m>
                <a:r>
                  <a:rPr lang="en-US" altLang="ko-KR" dirty="0">
                    <a:ea typeface="Gulim" panose="020B0600000101010101" pitchFamily="34" charset="-127"/>
                  </a:rPr>
                  <a:t> is roughly proportional to the growth rate of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𝑛</m:t>
                    </m:r>
                    <m:r>
                      <a:rPr lang="en-US" altLang="ko-KR" i="1" baseline="30000" dirty="0">
                        <a:latin typeface="Cambria Math" panose="02040503050406030204" pitchFamily="18" charset="0"/>
                        <a:ea typeface="Gulim" panose="020B0600000101010101" pitchFamily="34" charset="-127"/>
                      </a:rPr>
                      <m:t>2</m:t>
                    </m:r>
                  </m:oMath>
                </a14:m>
                <a:r>
                  <a:rPr lang="en-US" altLang="ko-KR" dirty="0">
                    <a:ea typeface="Gulim" panose="020B0600000101010101" pitchFamily="34" charset="-127"/>
                  </a:rPr>
                  <a:t>.</a:t>
                </a:r>
              </a:p>
              <a:p>
                <a:r>
                  <a:rPr lang="en-US" altLang="ko-KR" dirty="0">
                    <a:ea typeface="Gulim" panose="020B0600000101010101" pitchFamily="34" charset="-127"/>
                  </a:rPr>
                  <a:t>In general, any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𝑂</m:t>
                    </m:r>
                    <m:r>
                      <a:rPr lang="en-US" altLang="ko-KR" i="1" dirty="0" smtClean="0">
                        <a:latin typeface="Cambria Math" panose="02040503050406030204" pitchFamily="18" charset="0"/>
                        <a:ea typeface="Gulim" panose="020B0600000101010101" pitchFamily="34" charset="-127"/>
                      </a:rPr>
                      <m:t>(</m:t>
                    </m:r>
                    <m:r>
                      <a:rPr lang="en-US" altLang="ko-KR" i="1" dirty="0" smtClean="0">
                        <a:latin typeface="Cambria Math" panose="02040503050406030204" pitchFamily="18" charset="0"/>
                        <a:ea typeface="Gulim" panose="020B0600000101010101" pitchFamily="34" charset="-127"/>
                      </a:rPr>
                      <m:t>𝑛</m:t>
                    </m:r>
                    <m:r>
                      <a:rPr lang="en-US" altLang="ko-KR" i="1" baseline="30000" dirty="0">
                        <a:latin typeface="Cambria Math" panose="02040503050406030204" pitchFamily="18" charset="0"/>
                        <a:ea typeface="Gulim" panose="020B0600000101010101" pitchFamily="34" charset="-127"/>
                      </a:rPr>
                      <m:t>2</m:t>
                    </m:r>
                    <m:r>
                      <a:rPr lang="en-US" altLang="ko-KR" i="1" dirty="0">
                        <a:latin typeface="Cambria Math" panose="02040503050406030204" pitchFamily="18" charset="0"/>
                        <a:ea typeface="Gulim" panose="020B0600000101010101" pitchFamily="34" charset="-127"/>
                      </a:rPr>
                      <m:t>)</m:t>
                    </m:r>
                  </m:oMath>
                </a14:m>
                <a:r>
                  <a:rPr lang="en-US" altLang="ko-KR" dirty="0">
                    <a:ea typeface="Gulim" panose="020B0600000101010101" pitchFamily="34" charset="-127"/>
                  </a:rPr>
                  <a:t> function is faster- growing than any </a:t>
                </a:r>
                <a14:m>
                  <m:oMath xmlns:m="http://schemas.openxmlformats.org/officeDocument/2006/math">
                    <m:r>
                      <a:rPr lang="en-US" altLang="ko-KR" i="1" dirty="0" smtClean="0">
                        <a:latin typeface="Cambria Math" panose="02040503050406030204" pitchFamily="18" charset="0"/>
                        <a:ea typeface="Gulim" panose="020B0600000101010101" pitchFamily="34" charset="-127"/>
                      </a:rPr>
                      <m:t>𝑂</m:t>
                    </m:r>
                    <m:r>
                      <a:rPr lang="en-US" altLang="ko-KR" i="1" dirty="0" smtClean="0">
                        <a:latin typeface="Cambria Math" panose="02040503050406030204" pitchFamily="18" charset="0"/>
                        <a:ea typeface="Gulim" panose="020B0600000101010101" pitchFamily="34" charset="-127"/>
                      </a:rPr>
                      <m:t>(</m:t>
                    </m:r>
                    <m:r>
                      <a:rPr lang="en-US" altLang="ko-KR" i="1" dirty="0" smtClean="0">
                        <a:latin typeface="Cambria Math" panose="02040503050406030204" pitchFamily="18" charset="0"/>
                        <a:ea typeface="Gulim" panose="020B0600000101010101" pitchFamily="34" charset="-127"/>
                      </a:rPr>
                      <m:t>𝑛</m:t>
                    </m:r>
                    <m:r>
                      <a:rPr lang="en-US" altLang="ko-KR" i="1" dirty="0" smtClean="0">
                        <a:latin typeface="Cambria Math" panose="02040503050406030204" pitchFamily="18" charset="0"/>
                        <a:ea typeface="Gulim" panose="020B0600000101010101" pitchFamily="34" charset="-127"/>
                      </a:rPr>
                      <m:t>)</m:t>
                    </m:r>
                  </m:oMath>
                </a14:m>
                <a:r>
                  <a:rPr lang="en-US" altLang="ko-KR" dirty="0">
                    <a:ea typeface="Gulim" panose="020B0600000101010101" pitchFamily="34" charset="-127"/>
                  </a:rPr>
                  <a:t> function.</a:t>
                </a:r>
              </a:p>
              <a:p>
                <a:pPr lvl="1"/>
                <a:r>
                  <a:rPr lang="en-US" altLang="ko-KR" dirty="0">
                    <a:solidFill>
                      <a:srgbClr val="FF0000"/>
                    </a:solidFill>
                    <a:ea typeface="Gulim" panose="020B0600000101010101" pitchFamily="34" charset="-127"/>
                  </a:rPr>
                  <a:t>For large </a:t>
                </a:r>
                <a14:m>
                  <m:oMath xmlns:m="http://schemas.openxmlformats.org/officeDocument/2006/math">
                    <m:r>
                      <a:rPr lang="en-US" altLang="ko-KR" i="1" dirty="0" smtClean="0">
                        <a:solidFill>
                          <a:srgbClr val="FF0000"/>
                        </a:solidFill>
                        <a:latin typeface="Cambria Math" panose="02040503050406030204" pitchFamily="18" charset="0"/>
                        <a:ea typeface="Gulim" panose="020B0600000101010101" pitchFamily="34" charset="-127"/>
                      </a:rPr>
                      <m:t>𝑛</m:t>
                    </m:r>
                  </m:oMath>
                </a14:m>
                <a:r>
                  <a:rPr lang="en-US" altLang="ko-KR" dirty="0">
                    <a:solidFill>
                      <a:srgbClr val="FF0000"/>
                    </a:solidFill>
                    <a:ea typeface="Gulim" panose="020B0600000101010101" pitchFamily="34" charset="-127"/>
                  </a:rPr>
                  <a:t>, a </a:t>
                </a:r>
                <a14:m>
                  <m:oMath xmlns:m="http://schemas.openxmlformats.org/officeDocument/2006/math">
                    <m:r>
                      <a:rPr lang="en-US" altLang="ko-KR" i="1" dirty="0" smtClean="0">
                        <a:solidFill>
                          <a:srgbClr val="FF0000"/>
                        </a:solidFill>
                        <a:latin typeface="Cambria Math" panose="02040503050406030204" pitchFamily="18" charset="0"/>
                        <a:ea typeface="Gulim" panose="020B0600000101010101" pitchFamily="34" charset="-127"/>
                      </a:rPr>
                      <m:t>𝑂</m:t>
                    </m:r>
                    <m:r>
                      <a:rPr lang="en-US" altLang="ko-KR" i="1" dirty="0" smtClean="0">
                        <a:solidFill>
                          <a:srgbClr val="FF0000"/>
                        </a:solidFill>
                        <a:latin typeface="Cambria Math" panose="02040503050406030204" pitchFamily="18" charset="0"/>
                        <a:ea typeface="Gulim" panose="020B0600000101010101" pitchFamily="34" charset="-127"/>
                      </a:rPr>
                      <m:t>(</m:t>
                    </m:r>
                    <m:r>
                      <a:rPr lang="en-US" altLang="ko-KR" i="1" dirty="0" smtClean="0">
                        <a:solidFill>
                          <a:srgbClr val="FF0000"/>
                        </a:solidFill>
                        <a:latin typeface="Cambria Math" panose="02040503050406030204" pitchFamily="18" charset="0"/>
                        <a:ea typeface="Gulim" panose="020B0600000101010101" pitchFamily="34" charset="-127"/>
                      </a:rPr>
                      <m:t>𝑛</m:t>
                    </m:r>
                    <m:r>
                      <a:rPr lang="en-US" altLang="ko-KR" i="1" baseline="30000" dirty="0" smtClean="0">
                        <a:solidFill>
                          <a:srgbClr val="FF0000"/>
                        </a:solidFill>
                        <a:latin typeface="Cambria Math" panose="02040503050406030204" pitchFamily="18" charset="0"/>
                        <a:ea typeface="Gulim" panose="020B0600000101010101" pitchFamily="34" charset="-127"/>
                      </a:rPr>
                      <m:t>2</m:t>
                    </m:r>
                    <m:r>
                      <a:rPr lang="en-US" altLang="ko-KR" i="1" dirty="0" smtClean="0">
                        <a:solidFill>
                          <a:srgbClr val="FF0000"/>
                        </a:solidFill>
                        <a:latin typeface="Cambria Math" panose="02040503050406030204" pitchFamily="18" charset="0"/>
                        <a:ea typeface="Gulim" panose="020B0600000101010101" pitchFamily="34" charset="-127"/>
                      </a:rPr>
                      <m:t>)</m:t>
                    </m:r>
                  </m:oMath>
                </a14:m>
                <a:r>
                  <a:rPr lang="en-US" altLang="ko-KR" dirty="0">
                    <a:solidFill>
                      <a:srgbClr val="FF0000"/>
                    </a:solidFill>
                    <a:ea typeface="Gulim" panose="020B0600000101010101" pitchFamily="34" charset="-127"/>
                  </a:rPr>
                  <a:t> algorithm runs a lot slower than a </a:t>
                </a:r>
                <a14:m>
                  <m:oMath xmlns:m="http://schemas.openxmlformats.org/officeDocument/2006/math">
                    <m:r>
                      <a:rPr lang="en-US" altLang="ko-KR" i="1" dirty="0" smtClean="0">
                        <a:solidFill>
                          <a:srgbClr val="FF0000"/>
                        </a:solidFill>
                        <a:latin typeface="Cambria Math" panose="02040503050406030204" pitchFamily="18" charset="0"/>
                        <a:ea typeface="Gulim" panose="020B0600000101010101" pitchFamily="34" charset="-127"/>
                      </a:rPr>
                      <m:t>𝑂</m:t>
                    </m:r>
                    <m:r>
                      <a:rPr lang="en-US" altLang="ko-KR" i="1" dirty="0" smtClean="0">
                        <a:solidFill>
                          <a:srgbClr val="FF0000"/>
                        </a:solidFill>
                        <a:latin typeface="Cambria Math" panose="02040503050406030204" pitchFamily="18" charset="0"/>
                        <a:ea typeface="Gulim" panose="020B0600000101010101" pitchFamily="34" charset="-127"/>
                      </a:rPr>
                      <m:t>(</m:t>
                    </m:r>
                    <m:r>
                      <a:rPr lang="en-US" altLang="ko-KR" i="1" dirty="0" smtClean="0">
                        <a:solidFill>
                          <a:srgbClr val="FF0000"/>
                        </a:solidFill>
                        <a:latin typeface="Cambria Math" panose="02040503050406030204" pitchFamily="18" charset="0"/>
                        <a:ea typeface="Gulim" panose="020B0600000101010101" pitchFamily="34" charset="-127"/>
                      </a:rPr>
                      <m:t>𝑛</m:t>
                    </m:r>
                    <m:r>
                      <a:rPr lang="en-US" altLang="ko-KR" i="1" dirty="0" smtClean="0">
                        <a:solidFill>
                          <a:srgbClr val="FF0000"/>
                        </a:solidFill>
                        <a:latin typeface="Cambria Math" panose="02040503050406030204" pitchFamily="18" charset="0"/>
                        <a:ea typeface="Gulim" panose="020B0600000101010101" pitchFamily="34" charset="-127"/>
                      </a:rPr>
                      <m:t>)</m:t>
                    </m:r>
                  </m:oMath>
                </a14:m>
                <a:r>
                  <a:rPr lang="en-US" altLang="ko-KR" dirty="0">
                    <a:solidFill>
                      <a:srgbClr val="FF0000"/>
                    </a:solidFill>
                    <a:ea typeface="Gulim" panose="020B0600000101010101" pitchFamily="34" charset="-127"/>
                  </a:rPr>
                  <a:t> algorithm.</a:t>
                </a:r>
              </a:p>
              <a:p>
                <a:pPr>
                  <a:buFontTx/>
                  <a:buNone/>
                </a:pPr>
                <a:endParaRPr lang="en-US" altLang="ko-KR" dirty="0">
                  <a:ea typeface="Gulim" panose="020B0600000101010101" pitchFamily="34" charset="-127"/>
                </a:endParaRPr>
              </a:p>
              <a:p>
                <a:endParaRPr lang="en-US"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772" t="-2305"/>
                </a:stretch>
              </a:blipFill>
            </p:spPr>
            <p:txBody>
              <a:bodyPr/>
              <a:lstStyle/>
              <a:p>
                <a:r>
                  <a:rPr lang="en-US">
                    <a:noFill/>
                  </a:rPr>
                  <a:t> </a:t>
                </a:r>
              </a:p>
            </p:txBody>
          </p:sp>
        </mc:Fallback>
      </mc:AlternateContent>
    </p:spTree>
    <p:extLst>
      <p:ext uri="{BB962C8B-B14F-4D97-AF65-F5344CB8AC3E}">
        <p14:creationId xmlns:p14="http://schemas.microsoft.com/office/powerpoint/2010/main" val="23707020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normAutofit/>
          </a:bodyPr>
          <a:lstStyle/>
          <a:p>
            <a:r>
              <a:rPr lang="en-US" dirty="0"/>
              <a:t>Asymptotic Upper Bound</a:t>
            </a:r>
          </a:p>
        </p:txBody>
      </p:sp>
      <p:sp>
        <p:nvSpPr>
          <p:cNvPr id="223235" name="Rectangle 3"/>
          <p:cNvSpPr>
            <a:spLocks noGrp="1" noChangeArrowheads="1"/>
          </p:cNvSpPr>
          <p:nvPr>
            <p:ph type="body" idx="1"/>
          </p:nvPr>
        </p:nvSpPr>
        <p:spPr/>
        <p:txBody>
          <a:bodyPr>
            <a:normAutofit fontScale="92500"/>
          </a:bodyPr>
          <a:lstStyle/>
          <a:p>
            <a:pPr algn="just"/>
            <a:r>
              <a:rPr lang="en-US" dirty="0">
                <a:cs typeface="Times New Roman" panose="02020603050405020304" pitchFamily="18" charset="0"/>
              </a:rPr>
              <a:t>Consider the example of buying </a:t>
            </a:r>
            <a:r>
              <a:rPr lang="en-US" i="1" dirty="0">
                <a:cs typeface="Times New Roman" panose="02020603050405020304" pitchFamily="18" charset="0"/>
              </a:rPr>
              <a:t>elephants</a:t>
            </a:r>
            <a:r>
              <a:rPr lang="en-US" dirty="0">
                <a:cs typeface="Times New Roman" panose="02020603050405020304" pitchFamily="18" charset="0"/>
              </a:rPr>
              <a:t> and </a:t>
            </a:r>
            <a:r>
              <a:rPr lang="en-US" i="1" dirty="0">
                <a:cs typeface="Times New Roman" panose="02020603050405020304" pitchFamily="18" charset="0"/>
              </a:rPr>
              <a:t>goldfish:</a:t>
            </a:r>
            <a:endParaRPr lang="en-US" dirty="0">
              <a:latin typeface="Courier New" panose="02070309020205020404" pitchFamily="49" charset="0"/>
              <a:cs typeface="Courier New" panose="02070309020205020404" pitchFamily="49" charset="0"/>
            </a:endParaRPr>
          </a:p>
          <a:p>
            <a:pPr algn="just">
              <a:buFontTx/>
              <a:buNone/>
            </a:pPr>
            <a:r>
              <a:rPr lang="en-US" dirty="0">
                <a:cs typeface="Times New Roman" panose="02020603050405020304" pitchFamily="18" charset="0"/>
              </a:rPr>
              <a:t>		</a:t>
            </a:r>
            <a:r>
              <a:rPr lang="en-US" b="1" dirty="0">
                <a:cs typeface="Times New Roman" panose="02020603050405020304" pitchFamily="18" charset="0"/>
              </a:rPr>
              <a:t>Cost</a:t>
            </a:r>
            <a:r>
              <a:rPr lang="en-US" dirty="0">
                <a:cs typeface="Times New Roman" panose="02020603050405020304" pitchFamily="18" charset="0"/>
              </a:rPr>
              <a:t>: </a:t>
            </a:r>
            <a:r>
              <a:rPr lang="en-US" dirty="0" err="1">
                <a:cs typeface="Times New Roman" panose="02020603050405020304" pitchFamily="18" charset="0"/>
              </a:rPr>
              <a:t>cost_of_elephants</a:t>
            </a:r>
            <a:r>
              <a:rPr lang="en-US" dirty="0">
                <a:cs typeface="Times New Roman" panose="02020603050405020304" pitchFamily="18" charset="0"/>
              </a:rPr>
              <a:t> + </a:t>
            </a:r>
            <a:r>
              <a:rPr lang="en-US" dirty="0" err="1">
                <a:cs typeface="Times New Roman" panose="02020603050405020304" pitchFamily="18" charset="0"/>
              </a:rPr>
              <a:t>cost_of_goldfish</a:t>
            </a:r>
            <a:endParaRPr lang="en-US" dirty="0">
              <a:latin typeface="Courier New" panose="02070309020205020404" pitchFamily="49" charset="0"/>
              <a:cs typeface="Courier New" panose="02070309020205020404" pitchFamily="49" charset="0"/>
            </a:endParaRPr>
          </a:p>
          <a:p>
            <a:pPr algn="just">
              <a:buFontTx/>
              <a:buNone/>
            </a:pPr>
            <a:r>
              <a:rPr lang="en-US" dirty="0">
                <a:cs typeface="Times New Roman" panose="02020603050405020304" pitchFamily="18" charset="0"/>
              </a:rPr>
              <a:t>		</a:t>
            </a:r>
            <a:r>
              <a:rPr lang="en-US" b="1" dirty="0">
                <a:cs typeface="Times New Roman" panose="02020603050405020304" pitchFamily="18" charset="0"/>
              </a:rPr>
              <a:t>Cost</a:t>
            </a:r>
            <a:r>
              <a:rPr lang="en-US" dirty="0">
                <a:cs typeface="Times New Roman" panose="02020603050405020304" pitchFamily="18" charset="0"/>
              </a:rPr>
              <a:t> ~ </a:t>
            </a:r>
            <a:r>
              <a:rPr lang="en-US" dirty="0" err="1">
                <a:cs typeface="Times New Roman" panose="02020603050405020304" pitchFamily="18" charset="0"/>
              </a:rPr>
              <a:t>cost_of_elephants</a:t>
            </a:r>
            <a:r>
              <a:rPr lang="en-US" dirty="0">
                <a:cs typeface="Times New Roman" panose="02020603050405020304" pitchFamily="18" charset="0"/>
              </a:rPr>
              <a:t> </a:t>
            </a:r>
            <a:r>
              <a:rPr lang="en-US" dirty="0">
                <a:solidFill>
                  <a:srgbClr val="DD0111"/>
                </a:solidFill>
                <a:cs typeface="Times New Roman" panose="02020603050405020304" pitchFamily="18" charset="0"/>
              </a:rPr>
              <a:t>(approximation)</a:t>
            </a:r>
          </a:p>
          <a:p>
            <a:pPr algn="just"/>
            <a:r>
              <a:rPr lang="en-US" dirty="0">
                <a:cs typeface="Times New Roman" panose="02020603050405020304" pitchFamily="18" charset="0"/>
              </a:rPr>
              <a:t>Easier way: Discard the low order terms, as well as constants in a function since they are relatively insignificant for </a:t>
            </a:r>
            <a:r>
              <a:rPr lang="en-US" b="1" dirty="0">
                <a:cs typeface="Times New Roman" panose="02020603050405020304" pitchFamily="18" charset="0"/>
              </a:rPr>
              <a:t>large</a:t>
            </a:r>
            <a:r>
              <a:rPr lang="en-US" dirty="0">
                <a:cs typeface="Times New Roman" panose="02020603050405020304" pitchFamily="18" charset="0"/>
              </a:rPr>
              <a:t> </a:t>
            </a:r>
            <a:r>
              <a:rPr lang="en-US" i="1" dirty="0">
                <a:cs typeface="Times New Roman" panose="02020603050405020304" pitchFamily="18" charset="0"/>
              </a:rPr>
              <a:t>n</a:t>
            </a:r>
            <a:endParaRPr lang="en-US" dirty="0">
              <a:latin typeface="Courier New" panose="02070309020205020404" pitchFamily="49" charset="0"/>
              <a:cs typeface="Courier New" panose="02070309020205020404" pitchFamily="49" charset="0"/>
            </a:endParaRPr>
          </a:p>
          <a:p>
            <a:pPr algn="just">
              <a:buFontTx/>
              <a:buNone/>
            </a:pPr>
            <a:r>
              <a:rPr lang="en-US" dirty="0">
                <a:cs typeface="Times New Roman" panose="02020603050405020304" pitchFamily="18" charset="0"/>
              </a:rPr>
              <a:t>		 	</a:t>
            </a:r>
            <a:r>
              <a:rPr lang="en-US" i="1" dirty="0">
                <a:solidFill>
                  <a:srgbClr val="DD0111"/>
                </a:solidFill>
                <a:cs typeface="Times New Roman" panose="02020603050405020304" pitchFamily="18" charset="0"/>
              </a:rPr>
              <a:t>6n</a:t>
            </a:r>
            <a:r>
              <a:rPr lang="en-US" dirty="0">
                <a:solidFill>
                  <a:srgbClr val="DD0111"/>
                </a:solidFill>
                <a:cs typeface="Times New Roman" panose="02020603050405020304" pitchFamily="18" charset="0"/>
              </a:rPr>
              <a:t> + 4    </a:t>
            </a:r>
            <a:r>
              <a:rPr lang="en-US" dirty="0">
                <a:cs typeface="Times New Roman" panose="02020603050405020304" pitchFamily="18" charset="0"/>
              </a:rPr>
              <a:t> ~     </a:t>
            </a:r>
            <a:r>
              <a:rPr lang="en-US" dirty="0">
                <a:solidFill>
                  <a:srgbClr val="DD0111"/>
                </a:solidFill>
                <a:cs typeface="Times New Roman" panose="02020603050405020304" pitchFamily="18" charset="0"/>
              </a:rPr>
              <a:t>n</a:t>
            </a:r>
            <a:r>
              <a:rPr lang="en-US" dirty="0">
                <a:cs typeface="Times New Roman" panose="02020603050405020304" pitchFamily="18" charset="0"/>
              </a:rPr>
              <a:t> </a:t>
            </a:r>
          </a:p>
          <a:p>
            <a:pPr algn="just">
              <a:buFontTx/>
              <a:buNone/>
            </a:pPr>
            <a:r>
              <a:rPr lang="en-US" i="1" dirty="0">
                <a:solidFill>
                  <a:srgbClr val="DD0111"/>
                </a:solidFill>
                <a:cs typeface="Times New Roman" panose="02020603050405020304" pitchFamily="18" charset="0"/>
              </a:rPr>
              <a:t>			n</a:t>
            </a:r>
            <a:r>
              <a:rPr lang="en-US" baseline="30000" dirty="0">
                <a:solidFill>
                  <a:srgbClr val="DD0111"/>
                </a:solidFill>
                <a:cs typeface="Times New Roman" panose="02020603050405020304" pitchFamily="18" charset="0"/>
              </a:rPr>
              <a:t>4</a:t>
            </a:r>
            <a:r>
              <a:rPr lang="en-US" dirty="0">
                <a:solidFill>
                  <a:srgbClr val="DD0111"/>
                </a:solidFill>
                <a:cs typeface="Times New Roman" panose="02020603050405020304" pitchFamily="18" charset="0"/>
              </a:rPr>
              <a:t> + 100</a:t>
            </a:r>
            <a:r>
              <a:rPr lang="en-US" i="1" dirty="0">
                <a:solidFill>
                  <a:srgbClr val="DD0111"/>
                </a:solidFill>
                <a:cs typeface="Times New Roman" panose="02020603050405020304" pitchFamily="18" charset="0"/>
              </a:rPr>
              <a:t>n</a:t>
            </a:r>
            <a:r>
              <a:rPr lang="en-US" baseline="30000" dirty="0">
                <a:solidFill>
                  <a:srgbClr val="DD0111"/>
                </a:solidFill>
                <a:cs typeface="Times New Roman" panose="02020603050405020304" pitchFamily="18" charset="0"/>
              </a:rPr>
              <a:t>2</a:t>
            </a:r>
            <a:r>
              <a:rPr lang="en-US" dirty="0">
                <a:solidFill>
                  <a:srgbClr val="DD0111"/>
                </a:solidFill>
                <a:cs typeface="Times New Roman" panose="02020603050405020304" pitchFamily="18" charset="0"/>
              </a:rPr>
              <a:t> + 10</a:t>
            </a:r>
            <a:r>
              <a:rPr lang="en-US" i="1" dirty="0">
                <a:solidFill>
                  <a:srgbClr val="DD0111"/>
                </a:solidFill>
                <a:cs typeface="Times New Roman" panose="02020603050405020304" pitchFamily="18" charset="0"/>
              </a:rPr>
              <a:t>n</a:t>
            </a:r>
            <a:r>
              <a:rPr lang="en-US" dirty="0">
                <a:solidFill>
                  <a:srgbClr val="DD0111"/>
                </a:solidFill>
                <a:cs typeface="Times New Roman" panose="02020603050405020304" pitchFamily="18" charset="0"/>
              </a:rPr>
              <a:t> + 50</a:t>
            </a:r>
            <a:r>
              <a:rPr lang="en-US" dirty="0">
                <a:cs typeface="Times New Roman" panose="02020603050405020304" pitchFamily="18" charset="0"/>
              </a:rPr>
              <a:t>    ~     </a:t>
            </a:r>
            <a:r>
              <a:rPr lang="en-US" i="1" dirty="0">
                <a:solidFill>
                  <a:srgbClr val="DD0111"/>
                </a:solidFill>
                <a:cs typeface="Times New Roman" panose="02020603050405020304" pitchFamily="18" charset="0"/>
              </a:rPr>
              <a:t>n</a:t>
            </a:r>
            <a:r>
              <a:rPr lang="en-US" baseline="30000" dirty="0">
                <a:solidFill>
                  <a:srgbClr val="DD0111"/>
                </a:solidFill>
                <a:cs typeface="Times New Roman" panose="02020603050405020304" pitchFamily="18" charset="0"/>
              </a:rPr>
              <a:t>4</a:t>
            </a:r>
            <a:endParaRPr lang="en-US" baseline="30000" dirty="0">
              <a:cs typeface="Times New Roman" panose="02020603050405020304" pitchFamily="18" charset="0"/>
            </a:endParaRPr>
          </a:p>
          <a:p>
            <a:pPr algn="just">
              <a:buFontTx/>
              <a:buNone/>
            </a:pPr>
            <a:r>
              <a:rPr lang="en-US" i="1" dirty="0">
                <a:cs typeface="Times New Roman" panose="02020603050405020304" pitchFamily="18" charset="0"/>
              </a:rPr>
              <a:t> 	i.e., </a:t>
            </a:r>
            <a:r>
              <a:rPr lang="en-US" dirty="0">
                <a:cs typeface="Times New Roman" panose="02020603050405020304" pitchFamily="18" charset="0"/>
              </a:rPr>
              <a:t>we say that</a:t>
            </a:r>
            <a:r>
              <a:rPr lang="en-US" i="1" dirty="0">
                <a:cs typeface="Times New Roman" panose="02020603050405020304" pitchFamily="18" charset="0"/>
              </a:rPr>
              <a:t> </a:t>
            </a:r>
            <a:r>
              <a:rPr lang="en-US" i="1" dirty="0">
                <a:solidFill>
                  <a:srgbClr val="DD0111"/>
                </a:solidFill>
                <a:cs typeface="Times New Roman" panose="02020603050405020304" pitchFamily="18" charset="0"/>
              </a:rPr>
              <a:t>n</a:t>
            </a:r>
            <a:r>
              <a:rPr lang="en-US" baseline="30000" dirty="0">
                <a:solidFill>
                  <a:srgbClr val="DD0111"/>
                </a:solidFill>
                <a:cs typeface="Times New Roman" panose="02020603050405020304" pitchFamily="18" charset="0"/>
              </a:rPr>
              <a:t>4</a:t>
            </a:r>
            <a:r>
              <a:rPr lang="en-US" dirty="0">
                <a:solidFill>
                  <a:srgbClr val="DD0111"/>
                </a:solidFill>
                <a:cs typeface="Times New Roman" panose="02020603050405020304" pitchFamily="18" charset="0"/>
              </a:rPr>
              <a:t> + 100</a:t>
            </a:r>
            <a:r>
              <a:rPr lang="en-US" i="1" dirty="0">
                <a:solidFill>
                  <a:srgbClr val="DD0111"/>
                </a:solidFill>
                <a:cs typeface="Times New Roman" panose="02020603050405020304" pitchFamily="18" charset="0"/>
              </a:rPr>
              <a:t>n</a:t>
            </a:r>
            <a:r>
              <a:rPr lang="en-US" baseline="30000" dirty="0">
                <a:solidFill>
                  <a:srgbClr val="DD0111"/>
                </a:solidFill>
                <a:cs typeface="Times New Roman" panose="02020603050405020304" pitchFamily="18" charset="0"/>
              </a:rPr>
              <a:t>2</a:t>
            </a:r>
            <a:r>
              <a:rPr lang="en-US" dirty="0">
                <a:solidFill>
                  <a:srgbClr val="DD0111"/>
                </a:solidFill>
                <a:cs typeface="Times New Roman" panose="02020603050405020304" pitchFamily="18" charset="0"/>
              </a:rPr>
              <a:t> + 10</a:t>
            </a:r>
            <a:r>
              <a:rPr lang="en-US" i="1" dirty="0">
                <a:solidFill>
                  <a:srgbClr val="DD0111"/>
                </a:solidFill>
                <a:cs typeface="Times New Roman" panose="02020603050405020304" pitchFamily="18" charset="0"/>
              </a:rPr>
              <a:t>n</a:t>
            </a:r>
            <a:r>
              <a:rPr lang="en-US" dirty="0">
                <a:solidFill>
                  <a:srgbClr val="DD0111"/>
                </a:solidFill>
                <a:cs typeface="Times New Roman" panose="02020603050405020304" pitchFamily="18" charset="0"/>
              </a:rPr>
              <a:t> + 50</a:t>
            </a:r>
            <a:r>
              <a:rPr lang="en-US" dirty="0">
                <a:cs typeface="Times New Roman" panose="02020603050405020304" pitchFamily="18" charset="0"/>
              </a:rPr>
              <a:t> and </a:t>
            </a:r>
            <a:r>
              <a:rPr lang="en-US" i="1" dirty="0">
                <a:solidFill>
                  <a:srgbClr val="DD0111"/>
                </a:solidFill>
                <a:cs typeface="Times New Roman" panose="02020603050405020304" pitchFamily="18" charset="0"/>
              </a:rPr>
              <a:t>n</a:t>
            </a:r>
            <a:r>
              <a:rPr lang="en-US" baseline="30000" dirty="0">
                <a:solidFill>
                  <a:srgbClr val="DD0111"/>
                </a:solidFill>
                <a:cs typeface="Times New Roman" panose="02020603050405020304" pitchFamily="18" charset="0"/>
              </a:rPr>
              <a:t>4</a:t>
            </a:r>
            <a:r>
              <a:rPr lang="en-US" dirty="0">
                <a:ea typeface="MS Mincho" panose="02020609040205080304" pitchFamily="49" charset="-128"/>
              </a:rPr>
              <a:t> have the same  </a:t>
            </a:r>
            <a:r>
              <a:rPr lang="en-US" b="1" dirty="0">
                <a:ea typeface="MS Mincho" panose="02020609040205080304" pitchFamily="49" charset="-128"/>
              </a:rPr>
              <a:t>rate of growth</a:t>
            </a:r>
            <a:r>
              <a:rPr lang="en-US" u="sng" dirty="0"/>
              <a:t> </a:t>
            </a:r>
            <a:endParaRPr lang="en-US"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3037664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a:bodyPr>
          <a:lstStyle/>
          <a:p>
            <a:r>
              <a:rPr lang="en-US" dirty="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count = 0;</a:t>
            </a:r>
          </a:p>
          <a:p>
            <a:pPr>
              <a:buFontTx/>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&lt;10000;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a:buFontTx/>
              <a:buNone/>
            </a:pPr>
            <a:r>
              <a:rPr lang="en-US" dirty="0">
                <a:latin typeface="Courier New" panose="02070309020205020404" pitchFamily="49" charset="0"/>
                <a:cs typeface="Courier New" panose="02070309020205020404" pitchFamily="49" charset="0"/>
              </a:rPr>
              <a:t> 		count++;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Tree>
    <p:extLst>
      <p:ext uri="{BB962C8B-B14F-4D97-AF65-F5344CB8AC3E}">
        <p14:creationId xmlns:p14="http://schemas.microsoft.com/office/powerpoint/2010/main" val="784430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a:bodyPr>
          <a:lstStyle/>
          <a:p>
            <a:r>
              <a:rPr lang="en-US" dirty="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count = 0;</a:t>
            </a:r>
          </a:p>
          <a:p>
            <a:pPr>
              <a:buFontTx/>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&lt;10000;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a:buFontTx/>
              <a:buNone/>
            </a:pPr>
            <a:r>
              <a:rPr lang="en-US" dirty="0">
                <a:latin typeface="Courier New" panose="02070309020205020404" pitchFamily="49" charset="0"/>
                <a:cs typeface="Courier New" panose="02070309020205020404" pitchFamily="49" charset="0"/>
              </a:rPr>
              <a:t> 		count++;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6680200" y="2292823"/>
                <a:ext cx="996287"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1" i="1" dirty="0" smtClean="0">
                          <a:latin typeface="Cambria Math" panose="02040503050406030204" pitchFamily="18" charset="0"/>
                        </a:rPr>
                        <m:t>𝑶</m:t>
                      </m:r>
                      <m:r>
                        <a:rPr lang="en-US" sz="3200" b="1" i="1" dirty="0" smtClean="0">
                          <a:latin typeface="Cambria Math" panose="02040503050406030204" pitchFamily="18" charset="0"/>
                        </a:rPr>
                        <m:t>(</m:t>
                      </m:r>
                      <m:r>
                        <a:rPr lang="en-US" sz="3200" b="1" i="1" dirty="0" smtClean="0">
                          <a:latin typeface="Cambria Math" panose="02040503050406030204" pitchFamily="18" charset="0"/>
                        </a:rPr>
                        <m:t>𝟏</m:t>
                      </m:r>
                      <m:r>
                        <a:rPr lang="en-US" sz="3200" b="1" i="1" dirty="0" smtClean="0">
                          <a:latin typeface="Cambria Math" panose="02040503050406030204" pitchFamily="18" charset="0"/>
                        </a:rPr>
                        <m:t>)</m:t>
                      </m:r>
                    </m:oMath>
                  </m:oMathPara>
                </a14:m>
                <a:endParaRPr lang="en-US" sz="32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6680200" y="2292823"/>
                <a:ext cx="996287" cy="584775"/>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14356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a:bodyPr>
          <a:lstStyle/>
          <a:p>
            <a:r>
              <a:rPr lang="en-US" dirty="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count = 0;</a:t>
            </a:r>
          </a:p>
          <a:p>
            <a:pPr>
              <a:buFontTx/>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a:buFontTx/>
              <a:buNone/>
            </a:pPr>
            <a:r>
              <a:rPr lang="en-US" dirty="0">
                <a:latin typeface="Courier New" panose="02070309020205020404" pitchFamily="49" charset="0"/>
                <a:cs typeface="Courier New" panose="02070309020205020404" pitchFamily="49" charset="0"/>
              </a:rPr>
              <a:t> 		count++;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Tree>
    <p:extLst>
      <p:ext uri="{BB962C8B-B14F-4D97-AF65-F5344CB8AC3E}">
        <p14:creationId xmlns:p14="http://schemas.microsoft.com/office/powerpoint/2010/main" val="2372164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317" y="685166"/>
            <a:ext cx="6765925" cy="665480"/>
          </a:xfrm>
          <a:prstGeom prst="rect">
            <a:avLst/>
          </a:prstGeom>
        </p:spPr>
        <p:txBody>
          <a:bodyPr vert="horz" wrap="square" lIns="0" tIns="12700" rIns="0" bIns="0" rtlCol="0">
            <a:spAutoFit/>
          </a:bodyPr>
          <a:lstStyle/>
          <a:p>
            <a:pPr marL="12700">
              <a:lnSpc>
                <a:spcPct val="100000"/>
              </a:lnSpc>
              <a:spcBef>
                <a:spcPts val="100"/>
              </a:spcBef>
            </a:pPr>
            <a:r>
              <a:rPr spc="204" dirty="0"/>
              <a:t>NOTION </a:t>
            </a:r>
            <a:r>
              <a:rPr spc="35" dirty="0"/>
              <a:t>OF</a:t>
            </a:r>
            <a:r>
              <a:rPr spc="-254" dirty="0"/>
              <a:t> </a:t>
            </a:r>
            <a:r>
              <a:rPr spc="-40" dirty="0"/>
              <a:t>ALGORITHM</a:t>
            </a:r>
          </a:p>
        </p:txBody>
      </p:sp>
      <p:sp>
        <p:nvSpPr>
          <p:cNvPr id="3" name="object 3"/>
          <p:cNvSpPr txBox="1"/>
          <p:nvPr/>
        </p:nvSpPr>
        <p:spPr>
          <a:xfrm>
            <a:off x="2893060" y="3766820"/>
            <a:ext cx="2743200" cy="762000"/>
          </a:xfrm>
          <a:prstGeom prst="rect">
            <a:avLst/>
          </a:prstGeom>
          <a:solidFill>
            <a:srgbClr val="00CC99"/>
          </a:solidFill>
          <a:ln w="12579">
            <a:solidFill>
              <a:srgbClr val="FF0000"/>
            </a:solidFill>
          </a:ln>
        </p:spPr>
        <p:txBody>
          <a:bodyPr vert="horz" wrap="square" lIns="0" tIns="179070" rIns="0" bIns="0" rtlCol="0">
            <a:spAutoFit/>
          </a:bodyPr>
          <a:lstStyle/>
          <a:p>
            <a:pPr marL="635635">
              <a:lnSpc>
                <a:spcPct val="100000"/>
              </a:lnSpc>
              <a:spcBef>
                <a:spcPts val="1410"/>
              </a:spcBef>
            </a:pPr>
            <a:r>
              <a:rPr sz="2400" spc="-25" dirty="0">
                <a:latin typeface="Times New Roman"/>
                <a:cs typeface="Times New Roman"/>
              </a:rPr>
              <a:t>“computer”</a:t>
            </a:r>
            <a:endParaRPr sz="2400">
              <a:latin typeface="Times New Roman"/>
              <a:cs typeface="Times New Roman"/>
            </a:endParaRPr>
          </a:p>
        </p:txBody>
      </p:sp>
      <p:sp>
        <p:nvSpPr>
          <p:cNvPr id="4" name="object 4"/>
          <p:cNvSpPr txBox="1"/>
          <p:nvPr/>
        </p:nvSpPr>
        <p:spPr>
          <a:xfrm>
            <a:off x="5191759" y="5246370"/>
            <a:ext cx="2933700" cy="452120"/>
          </a:xfrm>
          <a:prstGeom prst="rect">
            <a:avLst/>
          </a:prstGeom>
        </p:spPr>
        <p:txBody>
          <a:bodyPr vert="horz" wrap="square" lIns="0" tIns="12700" rIns="0" bIns="0" rtlCol="0">
            <a:spAutoFit/>
          </a:bodyPr>
          <a:lstStyle/>
          <a:p>
            <a:pPr marL="12700">
              <a:lnSpc>
                <a:spcPct val="100000"/>
              </a:lnSpc>
              <a:spcBef>
                <a:spcPts val="100"/>
              </a:spcBef>
            </a:pPr>
            <a:r>
              <a:rPr sz="2800" spc="-30" dirty="0">
                <a:latin typeface="Times New Roman"/>
                <a:cs typeface="Times New Roman"/>
              </a:rPr>
              <a:t>Algorithmic</a:t>
            </a:r>
            <a:r>
              <a:rPr sz="2800" spc="-100" dirty="0">
                <a:latin typeface="Times New Roman"/>
                <a:cs typeface="Times New Roman"/>
              </a:rPr>
              <a:t> </a:t>
            </a:r>
            <a:r>
              <a:rPr sz="2800" spc="-25" dirty="0">
                <a:latin typeface="Times New Roman"/>
                <a:cs typeface="Times New Roman"/>
              </a:rPr>
              <a:t>solution</a:t>
            </a:r>
            <a:endParaRPr sz="2800">
              <a:latin typeface="Times New Roman"/>
              <a:cs typeface="Times New Roman"/>
            </a:endParaRPr>
          </a:p>
        </p:txBody>
      </p:sp>
      <p:sp>
        <p:nvSpPr>
          <p:cNvPr id="5" name="object 5"/>
          <p:cNvSpPr/>
          <p:nvPr/>
        </p:nvSpPr>
        <p:spPr>
          <a:xfrm>
            <a:off x="4145280" y="2090419"/>
            <a:ext cx="85090" cy="609600"/>
          </a:xfrm>
          <a:custGeom>
            <a:avLst/>
            <a:gdLst/>
            <a:ahLst/>
            <a:cxnLst/>
            <a:rect l="l" t="t" r="r" b="b"/>
            <a:pathLst>
              <a:path w="85089" h="609600">
                <a:moveTo>
                  <a:pt x="85090" y="524510"/>
                </a:moveTo>
                <a:lnTo>
                  <a:pt x="57150" y="524510"/>
                </a:lnTo>
                <a:lnTo>
                  <a:pt x="57150" y="0"/>
                </a:lnTo>
                <a:lnTo>
                  <a:pt x="27940" y="0"/>
                </a:lnTo>
                <a:lnTo>
                  <a:pt x="27940" y="524510"/>
                </a:lnTo>
                <a:lnTo>
                  <a:pt x="0" y="524510"/>
                </a:lnTo>
                <a:lnTo>
                  <a:pt x="43180" y="609600"/>
                </a:lnTo>
                <a:lnTo>
                  <a:pt x="85090" y="524510"/>
                </a:lnTo>
                <a:close/>
              </a:path>
            </a:pathLst>
          </a:custGeom>
          <a:solidFill>
            <a:srgbClr val="FF0000"/>
          </a:solidFill>
        </p:spPr>
        <p:txBody>
          <a:bodyPr wrap="square" lIns="0" tIns="0" rIns="0" bIns="0" rtlCol="0"/>
          <a:lstStyle/>
          <a:p>
            <a:endParaRPr/>
          </a:p>
        </p:txBody>
      </p:sp>
      <p:sp>
        <p:nvSpPr>
          <p:cNvPr id="6" name="object 6"/>
          <p:cNvSpPr/>
          <p:nvPr/>
        </p:nvSpPr>
        <p:spPr>
          <a:xfrm>
            <a:off x="4145280" y="3309619"/>
            <a:ext cx="85090" cy="457200"/>
          </a:xfrm>
          <a:custGeom>
            <a:avLst/>
            <a:gdLst/>
            <a:ahLst/>
            <a:cxnLst/>
            <a:rect l="l" t="t" r="r" b="b"/>
            <a:pathLst>
              <a:path w="85089" h="457200">
                <a:moveTo>
                  <a:pt x="85090" y="372110"/>
                </a:moveTo>
                <a:lnTo>
                  <a:pt x="57150" y="372110"/>
                </a:lnTo>
                <a:lnTo>
                  <a:pt x="57150" y="0"/>
                </a:lnTo>
                <a:lnTo>
                  <a:pt x="27940" y="0"/>
                </a:lnTo>
                <a:lnTo>
                  <a:pt x="27940" y="372110"/>
                </a:lnTo>
                <a:lnTo>
                  <a:pt x="0" y="372110"/>
                </a:lnTo>
                <a:lnTo>
                  <a:pt x="43180" y="457200"/>
                </a:lnTo>
                <a:lnTo>
                  <a:pt x="85090" y="372110"/>
                </a:lnTo>
                <a:close/>
              </a:path>
            </a:pathLst>
          </a:custGeom>
          <a:solidFill>
            <a:srgbClr val="FF0000"/>
          </a:solidFill>
        </p:spPr>
        <p:txBody>
          <a:bodyPr wrap="square" lIns="0" tIns="0" rIns="0" bIns="0" rtlCol="0"/>
          <a:lstStyle/>
          <a:p>
            <a:endParaRPr/>
          </a:p>
        </p:txBody>
      </p:sp>
      <p:sp>
        <p:nvSpPr>
          <p:cNvPr id="7" name="object 7"/>
          <p:cNvSpPr txBox="1"/>
          <p:nvPr/>
        </p:nvSpPr>
        <p:spPr>
          <a:xfrm>
            <a:off x="3663950" y="1558290"/>
            <a:ext cx="1189990" cy="1534160"/>
          </a:xfrm>
          <a:prstGeom prst="rect">
            <a:avLst/>
          </a:prstGeom>
        </p:spPr>
        <p:txBody>
          <a:bodyPr vert="horz" wrap="square" lIns="0" tIns="12700" rIns="0" bIns="0" rtlCol="0">
            <a:spAutoFit/>
          </a:bodyPr>
          <a:lstStyle/>
          <a:p>
            <a:pPr marL="17145">
              <a:lnSpc>
                <a:spcPct val="100000"/>
              </a:lnSpc>
              <a:spcBef>
                <a:spcPts val="100"/>
              </a:spcBef>
            </a:pPr>
            <a:r>
              <a:rPr sz="2400" spc="-20" dirty="0">
                <a:latin typeface="Times New Roman"/>
                <a:cs typeface="Times New Roman"/>
              </a:rPr>
              <a:t>problem</a:t>
            </a:r>
            <a:endParaRPr sz="2400">
              <a:latin typeface="Times New Roman"/>
              <a:cs typeface="Times New Roman"/>
            </a:endParaRPr>
          </a:p>
          <a:p>
            <a:pPr>
              <a:lnSpc>
                <a:spcPct val="100000"/>
              </a:lnSpc>
            </a:pPr>
            <a:endParaRPr sz="2600">
              <a:latin typeface="Times New Roman"/>
              <a:cs typeface="Times New Roman"/>
            </a:endParaRPr>
          </a:p>
          <a:p>
            <a:pPr>
              <a:lnSpc>
                <a:spcPct val="100000"/>
              </a:lnSpc>
              <a:spcBef>
                <a:spcPts val="25"/>
              </a:spcBef>
            </a:pPr>
            <a:endParaRPr sz="2700">
              <a:latin typeface="Times New Roman"/>
              <a:cs typeface="Times New Roman"/>
            </a:endParaRPr>
          </a:p>
          <a:p>
            <a:pPr marL="12700">
              <a:lnSpc>
                <a:spcPct val="100000"/>
              </a:lnSpc>
            </a:pPr>
            <a:r>
              <a:rPr sz="2400" spc="-20" dirty="0">
                <a:latin typeface="Times New Roman"/>
                <a:cs typeface="Times New Roman"/>
              </a:rPr>
              <a:t>al</a:t>
            </a:r>
            <a:r>
              <a:rPr sz="2400" spc="-30" dirty="0">
                <a:latin typeface="Times New Roman"/>
                <a:cs typeface="Times New Roman"/>
              </a:rPr>
              <a:t>g</a:t>
            </a:r>
            <a:r>
              <a:rPr sz="2400" spc="-20" dirty="0">
                <a:latin typeface="Times New Roman"/>
                <a:cs typeface="Times New Roman"/>
              </a:rPr>
              <a:t>or</a:t>
            </a:r>
            <a:r>
              <a:rPr sz="2400" spc="-30" dirty="0">
                <a:latin typeface="Times New Roman"/>
                <a:cs typeface="Times New Roman"/>
              </a:rPr>
              <a:t>i</a:t>
            </a:r>
            <a:r>
              <a:rPr sz="2400" spc="-20" dirty="0">
                <a:latin typeface="Times New Roman"/>
                <a:cs typeface="Times New Roman"/>
              </a:rPr>
              <a:t>th</a:t>
            </a:r>
            <a:r>
              <a:rPr sz="2400" dirty="0">
                <a:latin typeface="Times New Roman"/>
                <a:cs typeface="Times New Roman"/>
              </a:rPr>
              <a:t>m</a:t>
            </a:r>
            <a:endParaRPr sz="2400">
              <a:latin typeface="Times New Roman"/>
              <a:cs typeface="Times New Roman"/>
            </a:endParaRPr>
          </a:p>
        </p:txBody>
      </p:sp>
      <p:sp>
        <p:nvSpPr>
          <p:cNvPr id="8" name="object 8"/>
          <p:cNvSpPr txBox="1"/>
          <p:nvPr/>
        </p:nvSpPr>
        <p:spPr>
          <a:xfrm>
            <a:off x="801369" y="3920490"/>
            <a:ext cx="64008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imes New Roman"/>
                <a:cs typeface="Times New Roman"/>
              </a:rPr>
              <a:t>i</a:t>
            </a:r>
            <a:r>
              <a:rPr sz="2400" spc="-30" dirty="0">
                <a:latin typeface="Times New Roman"/>
                <a:cs typeface="Times New Roman"/>
              </a:rPr>
              <a:t>n</a:t>
            </a:r>
            <a:r>
              <a:rPr sz="2400" spc="-20" dirty="0">
                <a:latin typeface="Times New Roman"/>
                <a:cs typeface="Times New Roman"/>
              </a:rPr>
              <a:t>p</a:t>
            </a:r>
            <a:r>
              <a:rPr sz="2400" spc="-30" dirty="0">
                <a:latin typeface="Times New Roman"/>
                <a:cs typeface="Times New Roman"/>
              </a:rPr>
              <a:t>u</a:t>
            </a:r>
            <a:r>
              <a:rPr sz="2400" dirty="0">
                <a:latin typeface="Times New Roman"/>
                <a:cs typeface="Times New Roman"/>
              </a:rPr>
              <a:t>t</a:t>
            </a:r>
            <a:endParaRPr sz="2400">
              <a:latin typeface="Times New Roman"/>
              <a:cs typeface="Times New Roman"/>
            </a:endParaRPr>
          </a:p>
        </p:txBody>
      </p:sp>
      <p:sp>
        <p:nvSpPr>
          <p:cNvPr id="9" name="object 9"/>
          <p:cNvSpPr txBox="1"/>
          <p:nvPr/>
        </p:nvSpPr>
        <p:spPr>
          <a:xfrm>
            <a:off x="6822440" y="3920490"/>
            <a:ext cx="789940" cy="391160"/>
          </a:xfrm>
          <a:prstGeom prst="rect">
            <a:avLst/>
          </a:prstGeom>
        </p:spPr>
        <p:txBody>
          <a:bodyPr vert="horz" wrap="square" lIns="0" tIns="12700" rIns="0" bIns="0" rtlCol="0">
            <a:spAutoFit/>
          </a:bodyPr>
          <a:lstStyle/>
          <a:p>
            <a:pPr marL="12700">
              <a:lnSpc>
                <a:spcPct val="100000"/>
              </a:lnSpc>
              <a:spcBef>
                <a:spcPts val="100"/>
              </a:spcBef>
            </a:pPr>
            <a:r>
              <a:rPr sz="2400" spc="-30" dirty="0">
                <a:latin typeface="Times New Roman"/>
                <a:cs typeface="Times New Roman"/>
              </a:rPr>
              <a:t>o</a:t>
            </a:r>
            <a:r>
              <a:rPr sz="2400" spc="-20" dirty="0">
                <a:latin typeface="Times New Roman"/>
                <a:cs typeface="Times New Roman"/>
              </a:rPr>
              <a:t>ut</a:t>
            </a:r>
            <a:r>
              <a:rPr sz="2400" spc="-30" dirty="0">
                <a:latin typeface="Times New Roman"/>
                <a:cs typeface="Times New Roman"/>
              </a:rPr>
              <a:t>p</a:t>
            </a:r>
            <a:r>
              <a:rPr sz="2400" spc="-20" dirty="0">
                <a:latin typeface="Times New Roman"/>
                <a:cs typeface="Times New Roman"/>
              </a:rPr>
              <a:t>u</a:t>
            </a:r>
            <a:r>
              <a:rPr sz="2400" dirty="0">
                <a:latin typeface="Times New Roman"/>
                <a:cs typeface="Times New Roman"/>
              </a:rPr>
              <a:t>t</a:t>
            </a:r>
            <a:endParaRPr sz="2400">
              <a:latin typeface="Times New Roman"/>
              <a:cs typeface="Times New Roman"/>
            </a:endParaRPr>
          </a:p>
        </p:txBody>
      </p:sp>
      <p:sp>
        <p:nvSpPr>
          <p:cNvPr id="10" name="object 10"/>
          <p:cNvSpPr/>
          <p:nvPr/>
        </p:nvSpPr>
        <p:spPr>
          <a:xfrm>
            <a:off x="1663700" y="4182109"/>
            <a:ext cx="1219200" cy="85090"/>
          </a:xfrm>
          <a:custGeom>
            <a:avLst/>
            <a:gdLst/>
            <a:ahLst/>
            <a:cxnLst/>
            <a:rect l="l" t="t" r="r" b="b"/>
            <a:pathLst>
              <a:path w="1219200" h="85089">
                <a:moveTo>
                  <a:pt x="1219200" y="41910"/>
                </a:moveTo>
                <a:lnTo>
                  <a:pt x="1134110" y="0"/>
                </a:lnTo>
                <a:lnTo>
                  <a:pt x="1134110" y="27940"/>
                </a:lnTo>
                <a:lnTo>
                  <a:pt x="0" y="27940"/>
                </a:lnTo>
                <a:lnTo>
                  <a:pt x="0" y="57150"/>
                </a:lnTo>
                <a:lnTo>
                  <a:pt x="1134110" y="57150"/>
                </a:lnTo>
                <a:lnTo>
                  <a:pt x="1134110" y="85090"/>
                </a:lnTo>
                <a:lnTo>
                  <a:pt x="1219200" y="41910"/>
                </a:lnTo>
                <a:close/>
              </a:path>
            </a:pathLst>
          </a:custGeom>
          <a:solidFill>
            <a:srgbClr val="FF0000"/>
          </a:solidFill>
        </p:spPr>
        <p:txBody>
          <a:bodyPr wrap="square" lIns="0" tIns="0" rIns="0" bIns="0" rtlCol="0"/>
          <a:lstStyle/>
          <a:p>
            <a:endParaRPr/>
          </a:p>
        </p:txBody>
      </p:sp>
      <p:sp>
        <p:nvSpPr>
          <p:cNvPr id="11" name="object 11"/>
          <p:cNvSpPr/>
          <p:nvPr/>
        </p:nvSpPr>
        <p:spPr>
          <a:xfrm>
            <a:off x="5626100" y="4182109"/>
            <a:ext cx="1143000" cy="85090"/>
          </a:xfrm>
          <a:custGeom>
            <a:avLst/>
            <a:gdLst/>
            <a:ahLst/>
            <a:cxnLst/>
            <a:rect l="l" t="t" r="r" b="b"/>
            <a:pathLst>
              <a:path w="1143000" h="85089">
                <a:moveTo>
                  <a:pt x="1143000" y="41910"/>
                </a:moveTo>
                <a:lnTo>
                  <a:pt x="1057910" y="0"/>
                </a:lnTo>
                <a:lnTo>
                  <a:pt x="1057910" y="27940"/>
                </a:lnTo>
                <a:lnTo>
                  <a:pt x="0" y="27940"/>
                </a:lnTo>
                <a:lnTo>
                  <a:pt x="0" y="57150"/>
                </a:lnTo>
                <a:lnTo>
                  <a:pt x="1057910" y="57150"/>
                </a:lnTo>
                <a:lnTo>
                  <a:pt x="1057910" y="85090"/>
                </a:lnTo>
                <a:lnTo>
                  <a:pt x="1143000" y="41910"/>
                </a:lnTo>
                <a:close/>
              </a:path>
            </a:pathLst>
          </a:custGeom>
          <a:solidFill>
            <a:srgbClr val="FF0000"/>
          </a:solidFill>
        </p:spPr>
        <p:txBody>
          <a:bodyPr wrap="square" lIns="0" tIns="0" rIns="0" bIns="0" rtlCol="0"/>
          <a:lstStyle/>
          <a:p>
            <a:endParaRPr/>
          </a:p>
        </p:txBody>
      </p:sp>
      <p:sp>
        <p:nvSpPr>
          <p:cNvPr id="12" name="Slide Number Placeholder 11"/>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150710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a:bodyPr>
          <a:lstStyle/>
          <a:p>
            <a:r>
              <a:rPr lang="en-US" dirty="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count = 0;</a:t>
            </a:r>
          </a:p>
          <a:p>
            <a:pPr>
              <a:buFontTx/>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a:buFontTx/>
              <a:buNone/>
            </a:pPr>
            <a:r>
              <a:rPr lang="en-US" dirty="0">
                <a:latin typeface="Courier New" panose="02070309020205020404" pitchFamily="49" charset="0"/>
                <a:cs typeface="Courier New" panose="02070309020205020404" pitchFamily="49" charset="0"/>
              </a:rPr>
              <a:t> 		count++;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6680200" y="2292823"/>
                <a:ext cx="996287"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1" i="1" dirty="0" smtClean="0">
                          <a:latin typeface="Cambria Math" panose="02040503050406030204" pitchFamily="18" charset="0"/>
                        </a:rPr>
                        <m:t>𝑶</m:t>
                      </m:r>
                      <m:r>
                        <a:rPr lang="en-US" sz="3200" b="1" i="1" dirty="0" smtClean="0">
                          <a:latin typeface="Cambria Math" panose="02040503050406030204" pitchFamily="18" charset="0"/>
                        </a:rPr>
                        <m:t>(</m:t>
                      </m:r>
                      <m:r>
                        <a:rPr lang="en-US" sz="3200" b="1" i="1" dirty="0" smtClean="0">
                          <a:latin typeface="Cambria Math" panose="02040503050406030204" pitchFamily="18" charset="0"/>
                        </a:rPr>
                        <m:t>𝒏</m:t>
                      </m:r>
                      <m:r>
                        <a:rPr lang="en-US" sz="3200" b="1" i="1" dirty="0" smtClean="0">
                          <a:latin typeface="Cambria Math" panose="02040503050406030204" pitchFamily="18" charset="0"/>
                        </a:rPr>
                        <m:t>)</m:t>
                      </m:r>
                    </m:oMath>
                  </m:oMathPara>
                </a14:m>
                <a:endParaRPr lang="en-US" sz="32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6680200" y="2292823"/>
                <a:ext cx="996287" cy="584775"/>
              </a:xfrm>
              <a:prstGeom prst="rect">
                <a:avLst/>
              </a:prstGeom>
              <a:blipFill rotWithShape="0">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70047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a:bodyPr>
          <a:lstStyle/>
          <a:p>
            <a:r>
              <a:rPr lang="en-US" dirty="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sum = 0;</a:t>
            </a:r>
          </a:p>
          <a:p>
            <a:pPr>
              <a:buFontTx/>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a:buFontTx/>
              <a:buNone/>
            </a:pPr>
            <a:r>
              <a:rPr lang="en-US" dirty="0">
                <a:latin typeface="Courier New" panose="02070309020205020404" pitchFamily="49" charset="0"/>
                <a:cs typeface="Courier New" panose="02070309020205020404" pitchFamily="49" charset="0"/>
              </a:rPr>
              <a:t> 		for(j=0; j&lt;N; j++)</a:t>
            </a:r>
          </a:p>
          <a:p>
            <a:pPr>
              <a:buFontTx/>
              <a:buNone/>
            </a:pPr>
            <a:r>
              <a:rPr lang="en-US" dirty="0">
                <a:latin typeface="Courier New" panose="02070309020205020404" pitchFamily="49" charset="0"/>
                <a:cs typeface="Courier New" panose="02070309020205020404" pitchFamily="49" charset="0"/>
              </a:rPr>
              <a:t> 			sum +=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][j];</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Tree>
    <p:extLst>
      <p:ext uri="{BB962C8B-B14F-4D97-AF65-F5344CB8AC3E}">
        <p14:creationId xmlns:p14="http://schemas.microsoft.com/office/powerpoint/2010/main" val="1362719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a:bodyPr>
          <a:lstStyle/>
          <a:p>
            <a:r>
              <a:rPr lang="en-US" dirty="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sum = 0;</a:t>
            </a:r>
          </a:p>
          <a:p>
            <a:pPr>
              <a:buFontTx/>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a:buFontTx/>
              <a:buNone/>
            </a:pPr>
            <a:r>
              <a:rPr lang="en-US" dirty="0">
                <a:latin typeface="Courier New" panose="02070309020205020404" pitchFamily="49" charset="0"/>
                <a:cs typeface="Courier New" panose="02070309020205020404" pitchFamily="49" charset="0"/>
              </a:rPr>
              <a:t> 		for(j=0; j&lt;N; j++)</a:t>
            </a:r>
          </a:p>
          <a:p>
            <a:pPr>
              <a:buFontTx/>
              <a:buNone/>
            </a:pPr>
            <a:r>
              <a:rPr lang="en-US" dirty="0">
                <a:latin typeface="Courier New" panose="02070309020205020404" pitchFamily="49" charset="0"/>
                <a:cs typeface="Courier New" panose="02070309020205020404" pitchFamily="49" charset="0"/>
              </a:rPr>
              <a:t> 			sum += </a:t>
            </a:r>
            <a:r>
              <a:rPr lang="en-US" dirty="0" err="1">
                <a:latin typeface="Courier New" panose="02070309020205020404" pitchFamily="49" charset="0"/>
                <a:cs typeface="Courier New" panose="02070309020205020404" pitchFamily="49" charset="0"/>
              </a:rPr>
              <a:t>arr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][j];</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6680200" y="2292823"/>
                <a:ext cx="996287"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1" i="1" dirty="0" smtClean="0">
                          <a:latin typeface="Cambria Math" panose="02040503050406030204" pitchFamily="18" charset="0"/>
                        </a:rPr>
                        <m:t>𝑶</m:t>
                      </m:r>
                      <m:r>
                        <a:rPr lang="en-US" sz="3200" b="1" i="1" dirty="0" smtClean="0">
                          <a:latin typeface="Cambria Math" panose="02040503050406030204" pitchFamily="18" charset="0"/>
                        </a:rPr>
                        <m:t>(</m:t>
                      </m:r>
                      <m:r>
                        <a:rPr lang="en-US" sz="3200" b="1" i="1" dirty="0" smtClean="0">
                          <a:latin typeface="Cambria Math" panose="02040503050406030204" pitchFamily="18" charset="0"/>
                        </a:rPr>
                        <m:t>𝒏</m:t>
                      </m:r>
                      <m:r>
                        <a:rPr lang="en-US" sz="3200" b="1" i="1" baseline="30000" dirty="0" smtClean="0">
                          <a:latin typeface="Cambria Math" panose="02040503050406030204" pitchFamily="18" charset="0"/>
                        </a:rPr>
                        <m:t>𝟐</m:t>
                      </m:r>
                      <m:r>
                        <a:rPr lang="en-US" sz="3200" b="1" i="1" dirty="0" smtClean="0">
                          <a:latin typeface="Cambria Math" panose="02040503050406030204" pitchFamily="18" charset="0"/>
                        </a:rPr>
                        <m:t>)</m:t>
                      </m:r>
                    </m:oMath>
                  </m:oMathPara>
                </a14:m>
                <a:endParaRPr lang="en-US" sz="32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6680200" y="2292823"/>
                <a:ext cx="996287" cy="584775"/>
              </a:xfrm>
              <a:prstGeom prst="rect">
                <a:avLst/>
              </a:prstGeom>
              <a:blipFill rotWithShape="0">
                <a:blip r:embed="rId2"/>
                <a:stretch>
                  <a:fillRect r="-12270"/>
                </a:stretch>
              </a:blipFill>
            </p:spPr>
            <p:txBody>
              <a:bodyPr/>
              <a:lstStyle/>
              <a:p>
                <a:r>
                  <a:rPr lang="en-US">
                    <a:noFill/>
                  </a:rPr>
                  <a:t> </a:t>
                </a:r>
              </a:p>
            </p:txBody>
          </p:sp>
        </mc:Fallback>
      </mc:AlternateContent>
    </p:spTree>
    <p:extLst>
      <p:ext uri="{BB962C8B-B14F-4D97-AF65-F5344CB8AC3E}">
        <p14:creationId xmlns:p14="http://schemas.microsoft.com/office/powerpoint/2010/main" val="1413169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a:bodyPr>
          <a:lstStyle/>
          <a:p>
            <a:r>
              <a:rPr lang="en-US" dirty="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count = 0;</a:t>
            </a:r>
          </a:p>
          <a:p>
            <a:pPr>
              <a:buFontTx/>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*2)</a:t>
            </a:r>
          </a:p>
          <a:p>
            <a:pPr>
              <a:buFontTx/>
              <a:buNone/>
            </a:pPr>
            <a:r>
              <a:rPr lang="en-US" dirty="0">
                <a:latin typeface="Courier New" panose="02070309020205020404" pitchFamily="49" charset="0"/>
                <a:cs typeface="Courier New" panose="02070309020205020404" pitchFamily="49" charset="0"/>
              </a:rPr>
              <a:t> 		count++;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p:spTree>
    <p:extLst>
      <p:ext uri="{BB962C8B-B14F-4D97-AF65-F5344CB8AC3E}">
        <p14:creationId xmlns:p14="http://schemas.microsoft.com/office/powerpoint/2010/main" val="2293983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a:bodyPr>
          <a:lstStyle/>
          <a:p>
            <a:r>
              <a:rPr lang="en-US" dirty="0">
                <a:ea typeface="MS Mincho" panose="02020609040205080304" pitchFamily="49" charset="-128"/>
              </a:rPr>
              <a:t>Some Examples</a:t>
            </a:r>
            <a:endParaRPr lang="en-US" sz="3600" dirty="0">
              <a:ea typeface="MS Mincho" panose="02020609040205080304" pitchFamily="49" charset="-128"/>
            </a:endParaRPr>
          </a:p>
        </p:txBody>
      </p:sp>
      <p:sp>
        <p:nvSpPr>
          <p:cNvPr id="2" name="Content Placeholder 1"/>
          <p:cNvSpPr>
            <a:spLocks noGrp="1"/>
          </p:cNvSpPr>
          <p:nvPr>
            <p:ph idx="1"/>
          </p:nvPr>
        </p:nvSpPr>
        <p:spPr/>
        <p:txBody>
          <a:bodyPr/>
          <a:lstStyle/>
          <a:p>
            <a:r>
              <a:rPr lang="en-US" dirty="0"/>
              <a:t>Determine the time complexity for the following algorithm.</a:t>
            </a:r>
          </a:p>
          <a:p>
            <a:pPr>
              <a:buFontTx/>
              <a:buNone/>
            </a:pPr>
            <a:r>
              <a:rPr lang="en-US" dirty="0">
                <a:latin typeface="Courier New" panose="02070309020205020404" pitchFamily="49" charset="0"/>
                <a:cs typeface="Courier New" panose="02070309020205020404" pitchFamily="49" charset="0"/>
              </a:rPr>
              <a:t> count = 0;</a:t>
            </a:r>
          </a:p>
          <a:p>
            <a:pPr>
              <a:buFontTx/>
              <a:buNone/>
            </a:pPr>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*2)</a:t>
            </a:r>
          </a:p>
          <a:p>
            <a:pPr>
              <a:buFontTx/>
              <a:buNone/>
            </a:pPr>
            <a:r>
              <a:rPr lang="en-US" dirty="0">
                <a:latin typeface="Courier New" panose="02070309020205020404" pitchFamily="49" charset="0"/>
                <a:cs typeface="Courier New" panose="02070309020205020404" pitchFamily="49" charset="0"/>
              </a:rPr>
              <a:t> 		count++;</a:t>
            </a:r>
            <a:endParaRPr lang="en-US" i="1" dirty="0">
              <a:ea typeface="MS Mincho" panose="02020609040205080304" pitchFamily="49" charset="-128"/>
            </a:endParaRPr>
          </a:p>
          <a:p>
            <a:endParaRPr lang="en-US" b="1" dirty="0">
              <a:cs typeface="Times New Roman" panose="02020603050405020304" pitchFamily="18" charset="0"/>
            </a:endParaRPr>
          </a:p>
          <a:p>
            <a:pPr>
              <a:buFontTx/>
              <a:buNone/>
            </a:pPr>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6680200" y="2292823"/>
                <a:ext cx="1883229"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1" i="1" dirty="0" smtClean="0">
                          <a:latin typeface="Cambria Math" panose="02040503050406030204" pitchFamily="18" charset="0"/>
                        </a:rPr>
                        <m:t>𝑶</m:t>
                      </m:r>
                      <m:r>
                        <a:rPr lang="en-US" sz="3200" b="1" i="1" dirty="0" smtClean="0">
                          <a:latin typeface="Cambria Math" panose="02040503050406030204" pitchFamily="18" charset="0"/>
                        </a:rPr>
                        <m:t>(</m:t>
                      </m:r>
                      <m:func>
                        <m:funcPr>
                          <m:ctrlPr>
                            <a:rPr lang="en-US" sz="3200" b="1" i="1" dirty="0" smtClean="0">
                              <a:latin typeface="Cambria Math" panose="02040503050406030204" pitchFamily="18" charset="0"/>
                            </a:rPr>
                          </m:ctrlPr>
                        </m:funcPr>
                        <m:fName>
                          <m:r>
                            <m:rPr>
                              <m:sty m:val="p"/>
                            </m:rPr>
                            <a:rPr lang="en-US" sz="3200" b="0" i="0" dirty="0" smtClean="0">
                              <a:latin typeface="Cambria Math" panose="02040503050406030204" pitchFamily="18" charset="0"/>
                            </a:rPr>
                            <m:t>log</m:t>
                          </m:r>
                        </m:fName>
                        <m:e>
                          <m:r>
                            <a:rPr lang="en-US" sz="3200" b="1" i="1" dirty="0" smtClean="0">
                              <a:latin typeface="Cambria Math" panose="02040503050406030204" pitchFamily="18" charset="0"/>
                            </a:rPr>
                            <m:t>𝒏</m:t>
                          </m:r>
                        </m:e>
                      </m:func>
                      <m:r>
                        <a:rPr lang="en-US" sz="3200" b="1" i="1" dirty="0" smtClean="0">
                          <a:latin typeface="Cambria Math" panose="02040503050406030204" pitchFamily="18" charset="0"/>
                        </a:rPr>
                        <m:t>)</m:t>
                      </m:r>
                    </m:oMath>
                  </m:oMathPara>
                </a14:m>
                <a:endParaRPr lang="en-US" sz="3200" b="1" dirty="0"/>
              </a:p>
            </p:txBody>
          </p:sp>
        </mc:Choice>
        <mc:Fallback xmlns="">
          <p:sp>
            <p:nvSpPr>
              <p:cNvPr id="5" name="TextBox 4"/>
              <p:cNvSpPr txBox="1">
                <a:spLocks noRot="1" noChangeAspect="1" noMove="1" noResize="1" noEditPoints="1" noAdjustHandles="1" noChangeArrowheads="1" noChangeShapeType="1" noTextEdit="1"/>
              </p:cNvSpPr>
              <p:nvPr/>
            </p:nvSpPr>
            <p:spPr>
              <a:xfrm>
                <a:off x="6680200" y="2292823"/>
                <a:ext cx="1883229" cy="584775"/>
              </a:xfrm>
              <a:prstGeom prst="rect">
                <a:avLst/>
              </a:prstGeom>
              <a:blipFill>
                <a:blip r:embed="rId2"/>
                <a:stretch>
                  <a:fillRect b="-19149"/>
                </a:stretch>
              </a:blipFill>
            </p:spPr>
            <p:txBody>
              <a:bodyPr/>
              <a:lstStyle/>
              <a:p>
                <a:r>
                  <a:rPr lang="en-US">
                    <a:noFill/>
                  </a:rPr>
                  <a:t> </a:t>
                </a:r>
              </a:p>
            </p:txBody>
          </p:sp>
        </mc:Fallback>
      </mc:AlternateContent>
    </p:spTree>
    <p:extLst>
      <p:ext uri="{BB962C8B-B14F-4D97-AF65-F5344CB8AC3E}">
        <p14:creationId xmlns:p14="http://schemas.microsoft.com/office/powerpoint/2010/main" val="495036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915400" cy="838200"/>
          </a:xfrm>
        </p:spPr>
        <p:txBody>
          <a:bodyPr>
            <a:noAutofit/>
          </a:bodyPr>
          <a:lstStyle/>
          <a:p>
            <a:br>
              <a:rPr lang="en-US" b="1" dirty="0"/>
            </a:br>
            <a:br>
              <a:rPr lang="en-US" b="1" dirty="0"/>
            </a:br>
            <a:br>
              <a:rPr lang="en-US" b="1" dirty="0"/>
            </a:br>
            <a:br>
              <a:rPr lang="en-US" b="1" dirty="0"/>
            </a:br>
            <a:r>
              <a:rPr lang="en-US" b="1" dirty="0"/>
              <a:t>  The Growth of Functions</a:t>
            </a:r>
          </a:p>
        </p:txBody>
      </p:sp>
      <p:sp>
        <p:nvSpPr>
          <p:cNvPr id="3" name="Content Placeholder 2"/>
          <p:cNvSpPr>
            <a:spLocks noGrp="1"/>
          </p:cNvSpPr>
          <p:nvPr>
            <p:ph idx="1"/>
          </p:nvPr>
        </p:nvSpPr>
        <p:spPr>
          <a:xfrm>
            <a:off x="228600" y="1371599"/>
            <a:ext cx="8610600" cy="5349875"/>
          </a:xfrm>
        </p:spPr>
        <p:txBody>
          <a:bodyPr>
            <a:normAutofit fontScale="25000" lnSpcReduction="20000"/>
          </a:bodyPr>
          <a:lstStyle/>
          <a:p>
            <a:pPr algn="just">
              <a:buNone/>
            </a:pPr>
            <a:r>
              <a:rPr lang="en-US" sz="12800" dirty="0"/>
              <a:t> </a:t>
            </a:r>
            <a:r>
              <a:rPr lang="en-US" sz="14400" dirty="0"/>
              <a:t>Popular functions g(n) are </a:t>
            </a:r>
          </a:p>
          <a:p>
            <a:pPr algn="just">
              <a:buNone/>
            </a:pPr>
            <a:r>
              <a:rPr lang="en-US" sz="14400" dirty="0"/>
              <a:t>               n log n, 1, 2</a:t>
            </a:r>
            <a:r>
              <a:rPr lang="en-US" sz="14400" baseline="30000" dirty="0"/>
              <a:t>n</a:t>
            </a:r>
            <a:r>
              <a:rPr lang="en-US" sz="14400" dirty="0"/>
              <a:t>, n</a:t>
            </a:r>
            <a:r>
              <a:rPr lang="en-US" sz="14400" baseline="30000" dirty="0"/>
              <a:t>2</a:t>
            </a:r>
            <a:r>
              <a:rPr lang="en-US" sz="14400" dirty="0"/>
              <a:t>, n!, n, n</a:t>
            </a:r>
            <a:r>
              <a:rPr lang="en-US" sz="14400" baseline="30000" dirty="0"/>
              <a:t>3</a:t>
            </a:r>
            <a:r>
              <a:rPr lang="en-US" sz="14400" dirty="0"/>
              <a:t>, log n.</a:t>
            </a:r>
          </a:p>
          <a:p>
            <a:pPr>
              <a:buNone/>
            </a:pPr>
            <a:r>
              <a:rPr lang="en-US" sz="12800" b="1" dirty="0"/>
              <a:t>Listed from slowest to fastest growth</a:t>
            </a:r>
            <a:r>
              <a:rPr lang="en-US" sz="12800" dirty="0"/>
              <a:t>:</a:t>
            </a:r>
          </a:p>
          <a:p>
            <a:pPr>
              <a:buNone/>
            </a:pPr>
            <a:r>
              <a:rPr lang="en-US" sz="12800" dirty="0"/>
              <a:t>• 1</a:t>
            </a:r>
          </a:p>
          <a:p>
            <a:pPr>
              <a:buNone/>
            </a:pPr>
            <a:r>
              <a:rPr lang="en-US" sz="12800" dirty="0"/>
              <a:t>• log n</a:t>
            </a:r>
          </a:p>
          <a:p>
            <a:pPr>
              <a:buNone/>
            </a:pPr>
            <a:r>
              <a:rPr lang="en-US" sz="12800" dirty="0"/>
              <a:t>• n</a:t>
            </a:r>
          </a:p>
          <a:p>
            <a:pPr>
              <a:buNone/>
            </a:pPr>
            <a:r>
              <a:rPr lang="en-US" sz="12800" dirty="0"/>
              <a:t>• n log n</a:t>
            </a:r>
          </a:p>
          <a:p>
            <a:pPr>
              <a:buNone/>
            </a:pPr>
            <a:r>
              <a:rPr lang="en-US" sz="12800" dirty="0"/>
              <a:t>• n</a:t>
            </a:r>
            <a:r>
              <a:rPr lang="en-US" sz="12800" baseline="30000" dirty="0"/>
              <a:t>2</a:t>
            </a:r>
            <a:endParaRPr lang="en-US" sz="12800" dirty="0"/>
          </a:p>
          <a:p>
            <a:pPr>
              <a:buNone/>
            </a:pPr>
            <a:r>
              <a:rPr lang="en-US" sz="12800" dirty="0"/>
              <a:t>• n</a:t>
            </a:r>
            <a:r>
              <a:rPr lang="en-US" sz="12800" baseline="30000" dirty="0"/>
              <a:t>3</a:t>
            </a:r>
            <a:endParaRPr lang="en-US" sz="12800" dirty="0"/>
          </a:p>
          <a:p>
            <a:pPr>
              <a:buNone/>
            </a:pPr>
            <a:r>
              <a:rPr lang="en-US" sz="12800" dirty="0"/>
              <a:t>• 2</a:t>
            </a:r>
            <a:r>
              <a:rPr lang="en-US" sz="12800" baseline="30000" dirty="0"/>
              <a:t>n</a:t>
            </a:r>
            <a:endParaRPr lang="en-US" sz="12800" dirty="0"/>
          </a:p>
          <a:p>
            <a:pPr>
              <a:buNone/>
            </a:pPr>
            <a:r>
              <a:rPr lang="en-US" sz="12800" dirty="0"/>
              <a:t>• 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Autofit/>
          </a:bodyPr>
          <a:lstStyle/>
          <a:p>
            <a:r>
              <a:rPr lang="en-US" altLang="en-US" sz="4000" dirty="0"/>
              <a:t>Growth of Functions</a:t>
            </a:r>
          </a:p>
        </p:txBody>
      </p:sp>
      <p:pic>
        <p:nvPicPr>
          <p:cNvPr id="14340" name="Picture 9" descr="relative growth rate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27200"/>
            <a:ext cx="8382000"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8225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a:t> Comparing Growth Rates</a:t>
            </a:r>
          </a:p>
        </p:txBody>
      </p:sp>
      <p:sp>
        <p:nvSpPr>
          <p:cNvPr id="5" name="object 13"/>
          <p:cNvSpPr/>
          <p:nvPr/>
        </p:nvSpPr>
        <p:spPr>
          <a:xfrm>
            <a:off x="1752600" y="2286000"/>
            <a:ext cx="457200" cy="3657600"/>
          </a:xfrm>
          <a:custGeom>
            <a:avLst/>
            <a:gdLst/>
            <a:ahLst/>
            <a:cxnLst/>
            <a:rect l="l" t="t" r="r" b="b"/>
            <a:pathLst>
              <a:path w="457200" h="3657600">
                <a:moveTo>
                  <a:pt x="0" y="3657599"/>
                </a:moveTo>
                <a:lnTo>
                  <a:pt x="457199" y="0"/>
                </a:lnTo>
              </a:path>
            </a:pathLst>
          </a:custGeom>
          <a:ln w="12700">
            <a:solidFill>
              <a:srgbClr val="000000"/>
            </a:solidFill>
          </a:ln>
        </p:spPr>
        <p:txBody>
          <a:bodyPr wrap="square" lIns="0" tIns="0" rIns="0" bIns="0" rtlCol="0"/>
          <a:lstStyle/>
          <a:p>
            <a:endParaRPr/>
          </a:p>
        </p:txBody>
      </p:sp>
      <p:sp>
        <p:nvSpPr>
          <p:cNvPr id="6" name="object 12"/>
          <p:cNvSpPr/>
          <p:nvPr/>
        </p:nvSpPr>
        <p:spPr>
          <a:xfrm>
            <a:off x="1752600" y="2286000"/>
            <a:ext cx="1295400" cy="3657600"/>
          </a:xfrm>
          <a:custGeom>
            <a:avLst/>
            <a:gdLst/>
            <a:ahLst/>
            <a:cxnLst/>
            <a:rect l="l" t="t" r="r" b="b"/>
            <a:pathLst>
              <a:path w="1295400" h="3657600">
                <a:moveTo>
                  <a:pt x="0" y="3657599"/>
                </a:moveTo>
                <a:lnTo>
                  <a:pt x="1295399" y="0"/>
                </a:lnTo>
              </a:path>
            </a:pathLst>
          </a:custGeom>
          <a:ln w="12700">
            <a:solidFill>
              <a:srgbClr val="000000"/>
            </a:solidFill>
          </a:ln>
        </p:spPr>
        <p:txBody>
          <a:bodyPr wrap="square" lIns="0" tIns="0" rIns="0" bIns="0" rtlCol="0"/>
          <a:lstStyle/>
          <a:p>
            <a:endParaRPr/>
          </a:p>
        </p:txBody>
      </p:sp>
      <p:sp>
        <p:nvSpPr>
          <p:cNvPr id="7" name="object 11"/>
          <p:cNvSpPr/>
          <p:nvPr/>
        </p:nvSpPr>
        <p:spPr>
          <a:xfrm>
            <a:off x="1752600" y="2133600"/>
            <a:ext cx="4724400" cy="3810000"/>
          </a:xfrm>
          <a:custGeom>
            <a:avLst/>
            <a:gdLst/>
            <a:ahLst/>
            <a:cxnLst/>
            <a:rect l="l" t="t" r="r" b="b"/>
            <a:pathLst>
              <a:path w="3810000" h="3505200">
                <a:moveTo>
                  <a:pt x="0" y="3505199"/>
                </a:moveTo>
                <a:lnTo>
                  <a:pt x="3809999" y="0"/>
                </a:lnTo>
              </a:path>
            </a:pathLst>
          </a:custGeom>
          <a:ln w="12700">
            <a:solidFill>
              <a:srgbClr val="000000"/>
            </a:solidFill>
          </a:ln>
        </p:spPr>
        <p:txBody>
          <a:bodyPr wrap="square" lIns="0" tIns="0" rIns="0" bIns="0" rtlCol="0"/>
          <a:lstStyle/>
          <a:p>
            <a:endParaRPr/>
          </a:p>
        </p:txBody>
      </p:sp>
      <p:sp>
        <p:nvSpPr>
          <p:cNvPr id="8" name="object 9"/>
          <p:cNvSpPr/>
          <p:nvPr/>
        </p:nvSpPr>
        <p:spPr>
          <a:xfrm>
            <a:off x="1752600" y="2895600"/>
            <a:ext cx="4953000" cy="3048000"/>
          </a:xfrm>
          <a:custGeom>
            <a:avLst/>
            <a:gdLst/>
            <a:ahLst/>
            <a:cxnLst/>
            <a:rect l="l" t="t" r="r" b="b"/>
            <a:pathLst>
              <a:path w="4953000" h="3048000">
                <a:moveTo>
                  <a:pt x="0" y="3047999"/>
                </a:moveTo>
                <a:lnTo>
                  <a:pt x="4952999" y="0"/>
                </a:lnTo>
              </a:path>
            </a:pathLst>
          </a:custGeom>
          <a:ln w="12700">
            <a:solidFill>
              <a:srgbClr val="000000"/>
            </a:solidFill>
          </a:ln>
        </p:spPr>
        <p:txBody>
          <a:bodyPr wrap="square" lIns="0" tIns="0" rIns="0" bIns="0" rtlCol="0"/>
          <a:lstStyle/>
          <a:p>
            <a:endParaRPr/>
          </a:p>
        </p:txBody>
      </p:sp>
      <p:sp>
        <p:nvSpPr>
          <p:cNvPr id="9" name="object 10"/>
          <p:cNvSpPr/>
          <p:nvPr/>
        </p:nvSpPr>
        <p:spPr>
          <a:xfrm>
            <a:off x="1752600" y="5715000"/>
            <a:ext cx="4800600" cy="228600"/>
          </a:xfrm>
          <a:custGeom>
            <a:avLst/>
            <a:gdLst/>
            <a:ahLst/>
            <a:cxnLst/>
            <a:rect l="l" t="t" r="r" b="b"/>
            <a:pathLst>
              <a:path w="4800600" h="228600">
                <a:moveTo>
                  <a:pt x="0" y="228599"/>
                </a:moveTo>
                <a:lnTo>
                  <a:pt x="4800599" y="0"/>
                </a:lnTo>
              </a:path>
            </a:pathLst>
          </a:custGeom>
          <a:ln w="12700">
            <a:solidFill>
              <a:srgbClr val="000000"/>
            </a:solidFill>
          </a:ln>
        </p:spPr>
        <p:txBody>
          <a:bodyPr wrap="square" lIns="0" tIns="0" rIns="0" bIns="0" rtlCol="0"/>
          <a:lstStyle/>
          <a:p>
            <a:endParaRPr/>
          </a:p>
        </p:txBody>
      </p:sp>
      <p:sp>
        <p:nvSpPr>
          <p:cNvPr id="10" name="object 3"/>
          <p:cNvSpPr/>
          <p:nvPr/>
        </p:nvSpPr>
        <p:spPr>
          <a:xfrm>
            <a:off x="1752600" y="1828800"/>
            <a:ext cx="0" cy="4114800"/>
          </a:xfrm>
          <a:custGeom>
            <a:avLst/>
            <a:gdLst/>
            <a:ahLst/>
            <a:cxnLst/>
            <a:rect l="l" t="t" r="r" b="b"/>
            <a:pathLst>
              <a:path h="4114800">
                <a:moveTo>
                  <a:pt x="0" y="0"/>
                </a:moveTo>
                <a:lnTo>
                  <a:pt x="0" y="4114799"/>
                </a:lnTo>
              </a:path>
            </a:pathLst>
          </a:custGeom>
          <a:ln w="12700">
            <a:solidFill>
              <a:srgbClr val="000000"/>
            </a:solidFill>
          </a:ln>
        </p:spPr>
        <p:txBody>
          <a:bodyPr wrap="square" lIns="0" tIns="0" rIns="0" bIns="0" rtlCol="0"/>
          <a:lstStyle/>
          <a:p>
            <a:endParaRPr/>
          </a:p>
        </p:txBody>
      </p:sp>
      <p:sp>
        <p:nvSpPr>
          <p:cNvPr id="11" name="object 4"/>
          <p:cNvSpPr/>
          <p:nvPr/>
        </p:nvSpPr>
        <p:spPr>
          <a:xfrm>
            <a:off x="1752600" y="5943600"/>
            <a:ext cx="6553200" cy="0"/>
          </a:xfrm>
          <a:custGeom>
            <a:avLst/>
            <a:gdLst/>
            <a:ahLst/>
            <a:cxnLst/>
            <a:rect l="l" t="t" r="r" b="b"/>
            <a:pathLst>
              <a:path w="6553200">
                <a:moveTo>
                  <a:pt x="0" y="0"/>
                </a:moveTo>
                <a:lnTo>
                  <a:pt x="6553199" y="0"/>
                </a:lnTo>
              </a:path>
            </a:pathLst>
          </a:custGeom>
          <a:ln w="12700">
            <a:solidFill>
              <a:srgbClr val="000000"/>
            </a:solidFill>
          </a:ln>
        </p:spPr>
        <p:txBody>
          <a:bodyPr wrap="square" lIns="0" tIns="0" rIns="0" bIns="0" rtlCol="0"/>
          <a:lstStyle/>
          <a:p>
            <a:endParaRPr/>
          </a:p>
        </p:txBody>
      </p:sp>
      <p:sp>
        <p:nvSpPr>
          <p:cNvPr id="14" name="Rectangle 13"/>
          <p:cNvSpPr/>
          <p:nvPr/>
        </p:nvSpPr>
        <p:spPr>
          <a:xfrm>
            <a:off x="1066800" y="3810000"/>
            <a:ext cx="566181" cy="369332"/>
          </a:xfrm>
          <a:prstGeom prst="rect">
            <a:avLst/>
          </a:prstGeom>
        </p:spPr>
        <p:txBody>
          <a:bodyPr wrap="none">
            <a:spAutoFit/>
          </a:bodyPr>
          <a:lstStyle/>
          <a:p>
            <a:r>
              <a:rPr lang="en-US" b="1" dirty="0"/>
              <a:t>T(n)</a:t>
            </a:r>
          </a:p>
        </p:txBody>
      </p:sp>
      <p:sp>
        <p:nvSpPr>
          <p:cNvPr id="15" name="Rectangle 14"/>
          <p:cNvSpPr/>
          <p:nvPr/>
        </p:nvSpPr>
        <p:spPr>
          <a:xfrm>
            <a:off x="3657600" y="6096000"/>
            <a:ext cx="1413464" cy="369332"/>
          </a:xfrm>
          <a:prstGeom prst="rect">
            <a:avLst/>
          </a:prstGeom>
        </p:spPr>
        <p:txBody>
          <a:bodyPr wrap="none">
            <a:spAutoFit/>
          </a:bodyPr>
          <a:lstStyle/>
          <a:p>
            <a:r>
              <a:rPr lang="en-US" b="1" dirty="0"/>
              <a:t>Problem Size</a:t>
            </a:r>
          </a:p>
        </p:txBody>
      </p:sp>
      <p:sp>
        <p:nvSpPr>
          <p:cNvPr id="16" name="Rectangle 15"/>
          <p:cNvSpPr/>
          <p:nvPr/>
        </p:nvSpPr>
        <p:spPr>
          <a:xfrm>
            <a:off x="2057400" y="1981200"/>
            <a:ext cx="609600" cy="338554"/>
          </a:xfrm>
          <a:prstGeom prst="rect">
            <a:avLst/>
          </a:prstGeom>
        </p:spPr>
        <p:txBody>
          <a:bodyPr wrap="square">
            <a:spAutoFit/>
          </a:bodyPr>
          <a:lstStyle/>
          <a:p>
            <a:r>
              <a:rPr lang="en-US" sz="1600" dirty="0"/>
              <a:t>2</a:t>
            </a:r>
            <a:r>
              <a:rPr lang="en-US" sz="1600" baseline="30000" dirty="0"/>
              <a:t>n</a:t>
            </a:r>
            <a:endParaRPr lang="en-US" sz="1600" dirty="0"/>
          </a:p>
        </p:txBody>
      </p:sp>
      <p:sp>
        <p:nvSpPr>
          <p:cNvPr id="17" name="Rectangle 16"/>
          <p:cNvSpPr/>
          <p:nvPr/>
        </p:nvSpPr>
        <p:spPr>
          <a:xfrm>
            <a:off x="6019800" y="1828800"/>
            <a:ext cx="878767" cy="369332"/>
          </a:xfrm>
          <a:prstGeom prst="rect">
            <a:avLst/>
          </a:prstGeom>
        </p:spPr>
        <p:txBody>
          <a:bodyPr wrap="none">
            <a:spAutoFit/>
          </a:bodyPr>
          <a:lstStyle/>
          <a:p>
            <a:r>
              <a:rPr lang="en-US" dirty="0"/>
              <a:t>n log</a:t>
            </a:r>
            <a:r>
              <a:rPr lang="en-US" baseline="-25000" dirty="0"/>
              <a:t>2 </a:t>
            </a:r>
            <a:r>
              <a:rPr lang="en-US" dirty="0"/>
              <a:t>n</a:t>
            </a:r>
          </a:p>
        </p:txBody>
      </p:sp>
      <p:sp>
        <p:nvSpPr>
          <p:cNvPr id="18" name="Rectangle 17"/>
          <p:cNvSpPr/>
          <p:nvPr/>
        </p:nvSpPr>
        <p:spPr>
          <a:xfrm>
            <a:off x="2971800" y="1905000"/>
            <a:ext cx="360996" cy="338554"/>
          </a:xfrm>
          <a:prstGeom prst="rect">
            <a:avLst/>
          </a:prstGeom>
        </p:spPr>
        <p:txBody>
          <a:bodyPr wrap="none">
            <a:spAutoFit/>
          </a:bodyPr>
          <a:lstStyle/>
          <a:p>
            <a:r>
              <a:rPr lang="en-US" sz="1600" dirty="0"/>
              <a:t>n</a:t>
            </a:r>
            <a:r>
              <a:rPr lang="en-US" sz="1600" baseline="30000" dirty="0"/>
              <a:t>2</a:t>
            </a:r>
            <a:endParaRPr lang="en-US" sz="1600" dirty="0"/>
          </a:p>
        </p:txBody>
      </p:sp>
      <p:sp>
        <p:nvSpPr>
          <p:cNvPr id="19" name="Rectangle 18"/>
          <p:cNvSpPr/>
          <p:nvPr/>
        </p:nvSpPr>
        <p:spPr>
          <a:xfrm>
            <a:off x="6705600" y="2590800"/>
            <a:ext cx="306494" cy="369332"/>
          </a:xfrm>
          <a:prstGeom prst="rect">
            <a:avLst/>
          </a:prstGeom>
        </p:spPr>
        <p:txBody>
          <a:bodyPr wrap="none">
            <a:spAutoFit/>
          </a:bodyPr>
          <a:lstStyle/>
          <a:p>
            <a:r>
              <a:rPr lang="en-US" dirty="0"/>
              <a:t>n</a:t>
            </a:r>
          </a:p>
        </p:txBody>
      </p:sp>
      <p:sp>
        <p:nvSpPr>
          <p:cNvPr id="20" name="Rectangle 19"/>
          <p:cNvSpPr/>
          <p:nvPr/>
        </p:nvSpPr>
        <p:spPr>
          <a:xfrm>
            <a:off x="6629400" y="5410200"/>
            <a:ext cx="721672" cy="369332"/>
          </a:xfrm>
          <a:prstGeom prst="rect">
            <a:avLst/>
          </a:prstGeom>
        </p:spPr>
        <p:txBody>
          <a:bodyPr wrap="none">
            <a:spAutoFit/>
          </a:bodyPr>
          <a:lstStyle/>
          <a:p>
            <a:r>
              <a:rPr lang="en-US" dirty="0"/>
              <a:t>log</a:t>
            </a:r>
            <a:r>
              <a:rPr lang="en-US" baseline="-25000" dirty="0"/>
              <a:t>2</a:t>
            </a:r>
            <a:r>
              <a:rPr lang="en-US" dirty="0"/>
              <a:t> n</a:t>
            </a:r>
          </a:p>
        </p:txBody>
      </p:sp>
      <mc:AlternateContent xmlns:mc="http://schemas.openxmlformats.org/markup-compatibility/2006" xmlns:p14="http://schemas.microsoft.com/office/powerpoint/2010/main">
        <mc:Choice Requires="p14">
          <p:contentPart p14:bwMode="auto" r:id="rId2">
            <p14:nvContentPartPr>
              <p14:cNvPr id="31" name="Ink 30"/>
              <p14:cNvContentPartPr/>
              <p14:nvPr/>
            </p14:nvContentPartPr>
            <p14:xfrm>
              <a:off x="1798992" y="5612616"/>
              <a:ext cx="234000" cy="49680"/>
            </p14:xfrm>
          </p:contentPart>
        </mc:Choice>
        <mc:Fallback xmlns="">
          <p:pic>
            <p:nvPicPr>
              <p:cNvPr id="31" name="Ink 30"/>
              <p:cNvPicPr/>
              <p:nvPr/>
            </p:nvPicPr>
            <p:blipFill>
              <a:blip r:embed="rId9"/>
              <a:stretch>
                <a:fillRect/>
              </a:stretch>
            </p:blipFill>
            <p:spPr>
              <a:xfrm>
                <a:off x="1792152" y="5604696"/>
                <a:ext cx="249120" cy="65880"/>
              </a:xfrm>
              <a:prstGeom prst="rect">
                <a:avLst/>
              </a:prstGeom>
            </p:spPr>
          </p:pic>
        </mc:Fallback>
      </mc:AlternateContent>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a:p>
            <a:pPr>
              <a:buNone/>
            </a:pPr>
            <a:endParaRPr lang="en-US" dirty="0"/>
          </a:p>
          <a:p>
            <a:pPr>
              <a:buNone/>
            </a:pPr>
            <a:r>
              <a:rPr lang="en-US" sz="8800" dirty="0"/>
              <a:t>    Thank You</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85800"/>
            <a:ext cx="7315200" cy="5440363"/>
          </a:xfrm>
        </p:spPr>
        <p:txBody>
          <a:bodyPr>
            <a:normAutofit/>
          </a:bodyPr>
          <a:lstStyle/>
          <a:p>
            <a:pPr algn="just">
              <a:buNone/>
            </a:pPr>
            <a:r>
              <a:rPr lang="en-US" dirty="0"/>
              <a:t>                                         </a:t>
            </a:r>
            <a:endParaRPr lang="en-US" sz="3200" dirty="0"/>
          </a:p>
          <a:p>
            <a:pPr algn="just">
              <a:buNone/>
            </a:pPr>
            <a:r>
              <a:rPr lang="en-US" sz="3200" dirty="0"/>
              <a:t>Suppose computers were infinitely fast and computer memory are free</a:t>
            </a:r>
            <a:r>
              <a:rPr lang="en-US" sz="3200" b="1" dirty="0"/>
              <a:t>.</a:t>
            </a:r>
          </a:p>
          <a:p>
            <a:pPr algn="just">
              <a:buNone/>
            </a:pPr>
            <a:endParaRPr lang="en-US" sz="3200" dirty="0"/>
          </a:p>
          <a:p>
            <a:pPr algn="just">
              <a:buNone/>
            </a:pPr>
            <a:r>
              <a:rPr lang="en-US" sz="3200" dirty="0"/>
              <a:t>Is there any reason to study algorithm ?</a:t>
            </a:r>
          </a:p>
          <a:p>
            <a:pPr algn="just">
              <a:buNone/>
            </a:pPr>
            <a:endParaRPr lang="en-US" sz="3200" dirty="0"/>
          </a:p>
          <a:p>
            <a:pPr>
              <a:buNone/>
            </a:pPr>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Yes</a:t>
            </a:r>
          </a:p>
        </p:txBody>
      </p:sp>
      <p:sp>
        <p:nvSpPr>
          <p:cNvPr id="3" name="Content Placeholder 2"/>
          <p:cNvSpPr>
            <a:spLocks noGrp="1"/>
          </p:cNvSpPr>
          <p:nvPr>
            <p:ph idx="1"/>
          </p:nvPr>
        </p:nvSpPr>
        <p:spPr/>
        <p:txBody>
          <a:bodyPr/>
          <a:lstStyle/>
          <a:p>
            <a:pPr algn="just">
              <a:buNone/>
            </a:pPr>
            <a:r>
              <a:rPr lang="en-US" sz="2800" dirty="0"/>
              <a:t>– Demonstrate that solution, methods and so with correct answer.</a:t>
            </a:r>
          </a:p>
          <a:p>
            <a:pPr algn="just">
              <a:buNone/>
            </a:pPr>
            <a:endParaRPr lang="en-US" sz="2800" dirty="0"/>
          </a:p>
          <a:p>
            <a:pPr>
              <a:buNone/>
            </a:pPr>
            <a:r>
              <a:rPr lang="en-US" sz="2800" dirty="0"/>
              <a:t>  If computers were infinitely fast, any correct method for solving a problem would do.</a:t>
            </a:r>
          </a:p>
          <a:p>
            <a:pPr>
              <a:buNone/>
            </a:pPr>
            <a:endParaRPr lang="en-US" sz="2800" dirty="0"/>
          </a:p>
          <a:p>
            <a:pPr algn="just">
              <a:buNone/>
            </a:pPr>
            <a:r>
              <a:rPr lang="en-US" sz="2800" dirty="0"/>
              <a:t>    You would probably want your implementation to be within the bounds of good software engineering practice. </a:t>
            </a:r>
          </a:p>
          <a:p>
            <a:pPr algn="just">
              <a:buNone/>
            </a:pPr>
            <a:endParaRPr lang="en-US" sz="2800"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619484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600" cy="1143000"/>
          </a:xfrm>
        </p:spPr>
        <p:txBody>
          <a:bodyPr/>
          <a:lstStyle/>
          <a:p>
            <a:r>
              <a:rPr lang="en-US" b="1" dirty="0"/>
              <a:t>  In reality  </a:t>
            </a:r>
          </a:p>
        </p:txBody>
      </p:sp>
      <p:sp>
        <p:nvSpPr>
          <p:cNvPr id="3" name="Content Placeholder 2"/>
          <p:cNvSpPr>
            <a:spLocks noGrp="1"/>
          </p:cNvSpPr>
          <p:nvPr>
            <p:ph idx="1"/>
          </p:nvPr>
        </p:nvSpPr>
        <p:spPr/>
        <p:txBody>
          <a:bodyPr/>
          <a:lstStyle/>
          <a:p>
            <a:pPr algn="just">
              <a:buNone/>
            </a:pPr>
            <a:r>
              <a:rPr lang="en-US" dirty="0"/>
              <a:t>   </a:t>
            </a:r>
            <a:r>
              <a:rPr lang="en-US" sz="3200" dirty="0"/>
              <a:t>Computers may be fast, but they are not infinitely fast and Memory may be cheap but it is not free.</a:t>
            </a:r>
          </a:p>
          <a:p>
            <a:pPr algn="just">
              <a:buNone/>
            </a:pPr>
            <a:endParaRPr lang="en-US" sz="3200" dirty="0"/>
          </a:p>
          <a:p>
            <a:pPr algn="just">
              <a:buNone/>
            </a:pPr>
            <a:r>
              <a:rPr lang="en-US" sz="3200" dirty="0"/>
              <a:t>   Computing time is therefore a bounded resource and so is the space in memory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Complexity</a:t>
            </a:r>
            <a:endParaRPr lang="en-US" dirty="0"/>
          </a:p>
        </p:txBody>
      </p:sp>
      <p:sp>
        <p:nvSpPr>
          <p:cNvPr id="3" name="Content Placeholder 2"/>
          <p:cNvSpPr>
            <a:spLocks noGrp="1"/>
          </p:cNvSpPr>
          <p:nvPr>
            <p:ph idx="1"/>
          </p:nvPr>
        </p:nvSpPr>
        <p:spPr>
          <a:xfrm>
            <a:off x="457200" y="1935480"/>
            <a:ext cx="8458200" cy="4389120"/>
          </a:xfrm>
        </p:spPr>
        <p:txBody>
          <a:bodyPr/>
          <a:lstStyle/>
          <a:p>
            <a:pPr marL="695325" indent="-457200" algn="just"/>
            <a:r>
              <a:rPr lang="en-US" sz="3200" dirty="0"/>
              <a:t>Algorithmic complexity is concerned about how fast or slow particular algorithm performs. </a:t>
            </a:r>
          </a:p>
          <a:p>
            <a:pPr marL="695325" indent="-457200" algn="just"/>
            <a:r>
              <a:rPr lang="en-US" sz="3200" dirty="0"/>
              <a:t>We define complexity as a numerical function </a:t>
            </a:r>
            <a:r>
              <a:rPr lang="en-US" sz="3200" i="1" dirty="0"/>
              <a:t>T(n)</a:t>
            </a:r>
            <a:r>
              <a:rPr lang="en-US" sz="3200" dirty="0"/>
              <a:t> - time versus the input size </a:t>
            </a:r>
            <a:r>
              <a:rPr lang="en-US" sz="3200" i="1" dirty="0"/>
              <a:t>n</a:t>
            </a:r>
            <a:r>
              <a:rPr lang="en-US" sz="3200" dirty="0"/>
              <a:t>. </a:t>
            </a:r>
          </a:p>
          <a:p>
            <a:pPr marL="695325" indent="-457200" algn="just"/>
            <a:r>
              <a:rPr lang="en-US" sz="3200" dirty="0">
                <a:cs typeface="Times New Roman" panose="02020603050405020304" pitchFamily="18" charset="0"/>
              </a:rPr>
              <a:t>Such an analysis is independent of machine type, programming style, etc.</a:t>
            </a:r>
          </a:p>
          <a:p>
            <a:pPr algn="just">
              <a:buNone/>
            </a:pPr>
            <a:endParaRPr lang="en-US" sz="3200"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856041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sz="4900" b="1" dirty="0"/>
              <a:t>   </a:t>
            </a:r>
            <a:br>
              <a:rPr lang="en-US" sz="4900" b="1" dirty="0"/>
            </a:br>
            <a:br>
              <a:rPr lang="en-US" sz="4900" b="1" dirty="0"/>
            </a:br>
            <a:br>
              <a:rPr lang="en-US" sz="4900" b="1" dirty="0"/>
            </a:br>
            <a:br>
              <a:rPr lang="en-US" sz="4900" b="1" dirty="0"/>
            </a:br>
            <a:r>
              <a:rPr lang="en-US" sz="4900" b="1" dirty="0"/>
              <a:t> </a:t>
            </a:r>
            <a:br>
              <a:rPr lang="en-US" sz="4900" b="1" dirty="0"/>
            </a:br>
            <a:r>
              <a:rPr lang="en-US" sz="4900" b="1" dirty="0"/>
              <a:t>   </a:t>
            </a:r>
            <a:br>
              <a:rPr lang="en-US" sz="4900" b="1" dirty="0"/>
            </a:br>
            <a:br>
              <a:rPr lang="en-US" sz="4900" b="1" dirty="0"/>
            </a:br>
            <a:br>
              <a:rPr lang="en-US" sz="4900" b="1" dirty="0"/>
            </a:br>
            <a:r>
              <a:rPr lang="en-US" sz="4900" b="1" dirty="0"/>
              <a:t>   Complexity</a:t>
            </a:r>
            <a:endParaRPr lang="en-US" dirty="0"/>
          </a:p>
        </p:txBody>
      </p:sp>
      <p:sp>
        <p:nvSpPr>
          <p:cNvPr id="3" name="Content Placeholder 2"/>
          <p:cNvSpPr>
            <a:spLocks noGrp="1"/>
          </p:cNvSpPr>
          <p:nvPr>
            <p:ph idx="1"/>
          </p:nvPr>
        </p:nvSpPr>
        <p:spPr/>
        <p:txBody>
          <a:bodyPr/>
          <a:lstStyle/>
          <a:p>
            <a:pPr algn="just">
              <a:buNone/>
            </a:pPr>
            <a:r>
              <a:rPr lang="en-US" dirty="0"/>
              <a:t>    </a:t>
            </a:r>
            <a:r>
              <a:rPr lang="en-US" sz="3200" dirty="0"/>
              <a:t>In general, we are not so much interested in the time and space complexity for small inputs.</a:t>
            </a:r>
          </a:p>
          <a:p>
            <a:pPr algn="just">
              <a:buNone/>
            </a:pPr>
            <a:endParaRPr lang="en-US" sz="3200" dirty="0"/>
          </a:p>
          <a:p>
            <a:pPr algn="just">
              <a:buNone/>
            </a:pPr>
            <a:r>
              <a:rPr lang="en-US" sz="3200" dirty="0"/>
              <a:t>   For  example,  while  the  difference  in  time complexity between linear and binary search is meaningless for a sequence with </a:t>
            </a:r>
            <a:r>
              <a:rPr lang="bn-IN" sz="3200" dirty="0"/>
              <a:t>    </a:t>
            </a:r>
            <a:r>
              <a:rPr lang="en-US" sz="3200" dirty="0"/>
              <a:t>n = 10, it is gigantic for </a:t>
            </a:r>
            <a:r>
              <a:rPr lang="en-US" sz="3200" b="1" dirty="0"/>
              <a:t>n=2</a:t>
            </a:r>
            <a:r>
              <a:rPr lang="en-US" sz="3200" b="1" baseline="30000" dirty="0"/>
              <a:t>30</a:t>
            </a:r>
            <a:r>
              <a:rPr lang="en-US" sz="3200" b="1" dirty="0"/>
              <a:t>.</a:t>
            </a:r>
          </a:p>
          <a:p>
            <a:pPr algn="just">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792162"/>
          </a:xfrm>
        </p:spPr>
        <p:txBody>
          <a:bodyPr>
            <a:normAutofit fontScale="90000"/>
          </a:bodyPr>
          <a:lstStyle/>
          <a:p>
            <a:r>
              <a:rPr lang="en-US" b="1" dirty="0"/>
              <a:t>  Complexity</a:t>
            </a:r>
          </a:p>
        </p:txBody>
      </p:sp>
      <p:sp>
        <p:nvSpPr>
          <p:cNvPr id="3" name="Content Placeholder 2"/>
          <p:cNvSpPr>
            <a:spLocks noGrp="1"/>
          </p:cNvSpPr>
          <p:nvPr>
            <p:ph idx="1"/>
          </p:nvPr>
        </p:nvSpPr>
        <p:spPr>
          <a:xfrm>
            <a:off x="304800" y="1219200"/>
            <a:ext cx="8382000" cy="5410200"/>
          </a:xfrm>
        </p:spPr>
        <p:txBody>
          <a:bodyPr>
            <a:normAutofit fontScale="85000" lnSpcReduction="20000"/>
          </a:bodyPr>
          <a:lstStyle/>
          <a:p>
            <a:pPr algn="just">
              <a:buNone/>
            </a:pPr>
            <a:r>
              <a:rPr lang="en-US" dirty="0"/>
              <a:t>    </a:t>
            </a:r>
            <a:r>
              <a:rPr lang="en-US" sz="3500" dirty="0"/>
              <a:t>For example, let us assume two algorithms A and B that solve the same class of problems P.</a:t>
            </a:r>
          </a:p>
          <a:p>
            <a:pPr algn="just">
              <a:buNone/>
            </a:pPr>
            <a:r>
              <a:rPr lang="en-US" sz="3500" dirty="0"/>
              <a:t>   </a:t>
            </a:r>
          </a:p>
          <a:p>
            <a:pPr algn="just">
              <a:buNone/>
            </a:pPr>
            <a:r>
              <a:rPr lang="en-US" sz="3500" dirty="0"/>
              <a:t>    The time complexity of A is 5,000 n, the one for</a:t>
            </a:r>
          </a:p>
          <a:p>
            <a:pPr algn="just">
              <a:buNone/>
            </a:pPr>
            <a:r>
              <a:rPr lang="en-US" sz="3500" dirty="0"/>
              <a:t>    B is [1.1</a:t>
            </a:r>
            <a:r>
              <a:rPr lang="en-US" sz="3500" baseline="30000" dirty="0"/>
              <a:t>n</a:t>
            </a:r>
            <a:r>
              <a:rPr lang="en-US" sz="3500" dirty="0"/>
              <a:t>] for an input with n elements.</a:t>
            </a:r>
          </a:p>
          <a:p>
            <a:pPr algn="just">
              <a:buNone/>
            </a:pPr>
            <a:endParaRPr lang="en-US" sz="3500" dirty="0"/>
          </a:p>
          <a:p>
            <a:pPr algn="just">
              <a:buNone/>
            </a:pPr>
            <a:r>
              <a:rPr lang="en-US" sz="3500" dirty="0"/>
              <a:t>    For n = 10, A requires 50,000 steps, but B only</a:t>
            </a:r>
          </a:p>
          <a:p>
            <a:pPr algn="just">
              <a:buNone/>
            </a:pPr>
            <a:r>
              <a:rPr lang="en-US" sz="3500" dirty="0"/>
              <a:t>    3, so B seems to be superior to A.</a:t>
            </a:r>
          </a:p>
          <a:p>
            <a:pPr algn="just">
              <a:buNone/>
            </a:pPr>
            <a:endParaRPr lang="en-US" sz="3500" dirty="0"/>
          </a:p>
          <a:p>
            <a:pPr algn="just">
              <a:buNone/>
            </a:pPr>
            <a:r>
              <a:rPr lang="en-US" sz="3500" dirty="0"/>
              <a:t>    For n = 1000, however, A requires 5,000,000</a:t>
            </a:r>
          </a:p>
          <a:p>
            <a:pPr algn="just">
              <a:buNone/>
            </a:pPr>
            <a:r>
              <a:rPr lang="en-US" sz="3500" dirty="0"/>
              <a:t>    steps, while B requires 2.5*10</a:t>
            </a:r>
            <a:r>
              <a:rPr lang="en-US" sz="3500" baseline="30000" dirty="0"/>
              <a:t>41</a:t>
            </a:r>
            <a:r>
              <a:rPr lang="en-US" sz="3500" dirty="0"/>
              <a:t> steps</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2621</TotalTime>
  <Words>1615</Words>
  <Application>Microsoft Macintosh PowerPoint</Application>
  <PresentationFormat>On-screen Show (4:3)</PresentationFormat>
  <Paragraphs>279</Paragraphs>
  <Slides>38</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38</vt:i4>
      </vt:variant>
    </vt:vector>
  </HeadingPairs>
  <TitlesOfParts>
    <vt:vector size="51" baseType="lpstr">
      <vt:lpstr>Gulim</vt:lpstr>
      <vt:lpstr>MS Mincho</vt:lpstr>
      <vt:lpstr>Calibri</vt:lpstr>
      <vt:lpstr>Cambria Math</vt:lpstr>
      <vt:lpstr>Comic Sans MS</vt:lpstr>
      <vt:lpstr>Comic Sans MS,Bold</vt:lpstr>
      <vt:lpstr>Constantia</vt:lpstr>
      <vt:lpstr>Courier New</vt:lpstr>
      <vt:lpstr>Symbol</vt:lpstr>
      <vt:lpstr>Times New Roman</vt:lpstr>
      <vt:lpstr>Vrinda</vt:lpstr>
      <vt:lpstr>Wingdings 2</vt:lpstr>
      <vt:lpstr>Flow</vt:lpstr>
      <vt:lpstr>Data Structure and Algorithms  Complexity of Algorithms</vt:lpstr>
      <vt:lpstr>   Algorithm</vt:lpstr>
      <vt:lpstr>NOTION OF ALGORITHM</vt:lpstr>
      <vt:lpstr>PowerPoint Presentation</vt:lpstr>
      <vt:lpstr>Yes</vt:lpstr>
      <vt:lpstr>  In reality  </vt:lpstr>
      <vt:lpstr>Complexity</vt:lpstr>
      <vt:lpstr>                  Complexity</vt:lpstr>
      <vt:lpstr>  Complexity</vt:lpstr>
      <vt:lpstr>  Complexity</vt:lpstr>
      <vt:lpstr>  Complexity</vt:lpstr>
      <vt:lpstr>  Growth Function</vt:lpstr>
      <vt:lpstr>Asymptotic Efficiency  Algorithm</vt:lpstr>
      <vt:lpstr>   Asymptotic Notation</vt:lpstr>
      <vt:lpstr>   Asymptotic Notation</vt:lpstr>
      <vt:lpstr>PowerPoint Presentation</vt:lpstr>
      <vt:lpstr>PowerPoint Presentation</vt:lpstr>
      <vt:lpstr> Asymptotic Notation</vt:lpstr>
      <vt:lpstr>Types of Analysis</vt:lpstr>
      <vt:lpstr>  O-Notation</vt:lpstr>
      <vt:lpstr>W- Notation</vt:lpstr>
      <vt:lpstr>Relations Between Q, O, W</vt:lpstr>
      <vt:lpstr>  Relations Between Q, O, W</vt:lpstr>
      <vt:lpstr>Asymptotic Upper Bound</vt:lpstr>
      <vt:lpstr>Asymptotic Upper Bound</vt:lpstr>
      <vt:lpstr>Asymptotic Upper Bound</vt:lpstr>
      <vt:lpstr>Some Examples</vt:lpstr>
      <vt:lpstr>Some Examples</vt:lpstr>
      <vt:lpstr>Some Examples</vt:lpstr>
      <vt:lpstr>Some Examples</vt:lpstr>
      <vt:lpstr>Some Examples</vt:lpstr>
      <vt:lpstr>Some Examples</vt:lpstr>
      <vt:lpstr>Some Examples</vt:lpstr>
      <vt:lpstr>Some Examples</vt:lpstr>
      <vt:lpstr>      The Growth of Functions</vt:lpstr>
      <vt:lpstr>Growth of Functions</vt:lpstr>
      <vt:lpstr> Comparing Growth Rates</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Complexity</dc:title>
  <dc:creator>Dr. Mostofa Kamal Nasir</dc:creator>
  <cp:lastModifiedBy>Microsoft Office User</cp:lastModifiedBy>
  <cp:revision>115</cp:revision>
  <dcterms:created xsi:type="dcterms:W3CDTF">2006-08-16T00:00:00Z</dcterms:created>
  <dcterms:modified xsi:type="dcterms:W3CDTF">2021-10-16T18:12:10Z</dcterms:modified>
</cp:coreProperties>
</file>