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1" r:id="rId5"/>
    <p:sldId id="263" r:id="rId6"/>
    <p:sldId id="264" r:id="rId7"/>
    <p:sldId id="262" r:id="rId8"/>
    <p:sldId id="259"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36602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416142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0558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1206299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434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2141876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2010803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191741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205899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F2575-69B8-49F3-91DF-26E5C9DA8A58}"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165615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8F2575-69B8-49F3-91DF-26E5C9DA8A58}"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400047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8F2575-69B8-49F3-91DF-26E5C9DA8A58}" type="datetimeFigureOut">
              <a:rPr lang="en-IN" smtClean="0"/>
              <a:t>21-12-2022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41922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8F2575-69B8-49F3-91DF-26E5C9DA8A58}" type="datetimeFigureOut">
              <a:rPr lang="en-IN" smtClean="0"/>
              <a:t>21-12-2022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354945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F2575-69B8-49F3-91DF-26E5C9DA8A58}" type="datetimeFigureOut">
              <a:rPr lang="en-IN" smtClean="0"/>
              <a:t>21-12-2022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41204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8F2575-69B8-49F3-91DF-26E5C9DA8A58}"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225544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8F2575-69B8-49F3-91DF-26E5C9DA8A58}"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E486B-8640-4E42-85BA-E3CC8DD1C3E3}" type="slidenum">
              <a:rPr lang="en-IN" smtClean="0"/>
              <a:t>‹#›</a:t>
            </a:fld>
            <a:endParaRPr lang="en-IN"/>
          </a:p>
        </p:txBody>
      </p:sp>
    </p:spTree>
    <p:extLst>
      <p:ext uri="{BB962C8B-B14F-4D97-AF65-F5344CB8AC3E}">
        <p14:creationId xmlns:p14="http://schemas.microsoft.com/office/powerpoint/2010/main" val="399424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8F2575-69B8-49F3-91DF-26E5C9DA8A58}" type="datetimeFigureOut">
              <a:rPr lang="en-IN" smtClean="0"/>
              <a:t>21-12-2022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1DE486B-8640-4E42-85BA-E3CC8DD1C3E3}" type="slidenum">
              <a:rPr lang="en-IN" smtClean="0"/>
              <a:t>‹#›</a:t>
            </a:fld>
            <a:endParaRPr lang="en-IN"/>
          </a:p>
        </p:txBody>
      </p:sp>
    </p:spTree>
    <p:extLst>
      <p:ext uri="{BB962C8B-B14F-4D97-AF65-F5344CB8AC3E}">
        <p14:creationId xmlns:p14="http://schemas.microsoft.com/office/powerpoint/2010/main" val="154684566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5DCA-0E3B-E4C2-AE73-1282BDA1FE13}"/>
              </a:ext>
            </a:extLst>
          </p:cNvPr>
          <p:cNvSpPr>
            <a:spLocks noGrp="1"/>
          </p:cNvSpPr>
          <p:nvPr>
            <p:ph type="ctrTitle"/>
          </p:nvPr>
        </p:nvSpPr>
        <p:spPr>
          <a:xfrm>
            <a:off x="721675" y="1522786"/>
            <a:ext cx="8861611" cy="2232212"/>
          </a:xfrm>
        </p:spPr>
        <p:txBody>
          <a:bodyPr/>
          <a:lstStyle/>
          <a:p>
            <a:r>
              <a:rPr lang="en-IN" sz="4000" b="1" dirty="0">
                <a:solidFill>
                  <a:srgbClr val="000000"/>
                </a:solidFill>
                <a:effectLst/>
                <a:latin typeface="Book Antiqua" panose="02040602050305030304" pitchFamily="18" charset="0"/>
                <a:ea typeface="Calibri" panose="020F0502020204030204" pitchFamily="34" charset="0"/>
                <a:cs typeface="Arial" panose="020B0604020202020204" pitchFamily="34" charset="0"/>
              </a:rPr>
              <a:t>HEART FAILURE PREDICTION</a:t>
            </a:r>
            <a:br>
              <a:rPr lang="en-IN" sz="1800" dirty="0">
                <a:effectLst/>
                <a:latin typeface="Book Antiqua" panose="02040602050305030304" pitchFamily="18" charset="0"/>
                <a:ea typeface="Calibri" panose="020F0502020204030204" pitchFamily="34" charset="0"/>
                <a:cs typeface="Gautami" panose="020B0502040204020203" pitchFamily="34" charset="0"/>
              </a:rPr>
            </a:br>
            <a:endParaRPr lang="en-IN" dirty="0"/>
          </a:p>
        </p:txBody>
      </p:sp>
      <p:sp>
        <p:nvSpPr>
          <p:cNvPr id="6" name="TextBox 5">
            <a:extLst>
              <a:ext uri="{FF2B5EF4-FFF2-40B4-BE49-F238E27FC236}">
                <a16:creationId xmlns:a16="http://schemas.microsoft.com/office/drawing/2014/main" id="{EBFCB800-39F7-189D-D885-9CB99F5B0C1A}"/>
              </a:ext>
            </a:extLst>
          </p:cNvPr>
          <p:cNvSpPr txBox="1"/>
          <p:nvPr/>
        </p:nvSpPr>
        <p:spPr>
          <a:xfrm>
            <a:off x="4881282" y="4329953"/>
            <a:ext cx="6078071" cy="2185214"/>
          </a:xfrm>
          <a:prstGeom prst="rect">
            <a:avLst/>
          </a:prstGeom>
          <a:noFill/>
        </p:spPr>
        <p:txBody>
          <a:bodyPr wrap="square" rtlCol="0">
            <a:spAutoFit/>
          </a:bodyPr>
          <a:lstStyle/>
          <a:p>
            <a:r>
              <a:rPr lang="en-US" sz="2400" u="sng" dirty="0"/>
              <a:t>Submitted by :</a:t>
            </a:r>
          </a:p>
          <a:p>
            <a:r>
              <a:rPr lang="en-US" sz="1800" b="1" dirty="0">
                <a:effectLst/>
                <a:latin typeface="Book Antiqua" panose="02040602050305030304" pitchFamily="18" charset="0"/>
                <a:ea typeface="Calibri" panose="020F0502020204030204" pitchFamily="34" charset="0"/>
                <a:cs typeface="Arial" panose="020B0604020202020204" pitchFamily="34" charset="0"/>
              </a:rPr>
              <a:t>                                     </a:t>
            </a:r>
            <a:r>
              <a:rPr lang="en-US" sz="1800" b="1" dirty="0" err="1">
                <a:effectLst/>
                <a:latin typeface="Book Antiqua" panose="02040602050305030304" pitchFamily="18" charset="0"/>
                <a:ea typeface="Calibri" panose="020F0502020204030204" pitchFamily="34" charset="0"/>
                <a:cs typeface="Arial" panose="020B0604020202020204" pitchFamily="34" charset="0"/>
              </a:rPr>
              <a:t>S.Faiyajuddin</a:t>
            </a:r>
            <a:r>
              <a:rPr lang="en-US" sz="1800" b="1" dirty="0">
                <a:effectLst/>
                <a:latin typeface="Book Antiqua" panose="02040602050305030304" pitchFamily="18" charset="0"/>
                <a:ea typeface="Calibri" panose="020F0502020204030204" pitchFamily="34" charset="0"/>
                <a:cs typeface="Arial" panose="020B0604020202020204" pitchFamily="34" charset="0"/>
              </a:rPr>
              <a:t> </a:t>
            </a:r>
            <a:endParaRPr lang="en-IN" sz="1800" b="1" dirty="0">
              <a:effectLst/>
              <a:latin typeface="Book Antiqua" panose="02040602050305030304" pitchFamily="18" charset="0"/>
              <a:ea typeface="Calibri" panose="020F0502020204030204" pitchFamily="34" charset="0"/>
              <a:cs typeface="Arial" panose="020B0604020202020204" pitchFamily="34" charset="0"/>
            </a:endParaRPr>
          </a:p>
          <a:p>
            <a:r>
              <a:rPr lang="en-US" sz="1800" b="1" dirty="0">
                <a:effectLst/>
                <a:latin typeface="Book Antiqua" panose="02040602050305030304" pitchFamily="18" charset="0"/>
                <a:ea typeface="Calibri" panose="020F0502020204030204" pitchFamily="34" charset="0"/>
                <a:cs typeface="Arial" panose="020B0604020202020204" pitchFamily="34" charset="0"/>
              </a:rPr>
              <a:t>                                     K. Sai Teja </a:t>
            </a:r>
          </a:p>
          <a:p>
            <a:r>
              <a:rPr lang="en-IN" sz="1800" b="1" dirty="0">
                <a:effectLst/>
                <a:latin typeface="Book Antiqua" panose="02040602050305030304" pitchFamily="18" charset="0"/>
                <a:ea typeface="Calibri" panose="020F0502020204030204" pitchFamily="34" charset="0"/>
                <a:cs typeface="Gautami" panose="020B0502040204020203" pitchFamily="34" charset="0"/>
              </a:rPr>
              <a:t>                                     G. Chandra Shekar </a:t>
            </a:r>
          </a:p>
          <a:p>
            <a:r>
              <a:rPr lang="en-IN" sz="1800" b="1" dirty="0">
                <a:effectLst/>
                <a:latin typeface="Book Antiqua" panose="02040602050305030304" pitchFamily="18" charset="0"/>
                <a:ea typeface="Calibri" panose="020F0502020204030204" pitchFamily="34" charset="0"/>
                <a:cs typeface="Gautami" panose="020B0502040204020203" pitchFamily="34" charset="0"/>
              </a:rPr>
              <a:t>                                     K. Jayaprakash  </a:t>
            </a:r>
          </a:p>
          <a:p>
            <a:r>
              <a:rPr lang="en-IN" sz="1800" b="1" dirty="0">
                <a:effectLst/>
                <a:latin typeface="Book Antiqua" panose="02040602050305030304" pitchFamily="18" charset="0"/>
                <a:ea typeface="Calibri" panose="020F0502020204030204" pitchFamily="34" charset="0"/>
                <a:cs typeface="Gautami" panose="020B0502040204020203" pitchFamily="34" charset="0"/>
              </a:rPr>
              <a:t>                                     D. </a:t>
            </a:r>
            <a:r>
              <a:rPr lang="en-IN" sz="1800" b="1" dirty="0" err="1">
                <a:effectLst/>
                <a:latin typeface="Book Antiqua" panose="02040602050305030304" pitchFamily="18" charset="0"/>
                <a:ea typeface="Calibri" panose="020F0502020204030204" pitchFamily="34" charset="0"/>
                <a:cs typeface="Gautami" panose="020B0502040204020203" pitchFamily="34" charset="0"/>
              </a:rPr>
              <a:t>Nithin</a:t>
            </a:r>
            <a:endParaRPr lang="en-IN" dirty="0"/>
          </a:p>
          <a:p>
            <a:endParaRPr lang="en-IN" dirty="0"/>
          </a:p>
        </p:txBody>
      </p:sp>
      <p:pic>
        <p:nvPicPr>
          <p:cNvPr id="4" name="Picture 3">
            <a:extLst>
              <a:ext uri="{FF2B5EF4-FFF2-40B4-BE49-F238E27FC236}">
                <a16:creationId xmlns:a16="http://schemas.microsoft.com/office/drawing/2014/main" id="{8D3D5082-6E16-3D55-2FBC-36B7A5899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553" y="3754998"/>
            <a:ext cx="2608729" cy="1956547"/>
          </a:xfrm>
          <a:prstGeom prst="rect">
            <a:avLst/>
          </a:prstGeom>
        </p:spPr>
      </p:pic>
    </p:spTree>
    <p:extLst>
      <p:ext uri="{BB962C8B-B14F-4D97-AF65-F5344CB8AC3E}">
        <p14:creationId xmlns:p14="http://schemas.microsoft.com/office/powerpoint/2010/main" val="3433904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554B-CBD2-CB88-FDCD-8BC4AA0A36E6}"/>
              </a:ext>
            </a:extLst>
          </p:cNvPr>
          <p:cNvSpPr>
            <a:spLocks noGrp="1"/>
          </p:cNvSpPr>
          <p:nvPr>
            <p:ph type="title"/>
          </p:nvPr>
        </p:nvSpPr>
        <p:spPr>
          <a:xfrm>
            <a:off x="3138145" y="2768600"/>
            <a:ext cx="4983879" cy="1320800"/>
          </a:xfrm>
        </p:spPr>
        <p:txBody>
          <a:bodyPr>
            <a:normAutofit/>
          </a:bodyPr>
          <a:lstStyle/>
          <a:p>
            <a:r>
              <a:rPr lang="en-US" sz="7200" dirty="0">
                <a:solidFill>
                  <a:schemeClr val="tx1"/>
                </a:solidFill>
              </a:rPr>
              <a:t>THANK YOU</a:t>
            </a:r>
            <a:endParaRPr lang="en-IN" sz="7200" dirty="0">
              <a:solidFill>
                <a:schemeClr val="tx1"/>
              </a:solidFill>
            </a:endParaRPr>
          </a:p>
        </p:txBody>
      </p:sp>
    </p:spTree>
    <p:extLst>
      <p:ext uri="{BB962C8B-B14F-4D97-AF65-F5344CB8AC3E}">
        <p14:creationId xmlns:p14="http://schemas.microsoft.com/office/powerpoint/2010/main" val="204889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F635-0E00-618B-C459-AAA21FE5C2B7}"/>
              </a:ext>
            </a:extLst>
          </p:cNvPr>
          <p:cNvSpPr>
            <a:spLocks noGrp="1"/>
          </p:cNvSpPr>
          <p:nvPr>
            <p:ph type="title"/>
          </p:nvPr>
        </p:nvSpPr>
        <p:spPr/>
        <p:txBody>
          <a:bodyPr/>
          <a:lstStyle/>
          <a:p>
            <a:r>
              <a:rPr lang="en-US" dirty="0">
                <a:solidFill>
                  <a:schemeClr val="tx1"/>
                </a:solidFill>
              </a:rPr>
              <a:t>ABSTRACT :</a:t>
            </a:r>
            <a:endParaRPr lang="en-IN" dirty="0">
              <a:solidFill>
                <a:schemeClr val="tx1"/>
              </a:solidFill>
            </a:endParaRPr>
          </a:p>
        </p:txBody>
      </p:sp>
      <p:sp>
        <p:nvSpPr>
          <p:cNvPr id="3" name="Content Placeholder 2">
            <a:extLst>
              <a:ext uri="{FF2B5EF4-FFF2-40B4-BE49-F238E27FC236}">
                <a16:creationId xmlns:a16="http://schemas.microsoft.com/office/drawing/2014/main" id="{ED0FFB8A-9E08-BDD2-37E4-D09737A8AE39}"/>
              </a:ext>
            </a:extLst>
          </p:cNvPr>
          <p:cNvSpPr>
            <a:spLocks noGrp="1"/>
          </p:cNvSpPr>
          <p:nvPr>
            <p:ph idx="1"/>
          </p:nvPr>
        </p:nvSpPr>
        <p:spPr/>
        <p:txBody>
          <a:bodyPr/>
          <a:lstStyle/>
          <a:p>
            <a:pPr marL="0" marR="0" fontAlgn="base">
              <a:lnSpc>
                <a:spcPct val="115000"/>
              </a:lnSpc>
              <a:spcBef>
                <a:spcPts val="790"/>
              </a:spcBef>
              <a:spcAft>
                <a:spcPts val="790"/>
              </a:spcAft>
            </a:pPr>
            <a:r>
              <a:rPr lang="en-IN" sz="1800" dirty="0">
                <a:solidFill>
                  <a:srgbClr val="000000"/>
                </a:solidFill>
                <a:effectLst/>
                <a:latin typeface="Book Antiqua" panose="02040602050305030304" pitchFamily="18" charset="0"/>
                <a:ea typeface="Times New Roman" panose="02020603050405020304" pitchFamily="18" charset="0"/>
                <a:cs typeface="Arial" panose="020B0604020202020204" pitchFamily="34" charset="0"/>
              </a:rPr>
              <a:t>People with cardiovascular disease or who are at high cardiovascular risk (due to the presence of one or more risk factors such as hypertension, diabetes, hyperlipidaemia or already established disease) need early detection and management wherein a machine learning model can be of great help. </a:t>
            </a:r>
            <a:r>
              <a:rPr lang="en-IN" sz="1800" dirty="0">
                <a:solidFill>
                  <a:srgbClr val="000000"/>
                </a:solidFill>
                <a:effectLst/>
                <a:latin typeface="Book Antiqua" panose="02040602050305030304" pitchFamily="18" charset="0"/>
                <a:ea typeface="Times New Roman" panose="02020603050405020304" pitchFamily="18" charset="0"/>
                <a:cs typeface="Helvetica" panose="020B0604020202020204" pitchFamily="34" charset="0"/>
              </a:rPr>
              <a:t>In this way, we try to solve automate another problem that occurs in the nature with a view to counter it and focus on to the next problem with the help of AI techniques.</a:t>
            </a:r>
          </a:p>
          <a:p>
            <a:pPr marL="0" marR="0" fontAlgn="base">
              <a:lnSpc>
                <a:spcPct val="115000"/>
              </a:lnSpc>
              <a:spcBef>
                <a:spcPts val="790"/>
              </a:spcBef>
              <a:spcAft>
                <a:spcPts val="790"/>
              </a:spcAft>
            </a:pPr>
            <a:endParaRPr lang="en-IN" dirty="0">
              <a:solidFill>
                <a:srgbClr val="000000"/>
              </a:solidFill>
              <a:latin typeface="Book Antiqua" panose="02040602050305030304" pitchFamily="18" charset="0"/>
              <a:ea typeface="Times New Roman" panose="02020603050405020304" pitchFamily="18" charset="0"/>
              <a:cs typeface="Helvetica" panose="020B0604020202020204" pitchFamily="34" charset="0"/>
            </a:endParaRPr>
          </a:p>
          <a:p>
            <a:pPr marL="0" marR="0" fontAlgn="base">
              <a:lnSpc>
                <a:spcPct val="115000"/>
              </a:lnSpc>
              <a:spcBef>
                <a:spcPts val="790"/>
              </a:spcBef>
              <a:spcAft>
                <a:spcPts val="790"/>
              </a:spcAft>
            </a:pPr>
            <a:r>
              <a:rPr lang="en-IN" sz="1800" dirty="0">
                <a:solidFill>
                  <a:schemeClr val="tx1"/>
                </a:solidFill>
                <a:effectLst/>
                <a:latin typeface="Book Antiqua" panose="02040602050305030304" pitchFamily="18" charset="0"/>
                <a:ea typeface="Calibri" panose="020F0502020204030204" pitchFamily="34" charset="0"/>
                <a:cs typeface="Arial" panose="020B0604020202020204" pitchFamily="34" charset="0"/>
              </a:rPr>
              <a:t>Cardiovascular diseases (CVDs) are the number 1 cause of death globally, taking an estimated 17.9 million lives each year, which accounts for 31% of all deaths worldwide. </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36693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1987-E79D-FB30-FEF9-91EF3845EA17}"/>
              </a:ext>
            </a:extLst>
          </p:cNvPr>
          <p:cNvSpPr>
            <a:spLocks noGrp="1"/>
          </p:cNvSpPr>
          <p:nvPr>
            <p:ph type="title"/>
          </p:nvPr>
        </p:nvSpPr>
        <p:spPr/>
        <p:txBody>
          <a:bodyPr>
            <a:normAutofit/>
          </a:bodyPr>
          <a:lstStyle/>
          <a:p>
            <a:r>
              <a:rPr lang="en-IN" sz="3200" b="1"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Problem Definition  :</a:t>
            </a:r>
            <a:endParaRPr lang="en-IN" sz="5400" b="1" dirty="0">
              <a:solidFill>
                <a:schemeClr val="tx1"/>
              </a:solidFill>
            </a:endParaRPr>
          </a:p>
        </p:txBody>
      </p:sp>
      <p:sp>
        <p:nvSpPr>
          <p:cNvPr id="3" name="Content Placeholder 2">
            <a:extLst>
              <a:ext uri="{FF2B5EF4-FFF2-40B4-BE49-F238E27FC236}">
                <a16:creationId xmlns:a16="http://schemas.microsoft.com/office/drawing/2014/main" id="{710F1C92-9201-269E-33C3-F173B192FF71}"/>
              </a:ext>
            </a:extLst>
          </p:cNvPr>
          <p:cNvSpPr>
            <a:spLocks noGrp="1"/>
          </p:cNvSpPr>
          <p:nvPr>
            <p:ph idx="1"/>
          </p:nvPr>
        </p:nvSpPr>
        <p:spPr>
          <a:xfrm>
            <a:off x="677334" y="1394108"/>
            <a:ext cx="8596668" cy="1320800"/>
          </a:xfrm>
        </p:spPr>
        <p:txBody>
          <a:bodyPr/>
          <a:lstStyle/>
          <a:p>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The major challenge in heart disease is its detection. There are instruments available which can predict heart disease but either they are expensive or are not efficient to calculate chance of heart disease in human. Early detection of cardiac diseases can decrease the mortality rate and overall complications.</a:t>
            </a:r>
            <a:endParaRPr lang="en-IN" dirty="0">
              <a:solidFill>
                <a:schemeClr val="tx1"/>
              </a:solidFill>
            </a:endParaRPr>
          </a:p>
        </p:txBody>
      </p:sp>
      <p:sp>
        <p:nvSpPr>
          <p:cNvPr id="4" name="TextBox 3">
            <a:extLst>
              <a:ext uri="{FF2B5EF4-FFF2-40B4-BE49-F238E27FC236}">
                <a16:creationId xmlns:a16="http://schemas.microsoft.com/office/drawing/2014/main" id="{FC852A2B-BA18-774C-5A90-CA8819A1D27B}"/>
              </a:ext>
            </a:extLst>
          </p:cNvPr>
          <p:cNvSpPr txBox="1"/>
          <p:nvPr/>
        </p:nvSpPr>
        <p:spPr>
          <a:xfrm>
            <a:off x="954741" y="3792071"/>
            <a:ext cx="8319261" cy="2467855"/>
          </a:xfrm>
          <a:prstGeom prst="rect">
            <a:avLst/>
          </a:prstGeom>
          <a:noFill/>
        </p:spPr>
        <p:txBody>
          <a:bodyPr wrap="square" rtlCol="0">
            <a:spAutoFit/>
          </a:bodyPr>
          <a:lstStyle/>
          <a:p>
            <a:r>
              <a:rPr lang="en-IN" sz="2800" b="1" dirty="0">
                <a:effectLst/>
                <a:latin typeface="Book Antiqua" panose="02040602050305030304" pitchFamily="18" charset="0"/>
                <a:ea typeface="Calibri" panose="020F0502020204030204" pitchFamily="34" charset="0"/>
                <a:cs typeface="Gautami" panose="020B0502040204020203" pitchFamily="34" charset="0"/>
              </a:rPr>
              <a:t>Objectives  :</a:t>
            </a:r>
          </a:p>
          <a:p>
            <a:endParaRPr lang="en-IN" dirty="0">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dirty="0">
                <a:effectLst/>
                <a:latin typeface="Book Antiqua" panose="02040602050305030304" pitchFamily="18" charset="0"/>
                <a:ea typeface="Calibri" panose="020F0502020204030204" pitchFamily="34" charset="0"/>
                <a:cs typeface="Gautami" panose="020B0502040204020203" pitchFamily="34" charset="0"/>
              </a:rPr>
              <a:t>1. To develop machine learning model to predict future possibility of heart disease by implementing </a:t>
            </a:r>
            <a:r>
              <a:rPr lang="en-IN" sz="1800" b="1" dirty="0">
                <a:solidFill>
                  <a:srgbClr val="000000"/>
                </a:solidFill>
                <a:effectLst/>
                <a:latin typeface="Helvetica" panose="020B0604020202020204" pitchFamily="34" charset="0"/>
                <a:ea typeface="Calibri" panose="020F0502020204030204" pitchFamily="34" charset="0"/>
                <a:cs typeface="Gautami" panose="020B0502040204020203" pitchFamily="34" charset="0"/>
              </a:rPr>
              <a:t>Logistic Regression</a:t>
            </a:r>
            <a:r>
              <a:rPr lang="en-US" sz="1800" dirty="0">
                <a:effectLst/>
                <a:latin typeface="Book Antiqua" panose="02040602050305030304" pitchFamily="18" charset="0"/>
                <a:ea typeface="Calibri" panose="020F0502020204030204" pitchFamily="34" charset="0"/>
                <a:cs typeface="Gautami" panose="020B0502040204020203" pitchFamily="34" charset="0"/>
              </a:rPr>
              <a:t>.</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dirty="0">
                <a:effectLst/>
                <a:latin typeface="Book Antiqua" panose="02040602050305030304" pitchFamily="18" charset="0"/>
                <a:ea typeface="Calibri" panose="020F0502020204030204" pitchFamily="34" charset="0"/>
                <a:cs typeface="Gautami" panose="020B0502040204020203" pitchFamily="34" charset="0"/>
              </a:rPr>
              <a:t>2.To determine significant risk factors based on medical dataset which may lead to heart disease.</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410439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23DF-D449-4900-E0E9-6B607D64104D}"/>
              </a:ext>
            </a:extLst>
          </p:cNvPr>
          <p:cNvSpPr>
            <a:spLocks noGrp="1"/>
          </p:cNvSpPr>
          <p:nvPr>
            <p:ph type="title"/>
          </p:nvPr>
        </p:nvSpPr>
        <p:spPr/>
        <p:txBody>
          <a:bodyPr/>
          <a:lstStyle/>
          <a:p>
            <a:r>
              <a:rPr lang="en-US" sz="2800" dirty="0">
                <a:effectLst/>
                <a:latin typeface="Book Antiqua" panose="02040602050305030304" pitchFamily="18" charset="0"/>
                <a:ea typeface="Calibri" panose="020F0502020204030204" pitchFamily="34" charset="0"/>
                <a:cs typeface="Gautami" panose="020B0502040204020203" pitchFamily="34" charset="0"/>
              </a:rPr>
              <a:t>Data Set Description </a:t>
            </a:r>
            <a:r>
              <a:rPr lang="en-US" sz="2800" b="1" dirty="0">
                <a:effectLst/>
                <a:latin typeface="Book Antiqua" panose="02040602050305030304" pitchFamily="18" charset="0"/>
                <a:ea typeface="Calibri" panose="020F0502020204030204" pitchFamily="34" charset="0"/>
                <a:cs typeface="Gautami" panose="020B0502040204020203" pitchFamily="34" charset="0"/>
              </a:rPr>
              <a:t>:</a:t>
            </a:r>
            <a:br>
              <a:rPr lang="en-IN" sz="1800" dirty="0">
                <a:effectLst/>
                <a:latin typeface="Book Antiqua" panose="02040602050305030304" pitchFamily="18" charset="0"/>
                <a:ea typeface="Calibri" panose="020F0502020204030204" pitchFamily="34" charset="0"/>
                <a:cs typeface="Gautami" panose="020B0502040204020203" pitchFamily="34" charset="0"/>
              </a:rPr>
            </a:br>
            <a:endParaRPr lang="en-IN" dirty="0"/>
          </a:p>
        </p:txBody>
      </p:sp>
      <p:sp>
        <p:nvSpPr>
          <p:cNvPr id="3" name="Content Placeholder 2">
            <a:extLst>
              <a:ext uri="{FF2B5EF4-FFF2-40B4-BE49-F238E27FC236}">
                <a16:creationId xmlns:a16="http://schemas.microsoft.com/office/drawing/2014/main" id="{EBADA534-9B83-89EA-4117-C7026F646C6B}"/>
              </a:ext>
            </a:extLst>
          </p:cNvPr>
          <p:cNvSpPr>
            <a:spLocks noGrp="1"/>
          </p:cNvSpPr>
          <p:nvPr>
            <p:ph idx="1"/>
          </p:nvPr>
        </p:nvSpPr>
        <p:spPr>
          <a:xfrm>
            <a:off x="677334" y="1277471"/>
            <a:ext cx="10604748" cy="5392270"/>
          </a:xfrm>
        </p:spPr>
        <p:txBody>
          <a:bodyPr>
            <a:normAutofit fontScale="92500"/>
          </a:bodyPr>
          <a:lstStyle/>
          <a:p>
            <a:pPr marL="0" marR="0">
              <a:lnSpc>
                <a:spcPct val="107000"/>
              </a:lnSpc>
              <a:spcBef>
                <a:spcPts val="0"/>
              </a:spcBef>
              <a:spcAft>
                <a:spcPts val="800"/>
              </a:spcAft>
            </a:pPr>
            <a:r>
              <a:rPr lang="en-US" sz="1800" b="1"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Age</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age of the patient [years]</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Sex</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sex of the patient [M: Male, F: Female]</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ChestPainType</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chest pain type [TA: Typical Angina, ATA: Atypical Angina, </a:t>
            </a:r>
            <a:r>
              <a:rPr lang="en-US" sz="1800"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NAP:Non-Anginal</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Pain, ASY: Asymptomatic]</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RestingBP</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resting blood pressure [mm Hg]</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Cholesterol</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serum cholesterol [mm/dl]</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FastingBS</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fasting blood sugar [1: if </a:t>
            </a:r>
            <a:r>
              <a:rPr lang="en-US" sz="1800"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FastingBS</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&gt; 120 mg/dl, 0: otherwise]</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RestingECG</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resting electrocardiogram results [Normal: Normal, ST: having ST-T wave </a:t>
            </a:r>
            <a:r>
              <a:rPr lang="en-US" sz="17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abnormality</a:t>
            </a:r>
            <a:r>
              <a:rPr lang="en-US" sz="19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a:t>
            </a:r>
          </a:p>
          <a:p>
            <a:pPr marL="0" marR="0" indent="0">
              <a:lnSpc>
                <a:spcPct val="107000"/>
              </a:lnSpc>
              <a:spcBef>
                <a:spcPts val="0"/>
              </a:spcBef>
              <a:spcAft>
                <a:spcPts val="800"/>
              </a:spcAft>
              <a:buNone/>
            </a:pPr>
            <a:r>
              <a:rPr lang="en-US" dirty="0">
                <a:solidFill>
                  <a:schemeClr val="tx1"/>
                </a:solidFill>
                <a:latin typeface="Book Antiqua" panose="02040602050305030304" pitchFamily="18" charset="0"/>
                <a:ea typeface="Calibri" panose="020F0502020204030204" pitchFamily="34" charset="0"/>
                <a:cs typeface="Gautami" panose="020B0502040204020203" pitchFamily="34" charset="0"/>
              </a:rPr>
              <a:t>          </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LVH: showing probable or definite left ventricular hypertrophy by Estes' criteria]</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MaxHR</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maximum heart rate achieved [Numeric value between 60 and 202]</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ExerciseAngina</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exercise-induced angina [Y: Yes, N: No]</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Oldpeak</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 ST [Numeric value measured in depression]</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ST_Slope</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the slope of the peak exercise ST segment [Up: upsloping, Flat: flat, Down: </a:t>
            </a:r>
            <a:r>
              <a:rPr lang="en-US" sz="1800"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downsloping</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b="1" dirty="0" err="1">
                <a:solidFill>
                  <a:schemeClr val="tx1"/>
                </a:solidFill>
                <a:effectLst/>
                <a:latin typeface="Book Antiqua" panose="02040602050305030304" pitchFamily="18" charset="0"/>
                <a:ea typeface="Calibri" panose="020F0502020204030204" pitchFamily="34" charset="0"/>
                <a:cs typeface="Gautami" panose="020B0502040204020203" pitchFamily="34" charset="0"/>
              </a:rPr>
              <a:t>HeartDisease</a:t>
            </a:r>
            <a:r>
              <a:rPr lang="en-US"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 : output class [1: heart disease, 0: Normal]</a:t>
            </a:r>
            <a:endPar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347794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C97E6D-22E0-9EB6-6088-E02B3A1590A4}"/>
              </a:ext>
            </a:extLst>
          </p:cNvPr>
          <p:cNvPicPr>
            <a:picLocks noChangeAspect="1"/>
          </p:cNvPicPr>
          <p:nvPr/>
        </p:nvPicPr>
        <p:blipFill rotWithShape="1">
          <a:blip r:embed="rId2">
            <a:extLst>
              <a:ext uri="{28A0092B-C50C-407E-A947-70E740481C1C}">
                <a14:useLocalDpi xmlns:a14="http://schemas.microsoft.com/office/drawing/2010/main" val="0"/>
              </a:ext>
            </a:extLst>
          </a:blip>
          <a:srcRect l="7390" r="31066"/>
          <a:stretch/>
        </p:blipFill>
        <p:spPr>
          <a:xfrm>
            <a:off x="900952" y="857250"/>
            <a:ext cx="7503459" cy="5143500"/>
          </a:xfrm>
          <a:prstGeom prst="rect">
            <a:avLst/>
          </a:prstGeom>
        </p:spPr>
      </p:pic>
    </p:spTree>
    <p:extLst>
      <p:ext uri="{BB962C8B-B14F-4D97-AF65-F5344CB8AC3E}">
        <p14:creationId xmlns:p14="http://schemas.microsoft.com/office/powerpoint/2010/main" val="18407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2D09A8-2F97-702C-0301-A56C0F389265}"/>
              </a:ext>
            </a:extLst>
          </p:cNvPr>
          <p:cNvPicPr>
            <a:picLocks noGrp="1" noChangeAspect="1"/>
          </p:cNvPicPr>
          <p:nvPr>
            <p:ph idx="1"/>
          </p:nvPr>
        </p:nvPicPr>
        <p:blipFill>
          <a:blip r:embed="rId2"/>
          <a:stretch>
            <a:fillRect/>
          </a:stretch>
        </p:blipFill>
        <p:spPr>
          <a:xfrm>
            <a:off x="989526" y="1909762"/>
            <a:ext cx="3562350" cy="3038475"/>
          </a:xfrm>
          <a:prstGeom prst="rect">
            <a:avLst/>
          </a:prstGeom>
        </p:spPr>
      </p:pic>
      <p:pic>
        <p:nvPicPr>
          <p:cNvPr id="5" name="Picture 4">
            <a:extLst>
              <a:ext uri="{FF2B5EF4-FFF2-40B4-BE49-F238E27FC236}">
                <a16:creationId xmlns:a16="http://schemas.microsoft.com/office/drawing/2014/main" id="{9F1DE494-7879-E9D2-AFF2-519755EBA953}"/>
              </a:ext>
            </a:extLst>
          </p:cNvPr>
          <p:cNvPicPr>
            <a:picLocks noChangeAspect="1"/>
          </p:cNvPicPr>
          <p:nvPr/>
        </p:nvPicPr>
        <p:blipFill>
          <a:blip r:embed="rId3"/>
          <a:stretch>
            <a:fillRect/>
          </a:stretch>
        </p:blipFill>
        <p:spPr>
          <a:xfrm>
            <a:off x="6310033" y="1909762"/>
            <a:ext cx="2933700" cy="3038475"/>
          </a:xfrm>
          <a:prstGeom prst="rect">
            <a:avLst/>
          </a:prstGeom>
        </p:spPr>
      </p:pic>
      <p:sp>
        <p:nvSpPr>
          <p:cNvPr id="6" name="TextBox 5">
            <a:extLst>
              <a:ext uri="{FF2B5EF4-FFF2-40B4-BE49-F238E27FC236}">
                <a16:creationId xmlns:a16="http://schemas.microsoft.com/office/drawing/2014/main" id="{3FDED04E-3EA2-82F1-BBC7-52A55143F5AA}"/>
              </a:ext>
            </a:extLst>
          </p:cNvPr>
          <p:cNvSpPr txBox="1"/>
          <p:nvPr/>
        </p:nvSpPr>
        <p:spPr>
          <a:xfrm rot="10800000" flipH="1" flipV="1">
            <a:off x="1583225" y="776943"/>
            <a:ext cx="4619231" cy="523220"/>
          </a:xfrm>
          <a:prstGeom prst="rect">
            <a:avLst/>
          </a:prstGeom>
          <a:noFill/>
        </p:spPr>
        <p:txBody>
          <a:bodyPr wrap="square" rtlCol="0">
            <a:spAutoFit/>
          </a:bodyPr>
          <a:lstStyle/>
          <a:p>
            <a:r>
              <a:rPr lang="en-US" dirty="0"/>
              <a:t> </a:t>
            </a:r>
            <a:r>
              <a:rPr lang="en-US" sz="2800" b="1" dirty="0"/>
              <a:t>Feature selection :</a:t>
            </a:r>
            <a:endParaRPr lang="en-IN" b="1" dirty="0"/>
          </a:p>
        </p:txBody>
      </p:sp>
    </p:spTree>
    <p:extLst>
      <p:ext uri="{BB962C8B-B14F-4D97-AF65-F5344CB8AC3E}">
        <p14:creationId xmlns:p14="http://schemas.microsoft.com/office/powerpoint/2010/main" val="71015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5D09-FDF6-D318-1969-D8445C3FFB7B}"/>
              </a:ext>
            </a:extLst>
          </p:cNvPr>
          <p:cNvSpPr>
            <a:spLocks noGrp="1"/>
          </p:cNvSpPr>
          <p:nvPr>
            <p:ph type="title"/>
          </p:nvPr>
        </p:nvSpPr>
        <p:spPr>
          <a:xfrm>
            <a:off x="677334" y="609600"/>
            <a:ext cx="8596668" cy="694765"/>
          </a:xfrm>
        </p:spPr>
        <p:txBody>
          <a:bodyPr>
            <a:normAutofit/>
          </a:bodyPr>
          <a:lstStyle/>
          <a:p>
            <a:r>
              <a:rPr lang="en-IN" sz="3200" b="1"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Logistic Regression :</a:t>
            </a:r>
            <a:endParaRPr lang="en-IN" sz="5400" b="1" dirty="0">
              <a:solidFill>
                <a:schemeClr val="tx1"/>
              </a:solidFill>
            </a:endParaRPr>
          </a:p>
        </p:txBody>
      </p:sp>
      <p:sp>
        <p:nvSpPr>
          <p:cNvPr id="3" name="Content Placeholder 2">
            <a:extLst>
              <a:ext uri="{FF2B5EF4-FFF2-40B4-BE49-F238E27FC236}">
                <a16:creationId xmlns:a16="http://schemas.microsoft.com/office/drawing/2014/main" id="{33593812-C2F3-CE34-C2E8-CD9F623AFE28}"/>
              </a:ext>
            </a:extLst>
          </p:cNvPr>
          <p:cNvSpPr>
            <a:spLocks noGrp="1"/>
          </p:cNvSpPr>
          <p:nvPr>
            <p:ph idx="1"/>
          </p:nvPr>
        </p:nvSpPr>
        <p:spPr>
          <a:xfrm>
            <a:off x="677334" y="1405657"/>
            <a:ext cx="8596668" cy="1739058"/>
          </a:xfrm>
        </p:spPr>
        <p:txBody>
          <a:bodyPr/>
          <a:lstStyle/>
          <a:p>
            <a:r>
              <a:rPr lang="en-IN" sz="1800"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Logistic regression is a statistical method that is used for building machine learning models where the dependent variable is dichotomous: i.e. binary. Logistic regression is used to describe data and the relationship between one dependent variable and one or more independent variables. The independent variables can be nominal, ordinal, or of interval type.</a:t>
            </a:r>
            <a:endParaRPr lang="en-IN" dirty="0">
              <a:solidFill>
                <a:schemeClr val="tx1"/>
              </a:solidFill>
            </a:endParaRPr>
          </a:p>
        </p:txBody>
      </p:sp>
      <p:sp>
        <p:nvSpPr>
          <p:cNvPr id="4" name="TextBox 3">
            <a:extLst>
              <a:ext uri="{FF2B5EF4-FFF2-40B4-BE49-F238E27FC236}">
                <a16:creationId xmlns:a16="http://schemas.microsoft.com/office/drawing/2014/main" id="{5AC5EC82-2E8C-B2A8-D2DB-B42D3FBE6BA8}"/>
              </a:ext>
            </a:extLst>
          </p:cNvPr>
          <p:cNvSpPr txBox="1"/>
          <p:nvPr/>
        </p:nvSpPr>
        <p:spPr>
          <a:xfrm>
            <a:off x="1129553" y="3523129"/>
            <a:ext cx="9520518" cy="1477328"/>
          </a:xfrm>
          <a:prstGeom prst="rect">
            <a:avLst/>
          </a:prstGeom>
          <a:noFill/>
        </p:spPr>
        <p:txBody>
          <a:bodyPr wrap="square" rtlCol="0">
            <a:spAutoFit/>
          </a:bodyPr>
          <a:lstStyle/>
          <a:p>
            <a:r>
              <a:rPr lang="en-IN" sz="1800" b="1" dirty="0">
                <a:effectLst/>
                <a:latin typeface="Book Antiqua" panose="02040602050305030304" pitchFamily="18" charset="0"/>
                <a:ea typeface="Calibri" panose="020F0502020204030204" pitchFamily="34" charset="0"/>
                <a:cs typeface="Gautami" panose="020B0502040204020203" pitchFamily="34" charset="0"/>
              </a:rPr>
              <a:t>Mathematical representation of logistic regression </a:t>
            </a:r>
            <a:r>
              <a:rPr lang="en-IN" sz="1800" dirty="0">
                <a:effectLst/>
                <a:latin typeface="Book Antiqua" panose="02040602050305030304" pitchFamily="18" charset="0"/>
                <a:ea typeface="Calibri" panose="020F0502020204030204" pitchFamily="34" charset="0"/>
                <a:cs typeface="Gautami" panose="020B0502040204020203" pitchFamily="34" charset="0"/>
              </a:rPr>
              <a:t>:</a:t>
            </a:r>
          </a:p>
          <a:p>
            <a:endParaRPr lang="en-IN" dirty="0">
              <a:latin typeface="Book Antiqua" panose="02040602050305030304" pitchFamily="18" charset="0"/>
              <a:ea typeface="Calibri" panose="020F0502020204030204" pitchFamily="34" charset="0"/>
              <a:cs typeface="Gautami" panose="020B0502040204020203" pitchFamily="34" charset="0"/>
            </a:endParaRPr>
          </a:p>
          <a:p>
            <a:endParaRPr lang="en-IN" dirty="0">
              <a:latin typeface="Book Antiqua" panose="02040602050305030304" pitchFamily="18" charset="0"/>
              <a:ea typeface="Calibri" panose="020F0502020204030204" pitchFamily="34" charset="0"/>
              <a:cs typeface="Gautami" panose="020B0502040204020203" pitchFamily="34" charset="0"/>
            </a:endParaRPr>
          </a:p>
          <a:p>
            <a:endParaRPr lang="en-IN" dirty="0">
              <a:latin typeface="Book Antiqua" panose="02040602050305030304" pitchFamily="18" charset="0"/>
              <a:ea typeface="Calibri" panose="020F0502020204030204" pitchFamily="34" charset="0"/>
              <a:cs typeface="Gautami" panose="020B0502040204020203" pitchFamily="34" charset="0"/>
            </a:endParaRPr>
          </a:p>
          <a:p>
            <a:endParaRPr lang="en-IN" dirty="0"/>
          </a:p>
        </p:txBody>
      </p:sp>
      <p:pic>
        <p:nvPicPr>
          <p:cNvPr id="5" name="Picture 4">
            <a:extLst>
              <a:ext uri="{FF2B5EF4-FFF2-40B4-BE49-F238E27FC236}">
                <a16:creationId xmlns:a16="http://schemas.microsoft.com/office/drawing/2014/main" id="{70861F76-F94E-999C-15A9-88A319575756}"/>
              </a:ext>
            </a:extLst>
          </p:cNvPr>
          <p:cNvPicPr>
            <a:picLocks noChangeAspect="1"/>
          </p:cNvPicPr>
          <p:nvPr/>
        </p:nvPicPr>
        <p:blipFill>
          <a:blip r:embed="rId2"/>
          <a:stretch>
            <a:fillRect/>
          </a:stretch>
        </p:blipFill>
        <p:spPr>
          <a:xfrm>
            <a:off x="2045297" y="4107964"/>
            <a:ext cx="6231707" cy="2140436"/>
          </a:xfrm>
          <a:prstGeom prst="rect">
            <a:avLst/>
          </a:prstGeom>
        </p:spPr>
      </p:pic>
    </p:spTree>
    <p:extLst>
      <p:ext uri="{BB962C8B-B14F-4D97-AF65-F5344CB8AC3E}">
        <p14:creationId xmlns:p14="http://schemas.microsoft.com/office/powerpoint/2010/main" val="380166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50CA-9250-E595-703E-8381D52C6F44}"/>
              </a:ext>
            </a:extLst>
          </p:cNvPr>
          <p:cNvSpPr>
            <a:spLocks noGrp="1"/>
          </p:cNvSpPr>
          <p:nvPr>
            <p:ph type="title"/>
          </p:nvPr>
        </p:nvSpPr>
        <p:spPr/>
        <p:txBody>
          <a:bodyPr>
            <a:normAutofit/>
          </a:bodyPr>
          <a:lstStyle/>
          <a:p>
            <a:r>
              <a:rPr lang="en-IN" b="1" dirty="0">
                <a:solidFill>
                  <a:schemeClr val="tx1"/>
                </a:solidFill>
                <a:effectLst/>
                <a:latin typeface="Book Antiqua" panose="02040602050305030304" pitchFamily="18" charset="0"/>
                <a:ea typeface="Calibri" panose="020F0502020204030204" pitchFamily="34" charset="0"/>
                <a:cs typeface="Gautami" panose="020B0502040204020203" pitchFamily="34" charset="0"/>
              </a:rPr>
              <a:t>Results  :</a:t>
            </a:r>
            <a:endParaRPr lang="en-IN" sz="6000" b="1" dirty="0">
              <a:solidFill>
                <a:schemeClr val="tx1"/>
              </a:solidFill>
            </a:endParaRPr>
          </a:p>
        </p:txBody>
      </p:sp>
      <p:sp>
        <p:nvSpPr>
          <p:cNvPr id="6" name="TextBox 5">
            <a:extLst>
              <a:ext uri="{FF2B5EF4-FFF2-40B4-BE49-F238E27FC236}">
                <a16:creationId xmlns:a16="http://schemas.microsoft.com/office/drawing/2014/main" id="{F32E00F3-E1B7-28DE-6FF6-4FBEDCE67624}"/>
              </a:ext>
            </a:extLst>
          </p:cNvPr>
          <p:cNvSpPr txBox="1"/>
          <p:nvPr/>
        </p:nvSpPr>
        <p:spPr>
          <a:xfrm>
            <a:off x="3731605" y="416859"/>
            <a:ext cx="4262718" cy="1965153"/>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Book Antiqua" panose="02040602050305030304" pitchFamily="18" charset="0"/>
                <a:ea typeface="Calibri" panose="020F0502020204030204" pitchFamily="34" charset="0"/>
                <a:cs typeface="Gautami" panose="020B0502040204020203" pitchFamily="34" charset="0"/>
              </a:rPr>
              <a:t>Model Evaluation</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dirty="0">
                <a:effectLst/>
                <a:latin typeface="Book Antiqua" panose="02040602050305030304" pitchFamily="18" charset="0"/>
                <a:ea typeface="Calibri" panose="020F0502020204030204" pitchFamily="34" charset="0"/>
                <a:cs typeface="Gautami" panose="020B0502040204020203" pitchFamily="34" charset="0"/>
              </a:rPr>
              <a:t>Accuracy :  87.50%</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dirty="0">
                <a:effectLst/>
                <a:latin typeface="Book Antiqua" panose="02040602050305030304" pitchFamily="18" charset="0"/>
                <a:ea typeface="Calibri" panose="020F0502020204030204" pitchFamily="34" charset="0"/>
                <a:cs typeface="Gautami" panose="020B0502040204020203" pitchFamily="34" charset="0"/>
              </a:rPr>
              <a:t>Cross Validation Score :  91.12%</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US" sz="1800" dirty="0">
                <a:effectLst/>
                <a:latin typeface="Book Antiqua" panose="02040602050305030304" pitchFamily="18" charset="0"/>
                <a:ea typeface="Calibri" panose="020F0502020204030204" pitchFamily="34" charset="0"/>
                <a:cs typeface="Gautami" panose="020B0502040204020203" pitchFamily="34" charset="0"/>
              </a:rPr>
              <a:t>ROC_AUC Score :  87.43%</a:t>
            </a:r>
            <a:endParaRPr lang="en-IN" sz="1800" dirty="0">
              <a:effectLst/>
              <a:latin typeface="Book Antiqua" panose="02040602050305030304" pitchFamily="18" charset="0"/>
              <a:ea typeface="Calibri" panose="020F0502020204030204" pitchFamily="34" charset="0"/>
              <a:cs typeface="Gautami" panose="020B0502040204020203" pitchFamily="34" charset="0"/>
            </a:endParaRPr>
          </a:p>
          <a:p>
            <a:endParaRPr lang="en-IN" dirty="0"/>
          </a:p>
        </p:txBody>
      </p:sp>
      <p:pic>
        <p:nvPicPr>
          <p:cNvPr id="7" name="Picture 6">
            <a:extLst>
              <a:ext uri="{FF2B5EF4-FFF2-40B4-BE49-F238E27FC236}">
                <a16:creationId xmlns:a16="http://schemas.microsoft.com/office/drawing/2014/main" id="{DB8C091D-36F9-12A7-AC87-DCFD93266895}"/>
              </a:ext>
            </a:extLst>
          </p:cNvPr>
          <p:cNvPicPr>
            <a:picLocks noChangeAspect="1"/>
          </p:cNvPicPr>
          <p:nvPr/>
        </p:nvPicPr>
        <p:blipFill>
          <a:blip r:embed="rId2"/>
          <a:stretch>
            <a:fillRect/>
          </a:stretch>
        </p:blipFill>
        <p:spPr>
          <a:xfrm>
            <a:off x="358029" y="2844568"/>
            <a:ext cx="3676650" cy="2647950"/>
          </a:xfrm>
          <a:prstGeom prst="rect">
            <a:avLst/>
          </a:prstGeom>
        </p:spPr>
      </p:pic>
      <p:sp>
        <p:nvSpPr>
          <p:cNvPr id="9" name="TextBox 8">
            <a:extLst>
              <a:ext uri="{FF2B5EF4-FFF2-40B4-BE49-F238E27FC236}">
                <a16:creationId xmlns:a16="http://schemas.microsoft.com/office/drawing/2014/main" id="{B2C3D406-4014-4133-1177-68E9B593EECC}"/>
              </a:ext>
            </a:extLst>
          </p:cNvPr>
          <p:cNvSpPr txBox="1"/>
          <p:nvPr/>
        </p:nvSpPr>
        <p:spPr>
          <a:xfrm>
            <a:off x="5553681" y="2475236"/>
            <a:ext cx="2985201" cy="369332"/>
          </a:xfrm>
          <a:prstGeom prst="rect">
            <a:avLst/>
          </a:prstGeom>
          <a:noFill/>
        </p:spPr>
        <p:txBody>
          <a:bodyPr wrap="square" rtlCol="0">
            <a:spAutoFit/>
          </a:bodyPr>
          <a:lstStyle/>
          <a:p>
            <a:r>
              <a:rPr lang="en-US" dirty="0"/>
              <a:t>Confusion Matrix :</a:t>
            </a:r>
            <a:endParaRPr lang="en-IN" dirty="0"/>
          </a:p>
        </p:txBody>
      </p:sp>
      <p:pic>
        <p:nvPicPr>
          <p:cNvPr id="11" name="Picture 10">
            <a:extLst>
              <a:ext uri="{FF2B5EF4-FFF2-40B4-BE49-F238E27FC236}">
                <a16:creationId xmlns:a16="http://schemas.microsoft.com/office/drawing/2014/main" id="{EAF0CC08-D743-ABB4-00DF-0A7EB01B7A3C}"/>
              </a:ext>
            </a:extLst>
          </p:cNvPr>
          <p:cNvPicPr>
            <a:picLocks noChangeAspect="1"/>
          </p:cNvPicPr>
          <p:nvPr/>
        </p:nvPicPr>
        <p:blipFill rotWithShape="1">
          <a:blip r:embed="rId3">
            <a:extLst>
              <a:ext uri="{28A0092B-C50C-407E-A947-70E740481C1C}">
                <a14:useLocalDpi xmlns:a14="http://schemas.microsoft.com/office/drawing/2010/main" val="0"/>
              </a:ext>
            </a:extLst>
          </a:blip>
          <a:srcRect l="2538" t="7225" r="20040" b="1477"/>
          <a:stretch/>
        </p:blipFill>
        <p:spPr>
          <a:xfrm>
            <a:off x="5123329" y="3039035"/>
            <a:ext cx="4504766" cy="3209365"/>
          </a:xfrm>
          <a:prstGeom prst="rect">
            <a:avLst/>
          </a:prstGeom>
        </p:spPr>
      </p:pic>
    </p:spTree>
    <p:extLst>
      <p:ext uri="{BB962C8B-B14F-4D97-AF65-F5344CB8AC3E}">
        <p14:creationId xmlns:p14="http://schemas.microsoft.com/office/powerpoint/2010/main" val="313673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6422-DCA1-68F7-05C3-5F9B4356E285}"/>
              </a:ext>
            </a:extLst>
          </p:cNvPr>
          <p:cNvSpPr>
            <a:spLocks noGrp="1"/>
          </p:cNvSpPr>
          <p:nvPr>
            <p:ph type="title"/>
          </p:nvPr>
        </p:nvSpPr>
        <p:spPr/>
        <p:txBody>
          <a:bodyPr/>
          <a:lstStyle/>
          <a:p>
            <a:r>
              <a:rPr lang="en-US" dirty="0">
                <a:solidFill>
                  <a:schemeClr val="tx1"/>
                </a:solidFill>
              </a:rPr>
              <a:t>CONCLUSION :</a:t>
            </a:r>
            <a:endParaRPr lang="en-IN" dirty="0">
              <a:solidFill>
                <a:schemeClr val="tx1"/>
              </a:solidFill>
            </a:endParaRPr>
          </a:p>
        </p:txBody>
      </p:sp>
      <p:sp>
        <p:nvSpPr>
          <p:cNvPr id="3" name="Content Placeholder 2">
            <a:extLst>
              <a:ext uri="{FF2B5EF4-FFF2-40B4-BE49-F238E27FC236}">
                <a16:creationId xmlns:a16="http://schemas.microsoft.com/office/drawing/2014/main" id="{C5061B7D-EEA0-4867-B235-8DC5D4E399A2}"/>
              </a:ext>
            </a:extLst>
          </p:cNvPr>
          <p:cNvSpPr>
            <a:spLocks noGrp="1"/>
          </p:cNvSpPr>
          <p:nvPr>
            <p:ph idx="1"/>
          </p:nvPr>
        </p:nvSpPr>
        <p:spPr/>
        <p:txBody>
          <a:bodyPr/>
          <a:lstStyle/>
          <a:p>
            <a:r>
              <a:rPr lang="en-IN" sz="1800" dirty="0">
                <a:solidFill>
                  <a:srgbClr val="000000"/>
                </a:solidFill>
                <a:effectLst/>
                <a:latin typeface="Book Antiqua" panose="02040602050305030304" pitchFamily="18" charset="0"/>
                <a:ea typeface="Times New Roman" panose="02020603050405020304" pitchFamily="18" charset="0"/>
                <a:cs typeface="Helvetica" panose="020B0604020202020204" pitchFamily="34" charset="0"/>
              </a:rPr>
              <a:t>This dataset is great for understanding how to handle binary classification problems with the combination of numerical and categorical features.</a:t>
            </a:r>
            <a:endParaRPr lang="en-IN" sz="1800" dirty="0">
              <a:solidFill>
                <a:srgbClr val="000000"/>
              </a:solidFill>
              <a:effectLst/>
              <a:latin typeface="Book Antiqua" panose="02040602050305030304" pitchFamily="18" charset="0"/>
              <a:ea typeface="Calibri" panose="020F0502020204030204" pitchFamily="34" charset="0"/>
              <a:cs typeface="Gautami" panose="020B0502040204020203" pitchFamily="34" charset="0"/>
            </a:endParaRPr>
          </a:p>
          <a:p>
            <a:endParaRPr lang="en-IN" dirty="0"/>
          </a:p>
          <a:p>
            <a:r>
              <a:rPr lang="en-IN" dirty="0"/>
              <a:t>The result is 87.50 %  accurate</a:t>
            </a:r>
          </a:p>
          <a:p>
            <a:r>
              <a:rPr lang="en-IN" sz="1800" dirty="0">
                <a:solidFill>
                  <a:srgbClr val="000000"/>
                </a:solidFill>
                <a:effectLst/>
                <a:latin typeface="Book Antiqua" panose="02040602050305030304" pitchFamily="18" charset="0"/>
                <a:ea typeface="Times New Roman" panose="02020603050405020304" pitchFamily="18" charset="0"/>
                <a:cs typeface="Helvetica" panose="020B0604020202020204" pitchFamily="34" charset="0"/>
              </a:rPr>
              <a:t>For </a:t>
            </a:r>
            <a:r>
              <a:rPr lang="en-IN" sz="1800" dirty="0" err="1">
                <a:solidFill>
                  <a:srgbClr val="000000"/>
                </a:solidFill>
                <a:effectLst/>
                <a:latin typeface="Book Antiqua" panose="02040602050305030304" pitchFamily="18" charset="0"/>
                <a:ea typeface="Times New Roman" panose="02020603050405020304" pitchFamily="18" charset="0"/>
                <a:cs typeface="Helvetica" panose="020B0604020202020204" pitchFamily="34" charset="0"/>
              </a:rPr>
              <a:t>modeling</a:t>
            </a:r>
            <a:r>
              <a:rPr lang="en-IN" sz="1800" dirty="0">
                <a:solidFill>
                  <a:srgbClr val="000000"/>
                </a:solidFill>
                <a:effectLst/>
                <a:latin typeface="Book Antiqua" panose="02040602050305030304" pitchFamily="18" charset="0"/>
                <a:ea typeface="Times New Roman" panose="02020603050405020304" pitchFamily="18" charset="0"/>
                <a:cs typeface="Helvetica" panose="020B0604020202020204" pitchFamily="34" charset="0"/>
              </a:rPr>
              <a:t>, hyperparameter tuning is not done. It can push the performances of the algorithms. </a:t>
            </a:r>
            <a:endParaRPr lang="en-IN" dirty="0"/>
          </a:p>
        </p:txBody>
      </p:sp>
    </p:spTree>
    <p:extLst>
      <p:ext uri="{BB962C8B-B14F-4D97-AF65-F5344CB8AC3E}">
        <p14:creationId xmlns:p14="http://schemas.microsoft.com/office/powerpoint/2010/main" val="39120926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60</TotalTime>
  <Words>591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 Antiqua</vt:lpstr>
      <vt:lpstr>Helvetica</vt:lpstr>
      <vt:lpstr>Times New Roman</vt:lpstr>
      <vt:lpstr>Trebuchet MS</vt:lpstr>
      <vt:lpstr>Wingdings 3</vt:lpstr>
      <vt:lpstr>Facet</vt:lpstr>
      <vt:lpstr>HEART FAILURE PREDICTION </vt:lpstr>
      <vt:lpstr>ABSTRACT :</vt:lpstr>
      <vt:lpstr>Problem Definition  :</vt:lpstr>
      <vt:lpstr>Data Set Description : </vt:lpstr>
      <vt:lpstr>PowerPoint Presentation</vt:lpstr>
      <vt:lpstr>PowerPoint Presentation</vt:lpstr>
      <vt:lpstr>Logistic Regression :</vt:lpstr>
      <vt:lpstr>Results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 </dc:title>
  <dc:creator>jaya prakash</dc:creator>
  <cp:lastModifiedBy>jaya prakash</cp:lastModifiedBy>
  <cp:revision>2</cp:revision>
  <dcterms:created xsi:type="dcterms:W3CDTF">2022-12-21T03:40:07Z</dcterms:created>
  <dcterms:modified xsi:type="dcterms:W3CDTF">2022-12-21T08:32:36Z</dcterms:modified>
</cp:coreProperties>
</file>