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1279" y="2162555"/>
            <a:ext cx="568833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66999"/>
            <a:ext cx="4038599" cy="4190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5600"/>
            <a:ext cx="1523999" cy="23622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10600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01000" y="0"/>
            <a:ext cx="1600200" cy="1143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10600" y="6095999"/>
            <a:ext cx="990600" cy="7619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1775" y="0"/>
            <a:ext cx="776287" cy="121437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9400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487" y="348615"/>
            <a:ext cx="9300146" cy="10699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EBEBE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6804" y="2566098"/>
            <a:ext cx="5211445" cy="3234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ecurity.org/package-theft/annual-report/" TargetMode="External"/><Relationship Id="rId3" Type="http://schemas.openxmlformats.org/officeDocument/2006/relationships/hyperlink" Target="http://www.valuepenguin.com/porch-pirates-survey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7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9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FFFFFF"/>
                </a:solidFill>
                <a:latin typeface="Trebuchet MS"/>
                <a:cs typeface="Trebuchet MS"/>
              </a:rPr>
              <a:t>Package</a:t>
            </a:r>
            <a:r>
              <a:rPr dirty="0" sz="3950" spc="-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FFFFFF"/>
                </a:solidFill>
                <a:latin typeface="Trebuchet MS"/>
                <a:cs typeface="Trebuchet MS"/>
              </a:rPr>
              <a:t>Smart-</a:t>
            </a:r>
            <a:r>
              <a:rPr dirty="0" sz="3950" spc="-20" b="1">
                <a:solidFill>
                  <a:srgbClr val="FFFFFF"/>
                </a:solidFill>
                <a:latin typeface="Trebuchet MS"/>
                <a:cs typeface="Trebuchet MS"/>
              </a:rPr>
              <a:t>Lock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51279" y="3080067"/>
            <a:ext cx="8380730" cy="640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dirty="0" sz="2000" spc="-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40" b="1">
                <a:solidFill>
                  <a:srgbClr val="FFFFFF"/>
                </a:solidFill>
                <a:latin typeface="Trebuchet MS"/>
                <a:cs typeface="Trebuchet MS"/>
              </a:rPr>
              <a:t>BY: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FINN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FFFFFF"/>
                </a:solidFill>
                <a:latin typeface="Trebuchet MS"/>
                <a:cs typeface="Trebuchet MS"/>
              </a:rPr>
              <a:t>BASTIAN,</a:t>
            </a:r>
            <a:r>
              <a:rPr dirty="0" sz="20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AMARI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OLIVACCE,</a:t>
            </a:r>
            <a:r>
              <a:rPr dirty="0" sz="20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 b="1">
                <a:solidFill>
                  <a:srgbClr val="FFFFFF"/>
                </a:solidFill>
                <a:latin typeface="Trebuchet MS"/>
                <a:cs typeface="Trebuchet MS"/>
              </a:rPr>
              <a:t>FAIYAZ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SAJJAD,</a:t>
            </a:r>
            <a:r>
              <a:rPr dirty="0" sz="20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JUSTIN PAIGE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2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455"/>
              <a:t>Package</a:t>
            </a:r>
            <a:r>
              <a:rPr dirty="0" spc="-90"/>
              <a:t> </a:t>
            </a:r>
            <a:r>
              <a:rPr dirty="0" spc="85"/>
              <a:t>Smart</a:t>
            </a:r>
            <a:r>
              <a:rPr dirty="0" spc="-40"/>
              <a:t> </a:t>
            </a:r>
            <a:r>
              <a:rPr dirty="0" spc="210"/>
              <a:t>Lock</a:t>
            </a:r>
            <a:r>
              <a:rPr dirty="0" spc="-65"/>
              <a:t> </a:t>
            </a:r>
            <a:r>
              <a:rPr dirty="0" spc="310"/>
              <a:t>Guide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3005" y="2079307"/>
            <a:ext cx="8709660" cy="29292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27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90">
                <a:solidFill>
                  <a:srgbClr val="FFFFFF"/>
                </a:solidFill>
                <a:latin typeface="Trebuchet MS"/>
                <a:cs typeface="Trebuchet MS"/>
              </a:rPr>
              <a:t>passcode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35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50" spc="9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27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80">
                <a:solidFill>
                  <a:srgbClr val="FFFFFF"/>
                </a:solidFill>
                <a:latin typeface="Trebuchet MS"/>
                <a:cs typeface="Trebuchet MS"/>
              </a:rPr>
              <a:t>passcode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6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Trebuchet MS"/>
                <a:cs typeface="Trebuchet MS"/>
              </a:rPr>
              <a:t>Address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0">
                <a:solidFill>
                  <a:srgbClr val="FFFFFF"/>
                </a:solidFill>
                <a:latin typeface="Trebuchet MS"/>
                <a:cs typeface="Trebuchet MS"/>
              </a:rPr>
              <a:t>package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50" spc="8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35">
                <a:solidFill>
                  <a:srgbClr val="FFFFFF"/>
                </a:solidFill>
                <a:latin typeface="Trebuchet MS"/>
                <a:cs typeface="Trebuchet MS"/>
              </a:rPr>
              <a:t>Homeowner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shows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80">
                <a:solidFill>
                  <a:srgbClr val="FFFFFF"/>
                </a:solidFill>
                <a:latin typeface="Trebuchet MS"/>
                <a:cs typeface="Trebuchet MS"/>
              </a:rPr>
              <a:t>passcode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either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printed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electronic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Trebuchet MS"/>
                <a:cs typeface="Trebuchet MS"/>
              </a:rPr>
              <a:t>scanner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1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50" spc="9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Personnel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5">
                <a:solidFill>
                  <a:srgbClr val="FFFFFF"/>
                </a:solidFill>
                <a:latin typeface="Trebuchet MS"/>
                <a:cs typeface="Trebuchet MS"/>
              </a:rPr>
              <a:t>shows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0">
                <a:solidFill>
                  <a:srgbClr val="FFFFFF"/>
                </a:solidFill>
                <a:latin typeface="Trebuchet MS"/>
                <a:cs typeface="Trebuchet MS"/>
              </a:rPr>
              <a:t>package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Trebuchet MS"/>
                <a:cs typeface="Trebuchet MS"/>
              </a:rPr>
              <a:t>label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Trebuchet MS"/>
                <a:cs typeface="Trebuchet MS"/>
              </a:rPr>
              <a:t>scanner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2801" y="2616771"/>
            <a:ext cx="3641725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/>
              <a:t>LIVE</a:t>
            </a:r>
            <a:r>
              <a:rPr dirty="0" sz="5400" spc="-65"/>
              <a:t> </a:t>
            </a:r>
            <a:r>
              <a:rPr dirty="0" sz="5400" spc="680"/>
              <a:t>DEMO</a:t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1744" y="2437447"/>
            <a:ext cx="1987550" cy="1254760"/>
          </a:xfrm>
          <a:prstGeom prst="rect"/>
        </p:spPr>
        <p:txBody>
          <a:bodyPr wrap="square" lIns="0" tIns="132715" rIns="0" bIns="0" rtlCol="0" vert="horz">
            <a:spAutoFit/>
          </a:bodyPr>
          <a:lstStyle/>
          <a:p>
            <a:pPr marL="12700" marR="5080" indent="472440">
              <a:lnSpc>
                <a:spcPts val="4360"/>
              </a:lnSpc>
              <a:spcBef>
                <a:spcPts val="1045"/>
              </a:spcBef>
            </a:pPr>
            <a:r>
              <a:rPr dirty="0" sz="4400" spc="-770" b="1">
                <a:solidFill>
                  <a:srgbClr val="FFFFFF"/>
                </a:solidFill>
                <a:latin typeface="Tahoma"/>
                <a:cs typeface="Tahoma"/>
              </a:rPr>
              <a:t>TEST </a:t>
            </a:r>
            <a:r>
              <a:rPr dirty="0" sz="4400" spc="-675" b="1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525" y="1790700"/>
            <a:ext cx="6200775" cy="3276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4975" y="228600"/>
            <a:ext cx="2219325" cy="13430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548376" y="5524182"/>
            <a:ext cx="385826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75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75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1.673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FFFFFF"/>
                </a:solidFill>
                <a:latin typeface="Trebuchet MS"/>
                <a:cs typeface="Trebuchet MS"/>
              </a:rPr>
              <a:t>seconds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2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25"/>
              <a:t>TEST</a:t>
            </a:r>
            <a:r>
              <a:rPr dirty="0" spc="-135"/>
              <a:t> </a:t>
            </a:r>
            <a:r>
              <a:rPr dirty="0" spc="-65"/>
              <a:t>RESULTS</a:t>
            </a:r>
            <a:r>
              <a:rPr dirty="0" spc="-229"/>
              <a:t> </a:t>
            </a:r>
            <a:r>
              <a:rPr dirty="0" spc="225"/>
              <a:t>CONTINUED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3005" y="2078989"/>
            <a:ext cx="8645525" cy="23666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15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225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20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24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ahoma"/>
                <a:cs typeface="Tahoma"/>
              </a:rPr>
              <a:t>scanner</a:t>
            </a:r>
            <a:r>
              <a:rPr dirty="0" sz="2400" spc="-1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Tahoma"/>
                <a:cs typeface="Tahoma"/>
              </a:rPr>
              <a:t>successfully</a:t>
            </a:r>
            <a:r>
              <a:rPr dirty="0" sz="24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recognized</a:t>
            </a:r>
            <a:r>
              <a:rPr dirty="0" sz="24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valid</a:t>
            </a:r>
            <a:r>
              <a:rPr dirty="0" sz="240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ahoma"/>
                <a:cs typeface="Tahoma"/>
              </a:rPr>
              <a:t>passcode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950" spc="15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285">
                <a:solidFill>
                  <a:srgbClr val="25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30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24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ahoma"/>
                <a:cs typeface="Tahoma"/>
              </a:rPr>
              <a:t>Scanner</a:t>
            </a:r>
            <a:r>
              <a:rPr dirty="0" sz="2400" spc="-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60" b="1">
                <a:solidFill>
                  <a:srgbClr val="FFFFFF"/>
                </a:solidFill>
                <a:latin typeface="Tahoma"/>
                <a:cs typeface="Tahoma"/>
              </a:rPr>
              <a:t>successfully</a:t>
            </a:r>
            <a:r>
              <a:rPr dirty="0" sz="240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ahoma"/>
                <a:cs typeface="Tahoma"/>
              </a:rPr>
              <a:t>rejected</a:t>
            </a:r>
            <a:r>
              <a:rPr dirty="0" sz="24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55" b="1">
                <a:solidFill>
                  <a:srgbClr val="FFFFFF"/>
                </a:solidFill>
                <a:latin typeface="Tahoma"/>
                <a:cs typeface="Tahoma"/>
              </a:rPr>
              <a:t>invalid</a:t>
            </a:r>
            <a:r>
              <a:rPr dirty="0" sz="24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ahoma"/>
                <a:cs typeface="Tahoma"/>
              </a:rPr>
              <a:t>passcode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50" spc="15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265">
                <a:solidFill>
                  <a:srgbClr val="25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Tahoma"/>
                <a:cs typeface="Tahoma"/>
              </a:rPr>
              <a:t>Relocking</a:t>
            </a:r>
            <a:r>
              <a:rPr dirty="0" sz="24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0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24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dirty="0" sz="2400" spc="-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ahoma"/>
                <a:cs typeface="Tahoma"/>
              </a:rPr>
              <a:t>yet</a:t>
            </a:r>
            <a:r>
              <a:rPr dirty="0" sz="24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 b="1">
                <a:solidFill>
                  <a:srgbClr val="FFFFFF"/>
                </a:solidFill>
                <a:latin typeface="Tahoma"/>
                <a:cs typeface="Tahoma"/>
              </a:rPr>
              <a:t>added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2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5"/>
              <a:t>FUTURE</a:t>
            </a:r>
            <a:r>
              <a:rPr dirty="0" spc="-185"/>
              <a:t> </a:t>
            </a:r>
            <a:r>
              <a:rPr dirty="0" spc="310"/>
              <a:t>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3005" y="2078989"/>
            <a:ext cx="6273800" cy="3358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15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85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70" b="1">
                <a:solidFill>
                  <a:srgbClr val="FFFFFF"/>
                </a:solidFill>
                <a:latin typeface="Tahoma"/>
                <a:cs typeface="Tahoma"/>
              </a:rPr>
              <a:t>Allow</a:t>
            </a:r>
            <a:r>
              <a:rPr dirty="0" sz="24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24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 b="1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240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able</a:t>
            </a:r>
            <a:r>
              <a:rPr dirty="0" sz="2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4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ahoma"/>
                <a:cs typeface="Tahoma"/>
              </a:rPr>
              <a:t>relock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950" spc="15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50">
                <a:solidFill>
                  <a:srgbClr val="25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75" b="1">
                <a:solidFill>
                  <a:srgbClr val="FFFFFF"/>
                </a:solidFill>
                <a:latin typeface="Tahoma"/>
                <a:cs typeface="Tahoma"/>
              </a:rPr>
              <a:t>Outer</a:t>
            </a:r>
            <a:r>
              <a:rPr dirty="0" sz="24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Tahoma"/>
                <a:cs typeface="Tahoma"/>
              </a:rPr>
              <a:t>shell</a:t>
            </a:r>
            <a:r>
              <a:rPr dirty="0" sz="24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45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4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50" spc="15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400">
                <a:solidFill>
                  <a:srgbClr val="25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dirty="0" sz="24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 b="1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dirty="0" sz="2400" spc="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75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ahoma"/>
                <a:cs typeface="Tahoma"/>
              </a:rPr>
              <a:t>passcode/address</a:t>
            </a:r>
            <a:r>
              <a:rPr dirty="0" sz="240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30"/>
              </a:spcBef>
            </a:pP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950" spc="15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00">
                <a:solidFill>
                  <a:srgbClr val="25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70" b="1">
                <a:solidFill>
                  <a:srgbClr val="FFFFFF"/>
                </a:solidFill>
                <a:latin typeface="Tahoma"/>
                <a:cs typeface="Tahoma"/>
              </a:rPr>
              <a:t>Allow</a:t>
            </a:r>
            <a:r>
              <a:rPr dirty="0" sz="240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95" b="1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24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4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save</a:t>
            </a:r>
            <a:r>
              <a:rPr dirty="0" sz="24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45" b="1">
                <a:solidFill>
                  <a:srgbClr val="FFFFFF"/>
                </a:solidFill>
                <a:latin typeface="Tahoma"/>
                <a:cs typeface="Tahoma"/>
              </a:rPr>
              <a:t>recordings</a:t>
            </a:r>
            <a:r>
              <a:rPr dirty="0" sz="24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10" b="1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4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 b="1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2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25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3005" y="2079307"/>
            <a:ext cx="8502650" cy="2070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75" b="1">
                <a:solidFill>
                  <a:srgbClr val="FFFFFF"/>
                </a:solidFill>
                <a:latin typeface="Tahoma"/>
                <a:cs typeface="Tahoma"/>
              </a:rPr>
              <a:t>Allows</a:t>
            </a:r>
            <a:r>
              <a:rPr dirty="0" sz="20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5" b="1">
                <a:solidFill>
                  <a:srgbClr val="FFFFFF"/>
                </a:solidFill>
                <a:latin typeface="Tahoma"/>
                <a:cs typeface="Tahoma"/>
              </a:rPr>
              <a:t>homeowners</a:t>
            </a:r>
            <a:r>
              <a:rPr dirty="0" sz="20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0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dirty="0" sz="20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13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35" b="1">
                <a:solidFill>
                  <a:srgbClr val="FFFFFF"/>
                </a:solidFill>
                <a:latin typeface="Tahoma"/>
                <a:cs typeface="Tahoma"/>
              </a:rPr>
              <a:t>custom</a:t>
            </a:r>
            <a:r>
              <a:rPr dirty="0" sz="20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secured</a:t>
            </a:r>
            <a:r>
              <a:rPr dirty="0" sz="20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2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50" spc="9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Passcode</a:t>
            </a:r>
            <a:r>
              <a:rPr dirty="0" sz="20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40" b="1">
                <a:solidFill>
                  <a:srgbClr val="FFFFFF"/>
                </a:solidFill>
                <a:latin typeface="Tahoma"/>
                <a:cs typeface="Tahoma"/>
              </a:rPr>
              <a:t>Recognition</a:t>
            </a:r>
            <a:r>
              <a:rPr dirty="0" sz="20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ahoma"/>
                <a:cs typeface="Tahoma"/>
              </a:rPr>
              <a:t>Scanner</a:t>
            </a:r>
            <a:r>
              <a:rPr dirty="0" sz="20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makes</a:t>
            </a:r>
            <a:r>
              <a:rPr dirty="0" sz="20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5" b="1">
                <a:solidFill>
                  <a:srgbClr val="FFFFFF"/>
                </a:solidFill>
                <a:latin typeface="Tahoma"/>
                <a:cs typeface="Tahoma"/>
              </a:rPr>
              <a:t>verification</a:t>
            </a:r>
            <a:r>
              <a:rPr dirty="0" sz="20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simpler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2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13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45" b="1">
                <a:solidFill>
                  <a:srgbClr val="FFFFFF"/>
                </a:solidFill>
                <a:latin typeface="Tahoma"/>
                <a:cs typeface="Tahoma"/>
              </a:rPr>
              <a:t>Package</a:t>
            </a:r>
            <a:r>
              <a:rPr dirty="0" sz="2000" spc="-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30" b="1">
                <a:solidFill>
                  <a:srgbClr val="FFFFFF"/>
                </a:solidFill>
                <a:latin typeface="Tahoma"/>
                <a:cs typeface="Tahoma"/>
              </a:rPr>
              <a:t>Smart</a:t>
            </a:r>
            <a:r>
              <a:rPr dirty="0" sz="20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Lock</a:t>
            </a:r>
            <a:r>
              <a:rPr dirty="0" sz="20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ahoma"/>
                <a:cs typeface="Tahoma"/>
              </a:rPr>
              <a:t>secures</a:t>
            </a:r>
            <a:r>
              <a:rPr dirty="0" sz="20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55" b="1">
                <a:solidFill>
                  <a:srgbClr val="FFFFFF"/>
                </a:solidFill>
                <a:latin typeface="Tahoma"/>
                <a:cs typeface="Tahoma"/>
              </a:rPr>
              <a:t>packages</a:t>
            </a:r>
            <a:r>
              <a:rPr dirty="0" sz="2000" spc="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6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0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dirty="0" sz="20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0" b="1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r>
              <a:rPr dirty="0" sz="20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0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2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50"/>
              <a:t>WORK</a:t>
            </a:r>
            <a:r>
              <a:rPr dirty="0" spc="-140"/>
              <a:t> </a:t>
            </a:r>
            <a:r>
              <a:rPr dirty="0" spc="85"/>
              <a:t>CITED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3005" y="1943798"/>
            <a:ext cx="8035290" cy="845819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Security.org</a:t>
            </a:r>
            <a:r>
              <a:rPr dirty="0" sz="1800" spc="275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21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u="sng" sz="180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rebuchet MS"/>
                <a:cs typeface="Trebuchet MS"/>
                <a:hlinkClick r:id="rId2"/>
              </a:rPr>
              <a:t>https://www.security.org/package-theft/annual-</a:t>
            </a:r>
            <a:r>
              <a:rPr dirty="0" u="sng" sz="1800" spc="-10">
                <a:solidFill>
                  <a:srgbClr val="57C1B9"/>
                </a:solidFill>
                <a:uFill>
                  <a:solidFill>
                    <a:srgbClr val="57C1B9"/>
                  </a:solidFill>
                </a:uFill>
                <a:latin typeface="Trebuchet MS"/>
                <a:cs typeface="Trebuchet MS"/>
                <a:hlinkClick r:id="rId2"/>
              </a:rPr>
              <a:t>report/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55600" algn="l"/>
              </a:tabLst>
            </a:pPr>
            <a:r>
              <a:rPr dirty="0" sz="1400" spc="8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40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1800" spc="105">
                <a:solidFill>
                  <a:srgbClr val="FFFFFF"/>
                </a:solidFill>
                <a:latin typeface="Trebuchet MS"/>
                <a:cs typeface="Trebuchet MS"/>
              </a:rPr>
              <a:t>ValuePenguin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https://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www.valuepenguin.com/porch-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pirates-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  <a:hlinkClick r:id="rId3"/>
              </a:rPr>
              <a:t>survey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6496" rIns="0" bIns="0" rtlCol="0" vert="horz">
            <a:spAutoFit/>
          </a:bodyPr>
          <a:lstStyle/>
          <a:p>
            <a:pPr marL="594995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120"/>
              <a:t> </a:t>
            </a:r>
            <a:r>
              <a:rPr dirty="0" spc="160"/>
              <a:t>Problem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15404" y="3008914"/>
            <a:ext cx="5090795" cy="322072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-155" b="1">
                <a:solidFill>
                  <a:srgbClr val="FFFFFF"/>
                </a:solidFill>
                <a:latin typeface="Tahoma"/>
                <a:cs typeface="Tahoma"/>
              </a:rPr>
              <a:t>58</a:t>
            </a:r>
            <a:r>
              <a:rPr dirty="0" sz="2000" spc="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85" b="1">
                <a:solidFill>
                  <a:srgbClr val="FFFFFF"/>
                </a:solidFill>
                <a:latin typeface="Tahoma"/>
                <a:cs typeface="Tahoma"/>
              </a:rPr>
              <a:t>Million</a:t>
            </a:r>
            <a:r>
              <a:rPr dirty="0" sz="20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Trebuchet MS"/>
                <a:cs typeface="Trebuchet MS"/>
              </a:rPr>
              <a:t>Americans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 b="1">
                <a:solidFill>
                  <a:srgbClr val="FFFFFF"/>
                </a:solidFill>
                <a:latin typeface="Tahoma"/>
                <a:cs typeface="Tahoma"/>
              </a:rPr>
              <a:t>victim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25">
                <a:solidFill>
                  <a:srgbClr val="FFFFFF"/>
                </a:solidFill>
                <a:latin typeface="Trebuchet MS"/>
                <a:cs typeface="Trebuchet MS"/>
              </a:rPr>
              <a:t>porch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225"/>
              </a:spcBef>
            </a:pP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pirates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50" spc="9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Medium</a:t>
            </a:r>
            <a:r>
              <a:rPr dirty="0" sz="20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5" b="1">
                <a:solidFill>
                  <a:srgbClr val="FFFFFF"/>
                </a:solidFill>
                <a:latin typeface="Tahoma"/>
                <a:cs typeface="Tahoma"/>
              </a:rPr>
              <a:t>sized</a:t>
            </a:r>
            <a:r>
              <a:rPr dirty="0" sz="20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210">
                <a:solidFill>
                  <a:srgbClr val="FFFFFF"/>
                </a:solidFill>
                <a:latin typeface="Trebuchet MS"/>
                <a:cs typeface="Trebuchet MS"/>
              </a:rPr>
              <a:t>packages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frequently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targeted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50" spc="9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 b="1">
                <a:solidFill>
                  <a:srgbClr val="FFFFFF"/>
                </a:solidFill>
                <a:latin typeface="Tahoma"/>
                <a:cs typeface="Tahoma"/>
              </a:rPr>
              <a:t>limited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2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shape</a:t>
            </a:r>
            <a:r>
              <a:rPr dirty="0" sz="20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300"/>
              </a:spcBef>
            </a:pPr>
            <a:r>
              <a:rPr dirty="0" sz="2000" spc="-75" b="1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r>
              <a:rPr dirty="0" sz="20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29">
                <a:solidFill>
                  <a:srgbClr val="FFFFFF"/>
                </a:solidFill>
                <a:latin typeface="Trebuchet MS"/>
                <a:cs typeface="Trebuchet MS"/>
              </a:rPr>
              <a:t>package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343150"/>
            <a:ext cx="441007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26200" y="2425827"/>
            <a:ext cx="4853940" cy="34880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79500">
              <a:lnSpc>
                <a:spcPct val="144000"/>
              </a:lnSpc>
              <a:spcBef>
                <a:spcPts val="90"/>
              </a:spcBef>
            </a:pPr>
            <a:r>
              <a:rPr dirty="0" sz="2000" spc="-9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20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65" b="1">
                <a:solidFill>
                  <a:srgbClr val="FFFFFF"/>
                </a:solidFill>
                <a:latin typeface="Tahoma"/>
                <a:cs typeface="Tahoma"/>
              </a:rPr>
              <a:t>1:</a:t>
            </a:r>
            <a:r>
              <a:rPr dirty="0" sz="2000" spc="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10" b="1">
                <a:solidFill>
                  <a:srgbClr val="FFFFFF"/>
                </a:solidFill>
                <a:latin typeface="Tahoma"/>
                <a:cs typeface="Tahoma"/>
              </a:rPr>
              <a:t>Ring</a:t>
            </a:r>
            <a:r>
              <a:rPr dirty="0" sz="2000" spc="-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Video</a:t>
            </a:r>
            <a:r>
              <a:rPr dirty="0" sz="20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40" b="1">
                <a:solidFill>
                  <a:srgbClr val="FFFFFF"/>
                </a:solidFill>
                <a:latin typeface="Tahoma"/>
                <a:cs typeface="Tahoma"/>
              </a:rPr>
              <a:t>Doorbell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Pros: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20">
                <a:solidFill>
                  <a:srgbClr val="FFFFFF"/>
                </a:solidFill>
                <a:latin typeface="Trebuchet MS"/>
                <a:cs typeface="Trebuchet MS"/>
              </a:rPr>
              <a:t>Captures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Trebuchet MS"/>
                <a:cs typeface="Trebuchet MS"/>
              </a:rPr>
              <a:t>video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Alerts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95">
                <a:solidFill>
                  <a:srgbClr val="FFFFFF"/>
                </a:solidFill>
                <a:latin typeface="Trebuchet MS"/>
                <a:cs typeface="Trebuchet MS"/>
              </a:rPr>
              <a:t>Real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Trebuchet MS"/>
                <a:cs typeface="Trebuchet MS"/>
              </a:rPr>
              <a:t>communication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Deters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theft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Cons: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550" spc="8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10">
                <a:solidFill>
                  <a:srgbClr val="FFFFFF"/>
                </a:solidFill>
                <a:latin typeface="Trebuchet MS"/>
                <a:cs typeface="Trebuchet MS"/>
              </a:rPr>
              <a:t>Doesn't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physically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protect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0">
                <a:solidFill>
                  <a:srgbClr val="FFFFFF"/>
                </a:solidFill>
                <a:latin typeface="Trebuchet MS"/>
                <a:cs typeface="Trebuchet MS"/>
              </a:rPr>
              <a:t>packages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228725"/>
            <a:ext cx="4410075" cy="44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5568315" marR="5080" indent="-102870">
              <a:lnSpc>
                <a:spcPts val="3829"/>
              </a:lnSpc>
              <a:spcBef>
                <a:spcPts val="245"/>
              </a:spcBef>
            </a:pPr>
            <a:r>
              <a:rPr dirty="0" sz="3200" spc="-10"/>
              <a:t>Existing</a:t>
            </a:r>
            <a:r>
              <a:rPr dirty="0" sz="3200" spc="-120"/>
              <a:t> </a:t>
            </a:r>
            <a:r>
              <a:rPr dirty="0" sz="3200" spc="105"/>
              <a:t>Attempts</a:t>
            </a:r>
            <a:r>
              <a:rPr dirty="0" sz="3200" spc="-165"/>
              <a:t> </a:t>
            </a:r>
            <a:r>
              <a:rPr dirty="0" sz="3200" spc="90"/>
              <a:t>to </a:t>
            </a:r>
            <a:r>
              <a:rPr dirty="0" sz="3200" spc="135"/>
              <a:t>Solve</a:t>
            </a:r>
            <a:r>
              <a:rPr dirty="0" sz="3200" spc="-140"/>
              <a:t> </a:t>
            </a:r>
            <a:r>
              <a:rPr dirty="0" sz="3200" spc="170"/>
              <a:t>Porch</a:t>
            </a:r>
            <a:r>
              <a:rPr dirty="0" sz="3200" spc="-85"/>
              <a:t> </a:t>
            </a:r>
            <a:r>
              <a:rPr dirty="0" sz="3200" spc="85"/>
              <a:t>Piracy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72529" y="2436431"/>
            <a:ext cx="4820920" cy="3058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66190">
              <a:lnSpc>
                <a:spcPct val="143900"/>
              </a:lnSpc>
              <a:spcBef>
                <a:spcPts val="95"/>
              </a:spcBef>
            </a:pPr>
            <a:r>
              <a:rPr dirty="0" sz="2000" spc="-10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20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65" b="1">
                <a:solidFill>
                  <a:srgbClr val="FFFFFF"/>
                </a:solidFill>
                <a:latin typeface="Tahoma"/>
                <a:cs typeface="Tahoma"/>
              </a:rPr>
              <a:t>2:</a:t>
            </a:r>
            <a:r>
              <a:rPr dirty="0" sz="20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70" b="1">
                <a:solidFill>
                  <a:srgbClr val="FFFFFF"/>
                </a:solidFill>
                <a:latin typeface="Tahoma"/>
                <a:cs typeface="Tahoma"/>
              </a:rPr>
              <a:t>Landport</a:t>
            </a:r>
            <a:r>
              <a:rPr dirty="0" sz="2000" spc="1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Lockbox Pros: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05">
                <a:solidFill>
                  <a:srgbClr val="FFFFFF"/>
                </a:solidFill>
                <a:latin typeface="Trebuchet MS"/>
                <a:cs typeface="Trebuchet MS"/>
              </a:rPr>
              <a:t>Durable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550" spc="8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40">
                <a:solidFill>
                  <a:srgbClr val="FFFFFF"/>
                </a:solidFill>
                <a:latin typeface="Trebuchet MS"/>
                <a:cs typeface="Trebuchet MS"/>
              </a:rPr>
              <a:t>Secured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deliveries/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retrievals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000" spc="-10" b="1">
                <a:solidFill>
                  <a:srgbClr val="FFFFFF"/>
                </a:solidFill>
                <a:latin typeface="Tahoma"/>
                <a:cs typeface="Tahoma"/>
              </a:rPr>
              <a:t>Cons: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220">
                <a:solidFill>
                  <a:srgbClr val="FFFFFF"/>
                </a:solidFill>
                <a:latin typeface="Trebuchet MS"/>
                <a:cs typeface="Trebuchet MS"/>
              </a:rPr>
              <a:t>Package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1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70">
                <a:solidFill>
                  <a:srgbClr val="FFFFFF"/>
                </a:solidFill>
                <a:latin typeface="Trebuchet MS"/>
                <a:cs typeface="Trebuchet MS"/>
              </a:rPr>
              <a:t>shape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limited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5600" algn="l"/>
              </a:tabLst>
            </a:pPr>
            <a:r>
              <a:rPr dirty="0" sz="1550" spc="9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2000" spc="125">
                <a:solidFill>
                  <a:srgbClr val="FFFFFF"/>
                </a:solidFill>
                <a:latin typeface="Trebuchet MS"/>
                <a:cs typeface="Trebuchet MS"/>
              </a:rPr>
              <a:t>Unable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0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90">
                <a:solidFill>
                  <a:srgbClr val="FFFFFF"/>
                </a:solidFill>
                <a:latin typeface="Trebuchet MS"/>
                <a:cs typeface="Trebuchet MS"/>
              </a:rPr>
              <a:t>packages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066925"/>
            <a:ext cx="4410075" cy="2743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5568315" marR="5080" indent="-102870">
              <a:lnSpc>
                <a:spcPts val="3829"/>
              </a:lnSpc>
              <a:spcBef>
                <a:spcPts val="245"/>
              </a:spcBef>
            </a:pPr>
            <a:r>
              <a:rPr dirty="0" sz="3200" spc="-10"/>
              <a:t>Existing</a:t>
            </a:r>
            <a:r>
              <a:rPr dirty="0" sz="3200" spc="-120"/>
              <a:t> </a:t>
            </a:r>
            <a:r>
              <a:rPr dirty="0" sz="3200" spc="105"/>
              <a:t>Attempts</a:t>
            </a:r>
            <a:r>
              <a:rPr dirty="0" sz="3200" spc="-165"/>
              <a:t> </a:t>
            </a:r>
            <a:r>
              <a:rPr dirty="0" sz="3200" spc="90"/>
              <a:t>to </a:t>
            </a:r>
            <a:r>
              <a:rPr dirty="0" sz="3200" spc="135"/>
              <a:t>Solve</a:t>
            </a:r>
            <a:r>
              <a:rPr dirty="0" sz="3200" spc="-140"/>
              <a:t> </a:t>
            </a:r>
            <a:r>
              <a:rPr dirty="0" sz="3200" spc="170"/>
              <a:t>Porch</a:t>
            </a:r>
            <a:r>
              <a:rPr dirty="0" sz="3200" spc="-85"/>
              <a:t> </a:t>
            </a:r>
            <a:r>
              <a:rPr dirty="0" sz="3200" spc="85"/>
              <a:t>Piracy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15" rIns="0" bIns="0" rtlCol="0" vert="horz">
            <a:spAutoFit/>
          </a:bodyPr>
          <a:lstStyle/>
          <a:p>
            <a:pPr marL="5568315" marR="5080" indent="-102870">
              <a:lnSpc>
                <a:spcPts val="3829"/>
              </a:lnSpc>
              <a:spcBef>
                <a:spcPts val="245"/>
              </a:spcBef>
            </a:pPr>
            <a:r>
              <a:rPr dirty="0" sz="3200" spc="-10"/>
              <a:t>Existing</a:t>
            </a:r>
            <a:r>
              <a:rPr dirty="0" sz="3200" spc="-120"/>
              <a:t> </a:t>
            </a:r>
            <a:r>
              <a:rPr dirty="0" sz="3200" spc="105"/>
              <a:t>Attempts</a:t>
            </a:r>
            <a:r>
              <a:rPr dirty="0" sz="3200" spc="-165"/>
              <a:t> </a:t>
            </a:r>
            <a:r>
              <a:rPr dirty="0" sz="3200" spc="90"/>
              <a:t>to </a:t>
            </a:r>
            <a:r>
              <a:rPr dirty="0" sz="3200" spc="135"/>
              <a:t>Solve</a:t>
            </a:r>
            <a:r>
              <a:rPr dirty="0" sz="3200" spc="-140"/>
              <a:t> </a:t>
            </a:r>
            <a:r>
              <a:rPr dirty="0" sz="3200" spc="170"/>
              <a:t>Porch</a:t>
            </a:r>
            <a:r>
              <a:rPr dirty="0" sz="3200" spc="-85"/>
              <a:t> </a:t>
            </a:r>
            <a:r>
              <a:rPr dirty="0" sz="3200" spc="85"/>
              <a:t>Piracy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6196329" y="2451925"/>
            <a:ext cx="3634104" cy="3306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dirty="0" sz="1850" spc="-75" b="1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-145" b="1">
                <a:solidFill>
                  <a:srgbClr val="FFFFFF"/>
                </a:solidFill>
                <a:latin typeface="Tahoma"/>
                <a:cs typeface="Tahoma"/>
              </a:rPr>
              <a:t>3:</a:t>
            </a:r>
            <a:r>
              <a:rPr dirty="0" sz="185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b="1">
                <a:solidFill>
                  <a:srgbClr val="FFFFFF"/>
                </a:solidFill>
                <a:latin typeface="Tahoma"/>
                <a:cs typeface="Tahoma"/>
              </a:rPr>
              <a:t>Amazon</a:t>
            </a:r>
            <a:r>
              <a:rPr dirty="0" sz="1850" spc="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Tahoma"/>
                <a:cs typeface="Tahoma"/>
              </a:rPr>
              <a:t>Hub</a:t>
            </a:r>
            <a:r>
              <a:rPr dirty="0" sz="1850" spc="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50" spc="-10" b="1">
                <a:solidFill>
                  <a:srgbClr val="FFFFFF"/>
                </a:solidFill>
                <a:latin typeface="Tahoma"/>
                <a:cs typeface="Tahoma"/>
              </a:rPr>
              <a:t>Locker Pros:</a:t>
            </a:r>
            <a:endParaRPr sz="1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355600" algn="l"/>
              </a:tabLst>
            </a:pPr>
            <a:r>
              <a:rPr dirty="0" sz="1500" spc="8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0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114">
                <a:solidFill>
                  <a:srgbClr val="FFFFFF"/>
                </a:solidFill>
                <a:latin typeface="Trebuchet MS"/>
                <a:cs typeface="Trebuchet MS"/>
              </a:rPr>
              <a:t>Location</a:t>
            </a:r>
            <a:r>
              <a:rPr dirty="0" sz="18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70">
                <a:solidFill>
                  <a:srgbClr val="FFFFFF"/>
                </a:solidFill>
                <a:latin typeface="Trebuchet MS"/>
                <a:cs typeface="Trebuchet MS"/>
              </a:rPr>
              <a:t>deters</a:t>
            </a:r>
            <a:r>
              <a:rPr dirty="0" sz="18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rebuchet MS"/>
                <a:cs typeface="Trebuchet MS"/>
              </a:rPr>
              <a:t>thefts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355600" algn="l"/>
              </a:tabLst>
            </a:pPr>
            <a:r>
              <a:rPr dirty="0" sz="1500" spc="80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0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80">
                <a:solidFill>
                  <a:srgbClr val="FFFFFF"/>
                </a:solidFill>
                <a:latin typeface="Trebuchet MS"/>
                <a:cs typeface="Trebuchet MS"/>
              </a:rPr>
              <a:t>Lockers</a:t>
            </a:r>
            <a:r>
              <a:rPr dirty="0" sz="185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114">
                <a:solidFill>
                  <a:srgbClr val="FFFFFF"/>
                </a:solidFill>
                <a:latin typeface="Trebuchet MS"/>
                <a:cs typeface="Trebuchet MS"/>
              </a:rPr>
              <a:t>secure</a:t>
            </a:r>
            <a:r>
              <a:rPr dirty="0" sz="18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200">
                <a:solidFill>
                  <a:srgbClr val="FFFFFF"/>
                </a:solidFill>
                <a:latin typeface="Trebuchet MS"/>
                <a:cs typeface="Trebuchet MS"/>
              </a:rPr>
              <a:t>packages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55600" algn="l"/>
              </a:tabLst>
            </a:pPr>
            <a:r>
              <a:rPr dirty="0" sz="1500" spc="80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0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Self</a:t>
            </a:r>
            <a:r>
              <a:rPr dirty="0" sz="18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70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150" spc="-10" b="1">
                <a:solidFill>
                  <a:srgbClr val="FFFFFF"/>
                </a:solidFill>
                <a:latin typeface="Tahoma"/>
                <a:cs typeface="Tahoma"/>
              </a:rPr>
              <a:t>Cons:</a:t>
            </a:r>
            <a:endParaRPr sz="2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5600" algn="l"/>
              </a:tabLst>
            </a:pPr>
            <a:r>
              <a:rPr dirty="0" sz="1500" spc="8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0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-30">
                <a:solidFill>
                  <a:srgbClr val="FFFFFF"/>
                </a:solidFill>
                <a:latin typeface="Trebuchet MS"/>
                <a:cs typeface="Trebuchet MS"/>
              </a:rPr>
              <a:t>Limits</a:t>
            </a:r>
            <a:r>
              <a:rPr dirty="0" sz="185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250">
                <a:solidFill>
                  <a:srgbClr val="FFFFFF"/>
                </a:solidFill>
                <a:latin typeface="Trebuchet MS"/>
                <a:cs typeface="Trebuchet MS"/>
              </a:rPr>
              <a:t>package</a:t>
            </a:r>
            <a:r>
              <a:rPr dirty="0" sz="185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355600" algn="l"/>
              </a:tabLst>
            </a:pPr>
            <a:r>
              <a:rPr dirty="0" sz="1650" spc="8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65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2100" spc="23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21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75">
                <a:solidFill>
                  <a:srgbClr val="FFFFFF"/>
                </a:solidFill>
                <a:latin typeface="Trebuchet MS"/>
                <a:cs typeface="Trebuchet MS"/>
              </a:rPr>
              <a:t>Third-</a:t>
            </a:r>
            <a:r>
              <a:rPr dirty="0" sz="2100" spc="65">
                <a:solidFill>
                  <a:srgbClr val="FFFFFF"/>
                </a:solidFill>
                <a:latin typeface="Trebuchet MS"/>
                <a:cs typeface="Trebuchet MS"/>
              </a:rPr>
              <a:t>party</a:t>
            </a:r>
            <a:r>
              <a:rPr dirty="0" sz="21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Trebuchet MS"/>
                <a:cs typeface="Trebuchet MS"/>
              </a:rPr>
              <a:t>deliveries</a:t>
            </a: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5600" algn="l"/>
              </a:tabLst>
            </a:pPr>
            <a:r>
              <a:rPr dirty="0" sz="1500" spc="8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0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z="1850" spc="110">
                <a:solidFill>
                  <a:srgbClr val="FFFFFF"/>
                </a:solidFill>
                <a:latin typeface="Trebuchet MS"/>
                <a:cs typeface="Trebuchet MS"/>
              </a:rPr>
              <a:t>Inconvenient</a:t>
            </a:r>
            <a:r>
              <a:rPr dirty="0" sz="185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-2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971675"/>
            <a:ext cx="441007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30"/>
              <a:t>The</a:t>
            </a:r>
            <a:r>
              <a:rPr dirty="0" spc="5"/>
              <a:t> </a:t>
            </a:r>
            <a:r>
              <a:rPr dirty="0" spc="45"/>
              <a:t>Package</a:t>
            </a:r>
            <a:r>
              <a:rPr dirty="0" spc="5"/>
              <a:t> </a:t>
            </a:r>
            <a:r>
              <a:rPr dirty="0" spc="-130"/>
              <a:t>Smart</a:t>
            </a:r>
            <a:r>
              <a:rPr dirty="0" spc="-45"/>
              <a:t> </a:t>
            </a:r>
            <a:r>
              <a:rPr dirty="0" spc="-10"/>
              <a:t>Lock:</a:t>
            </a:r>
          </a:p>
          <a:p>
            <a:pPr>
              <a:lnSpc>
                <a:spcPct val="100000"/>
              </a:lnSpc>
              <a:spcBef>
                <a:spcPts val="2020"/>
              </a:spcBef>
            </a:pPr>
          </a:p>
          <a:p>
            <a:pPr marL="355600" marR="271780" indent="-343535">
              <a:lnSpc>
                <a:spcPct val="100000"/>
              </a:lnSpc>
              <a:tabLst>
                <a:tab pos="355600" algn="l"/>
              </a:tabLst>
            </a:pPr>
            <a:r>
              <a:rPr dirty="0" sz="1550" spc="95" b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550" b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 spc="135" b="0">
                <a:latin typeface="Trebuchet MS"/>
                <a:cs typeface="Trebuchet MS"/>
              </a:rPr>
              <a:t>Attachable</a:t>
            </a:r>
            <a:r>
              <a:rPr dirty="0" spc="-10" b="0">
                <a:latin typeface="Trebuchet MS"/>
                <a:cs typeface="Trebuchet MS"/>
              </a:rPr>
              <a:t> </a:t>
            </a:r>
            <a:r>
              <a:rPr dirty="0" spc="60" b="0">
                <a:latin typeface="Trebuchet MS"/>
                <a:cs typeface="Trebuchet MS"/>
              </a:rPr>
              <a:t>to</a:t>
            </a:r>
            <a:r>
              <a:rPr dirty="0" spc="-15" b="0">
                <a:latin typeface="Trebuchet MS"/>
                <a:cs typeface="Trebuchet MS"/>
              </a:rPr>
              <a:t> </a:t>
            </a:r>
            <a:r>
              <a:rPr dirty="0" spc="160" b="0">
                <a:latin typeface="Trebuchet MS"/>
                <a:cs typeface="Trebuchet MS"/>
              </a:rPr>
              <a:t>any</a:t>
            </a:r>
            <a:r>
              <a:rPr dirty="0" spc="-5" b="0">
                <a:latin typeface="Trebuchet MS"/>
                <a:cs typeface="Trebuchet MS"/>
              </a:rPr>
              <a:t> </a:t>
            </a:r>
            <a:r>
              <a:rPr dirty="0" b="0">
                <a:latin typeface="Trebuchet MS"/>
                <a:cs typeface="Trebuchet MS"/>
              </a:rPr>
              <a:t>entry</a:t>
            </a:r>
            <a:r>
              <a:rPr dirty="0" spc="-75" b="0">
                <a:latin typeface="Trebuchet MS"/>
                <a:cs typeface="Trebuchet MS"/>
              </a:rPr>
              <a:t> </a:t>
            </a:r>
            <a:r>
              <a:rPr dirty="0" spc="70" b="0">
                <a:latin typeface="Trebuchet MS"/>
                <a:cs typeface="Trebuchet MS"/>
              </a:rPr>
              <a:t>point</a:t>
            </a:r>
            <a:r>
              <a:rPr dirty="0" spc="-50" b="0">
                <a:latin typeface="Trebuchet MS"/>
                <a:cs typeface="Trebuchet MS"/>
              </a:rPr>
              <a:t> </a:t>
            </a:r>
            <a:r>
              <a:rPr dirty="0" spc="-10" b="0">
                <a:latin typeface="Trebuchet MS"/>
                <a:cs typeface="Trebuchet MS"/>
              </a:rPr>
              <a:t>(doors, </a:t>
            </a:r>
            <a:r>
              <a:rPr dirty="0" spc="85" b="0">
                <a:latin typeface="Trebuchet MS"/>
                <a:cs typeface="Trebuchet MS"/>
              </a:rPr>
              <a:t>gates,</a:t>
            </a:r>
            <a:r>
              <a:rPr dirty="0" spc="-5" b="0">
                <a:latin typeface="Trebuchet MS"/>
                <a:cs typeface="Trebuchet MS"/>
              </a:rPr>
              <a:t> </a:t>
            </a:r>
            <a:r>
              <a:rPr dirty="0" spc="80" b="0">
                <a:latin typeface="Trebuchet MS"/>
                <a:cs typeface="Trebuchet MS"/>
              </a:rPr>
              <a:t>hatches,</a:t>
            </a:r>
            <a:r>
              <a:rPr dirty="0" spc="-5" b="0">
                <a:latin typeface="Trebuchet MS"/>
                <a:cs typeface="Trebuchet MS"/>
              </a:rPr>
              <a:t> </a:t>
            </a:r>
            <a:r>
              <a:rPr dirty="0" b="0">
                <a:latin typeface="Trebuchet MS"/>
                <a:cs typeface="Trebuchet MS"/>
              </a:rPr>
              <a:t>lockers,</a:t>
            </a:r>
            <a:r>
              <a:rPr dirty="0" spc="-5" b="0">
                <a:latin typeface="Trebuchet MS"/>
                <a:cs typeface="Trebuchet MS"/>
              </a:rPr>
              <a:t> </a:t>
            </a:r>
            <a:r>
              <a:rPr dirty="0" spc="215" b="0">
                <a:latin typeface="Trebuchet MS"/>
                <a:cs typeface="Trebuchet MS"/>
              </a:rPr>
              <a:t>and</a:t>
            </a:r>
            <a:r>
              <a:rPr dirty="0" spc="-5" b="0">
                <a:latin typeface="Trebuchet MS"/>
                <a:cs typeface="Trebuchet MS"/>
              </a:rPr>
              <a:t> </a:t>
            </a:r>
            <a:r>
              <a:rPr dirty="0" spc="75" b="0">
                <a:latin typeface="Trebuchet MS"/>
                <a:cs typeface="Trebuchet MS"/>
              </a:rPr>
              <a:t>more)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39"/>
              </a:spcBef>
            </a:p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50" spc="95" b="0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 b="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spc="120" b="0">
                <a:latin typeface="Trebuchet MS"/>
                <a:cs typeface="Trebuchet MS"/>
              </a:rPr>
              <a:t>Creates</a:t>
            </a:r>
            <a:r>
              <a:rPr dirty="0" spc="-125" b="0">
                <a:latin typeface="Trebuchet MS"/>
                <a:cs typeface="Trebuchet MS"/>
              </a:rPr>
              <a:t> </a:t>
            </a:r>
            <a:r>
              <a:rPr dirty="0" spc="325" b="0">
                <a:latin typeface="Trebuchet MS"/>
                <a:cs typeface="Trebuchet MS"/>
              </a:rPr>
              <a:t>a</a:t>
            </a:r>
            <a:r>
              <a:rPr dirty="0" spc="-35" b="0">
                <a:latin typeface="Trebuchet MS"/>
                <a:cs typeface="Trebuchet MS"/>
              </a:rPr>
              <a:t> </a:t>
            </a:r>
            <a:r>
              <a:rPr dirty="0" spc="114" b="0">
                <a:latin typeface="Trebuchet MS"/>
                <a:cs typeface="Trebuchet MS"/>
              </a:rPr>
              <a:t>custom</a:t>
            </a:r>
            <a:r>
              <a:rPr dirty="0" spc="-100" b="0">
                <a:latin typeface="Trebuchet MS"/>
                <a:cs typeface="Trebuchet MS"/>
              </a:rPr>
              <a:t> </a:t>
            </a:r>
            <a:r>
              <a:rPr dirty="0" spc="130" b="0">
                <a:latin typeface="Trebuchet MS"/>
                <a:cs typeface="Trebuchet MS"/>
              </a:rPr>
              <a:t>secured</a:t>
            </a:r>
            <a:r>
              <a:rPr dirty="0" spc="-40" b="0">
                <a:latin typeface="Trebuchet MS"/>
                <a:cs typeface="Trebuchet MS"/>
              </a:rPr>
              <a:t> </a:t>
            </a:r>
            <a:r>
              <a:rPr dirty="0" spc="95" b="0">
                <a:latin typeface="Trebuchet MS"/>
                <a:cs typeface="Trebuchet MS"/>
              </a:rPr>
              <a:t>storage</a:t>
            </a:r>
            <a:endParaRPr sz="1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dirty="0" sz="1550" spc="85" b="0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550" b="0">
                <a:solidFill>
                  <a:srgbClr val="252525"/>
                </a:solidFill>
                <a:latin typeface="Lucida Sans Unicode"/>
                <a:cs typeface="Lucida Sans Unicode"/>
              </a:rPr>
              <a:t>	</a:t>
            </a:r>
            <a:r>
              <a:rPr dirty="0" b="0">
                <a:latin typeface="Trebuchet MS"/>
                <a:cs typeface="Trebuchet MS"/>
              </a:rPr>
              <a:t>All</a:t>
            </a:r>
            <a:r>
              <a:rPr dirty="0" spc="-55" b="0">
                <a:latin typeface="Trebuchet MS"/>
                <a:cs typeface="Trebuchet MS"/>
              </a:rPr>
              <a:t> </a:t>
            </a:r>
            <a:r>
              <a:rPr dirty="0" spc="240" b="0">
                <a:latin typeface="Trebuchet MS"/>
                <a:cs typeface="Trebuchet MS"/>
              </a:rPr>
              <a:t>package</a:t>
            </a:r>
            <a:r>
              <a:rPr dirty="0" spc="-60" b="0">
                <a:latin typeface="Trebuchet MS"/>
                <a:cs typeface="Trebuchet MS"/>
              </a:rPr>
              <a:t> </a:t>
            </a:r>
            <a:r>
              <a:rPr dirty="0" spc="-30" b="0">
                <a:latin typeface="Trebuchet MS"/>
                <a:cs typeface="Trebuchet MS"/>
              </a:rPr>
              <a:t>size</a:t>
            </a:r>
            <a:r>
              <a:rPr dirty="0" spc="-120" b="0">
                <a:latin typeface="Trebuchet MS"/>
                <a:cs typeface="Trebuchet MS"/>
              </a:rPr>
              <a:t> </a:t>
            </a:r>
            <a:r>
              <a:rPr dirty="0" spc="240" b="0">
                <a:latin typeface="Trebuchet MS"/>
                <a:cs typeface="Trebuchet MS"/>
              </a:rPr>
              <a:t>and</a:t>
            </a:r>
            <a:r>
              <a:rPr dirty="0" spc="-125" b="0">
                <a:latin typeface="Trebuchet MS"/>
                <a:cs typeface="Trebuchet MS"/>
              </a:rPr>
              <a:t> </a:t>
            </a:r>
            <a:r>
              <a:rPr dirty="0" spc="140" b="0">
                <a:latin typeface="Trebuchet MS"/>
                <a:cs typeface="Trebuchet MS"/>
              </a:rPr>
              <a:t>shapes</a:t>
            </a:r>
            <a:r>
              <a:rPr dirty="0" spc="-120" b="0">
                <a:latin typeface="Trebuchet MS"/>
                <a:cs typeface="Trebuchet MS"/>
              </a:rPr>
              <a:t> </a:t>
            </a:r>
            <a:r>
              <a:rPr dirty="0" spc="100" b="0">
                <a:latin typeface="Trebuchet MS"/>
                <a:cs typeface="Trebuchet MS"/>
              </a:rPr>
              <a:t>supported</a:t>
            </a:r>
            <a:endParaRPr sz="15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1228725"/>
            <a:ext cx="4410075" cy="4419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5631" rIns="0" bIns="0" rtlCol="0" vert="horz">
            <a:spAutoFit/>
          </a:bodyPr>
          <a:lstStyle/>
          <a:p>
            <a:pPr marL="6189980">
              <a:lnSpc>
                <a:spcPct val="100000"/>
              </a:lnSpc>
              <a:spcBef>
                <a:spcPts val="130"/>
              </a:spcBef>
            </a:pPr>
            <a:r>
              <a:rPr dirty="0" sz="3200" spc="165"/>
              <a:t>Our</a:t>
            </a:r>
            <a:r>
              <a:rPr dirty="0" sz="3200" spc="-65"/>
              <a:t> </a:t>
            </a:r>
            <a:r>
              <a:rPr dirty="0" sz="3200" spc="40"/>
              <a:t>Solution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2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45"/>
              <a:t>Critical</a:t>
            </a:r>
            <a:r>
              <a:rPr dirty="0" spc="-75"/>
              <a:t> </a:t>
            </a:r>
            <a:r>
              <a:rPr dirty="0" spc="130"/>
              <a:t>System</a:t>
            </a:r>
            <a:r>
              <a:rPr dirty="0" spc="-95"/>
              <a:t> </a:t>
            </a:r>
            <a:r>
              <a:rPr dirty="0" spc="130"/>
              <a:t>Requirements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83005" y="2069464"/>
            <a:ext cx="3437890" cy="2357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155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60">
                <a:solidFill>
                  <a:srgbClr val="89D0D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rebuchet MS"/>
                <a:cs typeface="Trebuchet MS"/>
              </a:rPr>
              <a:t>Lockability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7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950" spc="15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75">
                <a:solidFill>
                  <a:srgbClr val="25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-35" b="1">
                <a:solidFill>
                  <a:srgbClr val="FFFFFF"/>
                </a:solidFill>
                <a:latin typeface="Trebuchet MS"/>
                <a:cs typeface="Trebuchet MS"/>
              </a:rPr>
              <a:t>Un-</a:t>
            </a:r>
            <a:r>
              <a:rPr dirty="0" sz="2400" spc="-10" b="1">
                <a:solidFill>
                  <a:srgbClr val="FFFFFF"/>
                </a:solidFill>
                <a:latin typeface="Trebuchet MS"/>
                <a:cs typeface="Trebuchet MS"/>
              </a:rPr>
              <a:t>lockability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50" spc="155">
                <a:solidFill>
                  <a:srgbClr val="252525"/>
                </a:solidFill>
                <a:latin typeface="Lucida Sans Unicode"/>
                <a:cs typeface="Lucida Sans Unicode"/>
              </a:rPr>
              <a:t>▶</a:t>
            </a:r>
            <a:r>
              <a:rPr dirty="0" sz="1950" spc="360">
                <a:solidFill>
                  <a:srgbClr val="252525"/>
                </a:solidFill>
                <a:latin typeface="Lucida Sans Unicode"/>
                <a:cs typeface="Lucida Sans Unicode"/>
              </a:rPr>
              <a:t> </a:t>
            </a:r>
            <a:r>
              <a:rPr dirty="0" sz="2400" spc="55" b="1">
                <a:solidFill>
                  <a:srgbClr val="FFFFFF"/>
                </a:solidFill>
                <a:latin typeface="Trebuchet MS"/>
                <a:cs typeface="Trebuchet MS"/>
              </a:rPr>
              <a:t>Passcode</a:t>
            </a:r>
            <a:r>
              <a:rPr dirty="0" sz="24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rebuchet MS"/>
                <a:cs typeface="Trebuchet MS"/>
              </a:rPr>
              <a:t>Recognition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495" y="2073338"/>
            <a:ext cx="2164715" cy="1969770"/>
          </a:xfrm>
          <a:prstGeom prst="rect"/>
        </p:spPr>
        <p:txBody>
          <a:bodyPr wrap="square" lIns="0" tIns="139065" rIns="0" bIns="0" rtlCol="0" vert="horz">
            <a:spAutoFit/>
          </a:bodyPr>
          <a:lstStyle/>
          <a:p>
            <a:pPr algn="ctr" marL="12700" marR="5080" indent="-5715">
              <a:lnSpc>
                <a:spcPct val="82800"/>
              </a:lnSpc>
              <a:spcBef>
                <a:spcPts val="1095"/>
              </a:spcBef>
            </a:pPr>
            <a:r>
              <a:rPr dirty="0" sz="4800" spc="-450" b="1">
                <a:solidFill>
                  <a:srgbClr val="FFFFFF"/>
                </a:solidFill>
                <a:latin typeface="Tahoma"/>
                <a:cs typeface="Tahoma"/>
              </a:rPr>
              <a:t>HIGH </a:t>
            </a:r>
            <a:r>
              <a:rPr dirty="0" sz="4800" spc="-545" b="1">
                <a:solidFill>
                  <a:srgbClr val="FFFFFF"/>
                </a:solidFill>
                <a:latin typeface="Tahoma"/>
                <a:cs typeface="Tahoma"/>
              </a:rPr>
              <a:t>LEVEL </a:t>
            </a:r>
            <a:r>
              <a:rPr dirty="0" sz="4800" spc="-430" b="1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endParaRPr sz="48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525" y="1314450"/>
            <a:ext cx="6200775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905" y="1202753"/>
            <a:ext cx="1800860" cy="86868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750" spc="195"/>
              <a:t>LOW</a:t>
            </a:r>
            <a:r>
              <a:rPr dirty="0" sz="2750" spc="-185"/>
              <a:t> </a:t>
            </a:r>
            <a:r>
              <a:rPr dirty="0" sz="2750" spc="-45"/>
              <a:t>LEVEL </a:t>
            </a:r>
            <a:r>
              <a:rPr dirty="0" sz="2750" spc="110"/>
              <a:t>DESIGN</a:t>
            </a:r>
            <a:endParaRPr sz="2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875" y="409575"/>
            <a:ext cx="8191500" cy="6038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2025-04-24T02:05:07Z</dcterms:created>
  <dcterms:modified xsi:type="dcterms:W3CDTF">2025-04-24T02:05:07Z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2025-04-23T00:00:00Z</vt:filetime>
  </property>
  <property fmtid="{D5CDD505-2E9C-101B-9397-08002B2CF9AE}" pid="3" name="LastSaved">
    <vt:filetime>2025-04-24T00:00:00Z</vt:filetime>
  </property>
</Properties>
</file>